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280" r:id="rId3"/>
    <p:sldId id="256" r:id="rId4"/>
    <p:sldId id="275" r:id="rId5"/>
    <p:sldId id="276" r:id="rId6"/>
    <p:sldId id="277" r:id="rId7"/>
    <p:sldId id="278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60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aseline="0" dirty="0" smtClean="0"/>
            <a:t>VY_32_INOVACE_18_ČESKÝ_JAZYK_A_LITERATURA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Česká literatura 2. poloviny 20. století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0E038AE-6170-4D8D-8B81-C587424E5559}" type="presOf" srcId="{D1B46980-6531-4606-95E6-44980827E919}" destId="{2BE915AB-18AA-4053-B92C-3BFC9ED204BB}" srcOrd="1" destOrd="0" presId="urn:microsoft.com/office/officeart/2005/8/layout/target3"/>
    <dgm:cxn modelId="{D9DE2A35-6886-4169-939E-8DEEEAF1CDAD}" type="presOf" srcId="{B651F6E3-6281-48DB-9319-2AEAFDAE7572}" destId="{6BB5E863-4638-4E1D-BFDE-399D028AC4ED}" srcOrd="1" destOrd="0" presId="urn:microsoft.com/office/officeart/2005/8/layout/target3"/>
    <dgm:cxn modelId="{3DF08398-5526-48F0-AFFD-5180A6AC887F}" type="presOf" srcId="{D8197B8C-B260-4A16-BDF4-0947B075E274}" destId="{25B08C86-7E15-44DC-BE7F-FFB55DD49D12}" srcOrd="0" destOrd="0" presId="urn:microsoft.com/office/officeart/2005/8/layout/target3"/>
    <dgm:cxn modelId="{9B462136-6827-4D10-B3AC-605233FA3F59}" type="presOf" srcId="{D1D4F407-5343-4D3F-B5B9-D407B03CAEB4}" destId="{D005CE8C-CC26-4C3E-AC11-E15060ECD759}" srcOrd="0" destOrd="0" presId="urn:microsoft.com/office/officeart/2005/8/layout/target3"/>
    <dgm:cxn modelId="{FD993374-1C8F-4725-9216-64B1A3CE931C}" type="presOf" srcId="{757F3AB3-0718-4624-B441-E567A8F0AB56}" destId="{333A1088-737F-45CB-B68E-254E46348037}" srcOrd="0" destOrd="0" presId="urn:microsoft.com/office/officeart/2005/8/layout/target3"/>
    <dgm:cxn modelId="{C7A83AC5-B47E-490A-88A4-C1AAABF78BE6}" type="presOf" srcId="{B651F6E3-6281-48DB-9319-2AEAFDAE7572}" destId="{619D679B-A015-4ECF-8348-D1034C574F40}" srcOrd="0" destOrd="0" presId="urn:microsoft.com/office/officeart/2005/8/layout/target3"/>
    <dgm:cxn modelId="{AAD95D9A-AC45-468E-B92C-647DD16A3172}" type="presOf" srcId="{D1D4F407-5343-4D3F-B5B9-D407B03CAEB4}" destId="{AED2198E-93D5-4001-81B4-73124B309672}" srcOrd="1" destOrd="0" presId="urn:microsoft.com/office/officeart/2005/8/layout/target3"/>
    <dgm:cxn modelId="{D1D59712-2CBB-4C2D-97AB-32BD0AFD6BD2}" type="presOf" srcId="{D1B46980-6531-4606-95E6-44980827E919}" destId="{6140AFEC-043D-4C43-A2F9-D0F5331DF3A3}" srcOrd="0" destOrd="0" presId="urn:microsoft.com/office/officeart/2005/8/layout/target3"/>
    <dgm:cxn modelId="{A4E77DEF-665D-4B7D-AB8E-8CBD6268A586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1ACA2EA-BF04-4A91-9531-EEB5DC860A79}" type="presOf" srcId="{D8197B8C-B260-4A16-BDF4-0947B075E274}" destId="{5A5FFA88-C948-4069-8E93-59FA12366E83}" srcOrd="1" destOrd="0" presId="urn:microsoft.com/office/officeart/2005/8/layout/target3"/>
    <dgm:cxn modelId="{6C132B8E-FE2C-4B50-82F0-46BA2946E790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EC10626-B544-4E78-B83F-CF7F4DA2BB8A}" type="presParOf" srcId="{333A1088-737F-45CB-B68E-254E46348037}" destId="{F5ABB229-8D3B-4694-996A-96F23CF14429}" srcOrd="0" destOrd="0" presId="urn:microsoft.com/office/officeart/2005/8/layout/target3"/>
    <dgm:cxn modelId="{460146CE-BEAC-4A4D-AA3F-195026D5E545}" type="presParOf" srcId="{333A1088-737F-45CB-B68E-254E46348037}" destId="{F41139FD-01EE-4571-8B17-4FB00FC51163}" srcOrd="1" destOrd="0" presId="urn:microsoft.com/office/officeart/2005/8/layout/target3"/>
    <dgm:cxn modelId="{0E4C4C6D-B098-4D6D-BFEC-BC7C0ADFFEC5}" type="presParOf" srcId="{333A1088-737F-45CB-B68E-254E46348037}" destId="{D005CE8C-CC26-4C3E-AC11-E15060ECD759}" srcOrd="2" destOrd="0" presId="urn:microsoft.com/office/officeart/2005/8/layout/target3"/>
    <dgm:cxn modelId="{8A813109-6DD4-4969-AEFA-11EA388D8D3D}" type="presParOf" srcId="{333A1088-737F-45CB-B68E-254E46348037}" destId="{2C702D82-9B77-49B7-9568-BB8EB47C3372}" srcOrd="3" destOrd="0" presId="urn:microsoft.com/office/officeart/2005/8/layout/target3"/>
    <dgm:cxn modelId="{E0C96664-5C47-4247-ACA3-CDDBA349390A}" type="presParOf" srcId="{333A1088-737F-45CB-B68E-254E46348037}" destId="{A52A0455-90FF-4808-ABD0-F02540D31D5A}" srcOrd="4" destOrd="0" presId="urn:microsoft.com/office/officeart/2005/8/layout/target3"/>
    <dgm:cxn modelId="{2C4CD2A3-3F81-4882-981C-11278F2AE4EE}" type="presParOf" srcId="{333A1088-737F-45CB-B68E-254E46348037}" destId="{6140AFEC-043D-4C43-A2F9-D0F5331DF3A3}" srcOrd="5" destOrd="0" presId="urn:microsoft.com/office/officeart/2005/8/layout/target3"/>
    <dgm:cxn modelId="{3E8DCABB-52EF-4F00-94C3-F3ED636F08D8}" type="presParOf" srcId="{333A1088-737F-45CB-B68E-254E46348037}" destId="{9358AC05-5D7D-4327-9F80-1AD486AEA664}" srcOrd="6" destOrd="0" presId="urn:microsoft.com/office/officeart/2005/8/layout/target3"/>
    <dgm:cxn modelId="{B6D71530-74BB-450C-8752-9AFDD6112784}" type="presParOf" srcId="{333A1088-737F-45CB-B68E-254E46348037}" destId="{313FC574-E1CD-4FB4-B054-0B805CE0447D}" srcOrd="7" destOrd="0" presId="urn:microsoft.com/office/officeart/2005/8/layout/target3"/>
    <dgm:cxn modelId="{3528F32A-EED0-4BE8-AF05-7FE4EF684B1C}" type="presParOf" srcId="{333A1088-737F-45CB-B68E-254E46348037}" destId="{619D679B-A015-4ECF-8348-D1034C574F40}" srcOrd="8" destOrd="0" presId="urn:microsoft.com/office/officeart/2005/8/layout/target3"/>
    <dgm:cxn modelId="{BFEAC33F-2DFC-480C-A445-23A2650CC2A6}" type="presParOf" srcId="{333A1088-737F-45CB-B68E-254E46348037}" destId="{322283A8-4A27-4CDA-BAE3-F381106A9174}" srcOrd="9" destOrd="0" presId="urn:microsoft.com/office/officeart/2005/8/layout/target3"/>
    <dgm:cxn modelId="{9F8236F7-A0EC-40BA-9592-D2A0B546066D}" type="presParOf" srcId="{333A1088-737F-45CB-B68E-254E46348037}" destId="{FFC9F71D-1B4F-4AD9-A4A6-86ADEFC8AF5C}" srcOrd="10" destOrd="0" presId="urn:microsoft.com/office/officeart/2005/8/layout/target3"/>
    <dgm:cxn modelId="{AE74ACFB-FB69-4EA7-B0BE-B36931A4F81B}" type="presParOf" srcId="{333A1088-737F-45CB-B68E-254E46348037}" destId="{25B08C86-7E15-44DC-BE7F-FFB55DD49D12}" srcOrd="11" destOrd="0" presId="urn:microsoft.com/office/officeart/2005/8/layout/target3"/>
    <dgm:cxn modelId="{B7629D91-0660-4D89-B871-0271446E0F27}" type="presParOf" srcId="{333A1088-737F-45CB-B68E-254E46348037}" destId="{76644BE8-9D7C-4C09-B250-3D10AF48CBB7}" srcOrd="12" destOrd="0" presId="urn:microsoft.com/office/officeart/2005/8/layout/target3"/>
    <dgm:cxn modelId="{AF2DA96A-D8B0-405A-AD6B-3D090D294374}" type="presParOf" srcId="{333A1088-737F-45CB-B68E-254E46348037}" destId="{EE85B701-7295-41C0-BA7A-34D3756A2AE6}" srcOrd="13" destOrd="0" presId="urn:microsoft.com/office/officeart/2005/8/layout/target3"/>
    <dgm:cxn modelId="{3B4E4E11-8883-41F6-BF36-C6A4F9C38928}" type="presParOf" srcId="{333A1088-737F-45CB-B68E-254E46348037}" destId="{8BEBB6EC-1DAA-4CAC-8A25-BC0FCBD5DBD5}" srcOrd="14" destOrd="0" presId="urn:microsoft.com/office/officeart/2005/8/layout/target3"/>
    <dgm:cxn modelId="{C2167011-9803-4BB8-8349-422AFADBDB67}" type="presParOf" srcId="{333A1088-737F-45CB-B68E-254E46348037}" destId="{AED2198E-93D5-4001-81B4-73124B309672}" srcOrd="15" destOrd="0" presId="urn:microsoft.com/office/officeart/2005/8/layout/target3"/>
    <dgm:cxn modelId="{8B4EE3F0-EF54-4CE0-8471-E8751FB67585}" type="presParOf" srcId="{333A1088-737F-45CB-B68E-254E46348037}" destId="{2BE915AB-18AA-4053-B92C-3BFC9ED204BB}" srcOrd="16" destOrd="0" presId="urn:microsoft.com/office/officeart/2005/8/layout/target3"/>
    <dgm:cxn modelId="{FDD0EE98-B2FC-401E-961D-F4B874A7E3DB}" type="presParOf" srcId="{333A1088-737F-45CB-B68E-254E46348037}" destId="{6BB5E863-4638-4E1D-BFDE-399D028AC4ED}" srcOrd="17" destOrd="0" presId="urn:microsoft.com/office/officeart/2005/8/layout/target3"/>
    <dgm:cxn modelId="{0D93DEBF-CE55-4025-9495-4143D7065517}" type="presParOf" srcId="{333A1088-737F-45CB-B68E-254E46348037}" destId="{5A5FFA88-C948-4069-8E93-59FA12366E83}" srcOrd="18" destOrd="0" presId="urn:microsoft.com/office/officeart/2005/8/layout/target3"/>
    <dgm:cxn modelId="{F6FA7F01-2802-453E-B673-50524F34D2D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kern="1200" baseline="0" dirty="0" smtClean="0"/>
            <a:t>VY_32_INOVACE_18_ČESKÝ_JAZYK_A_LITERATURA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Česká literatura 2. poloviny 20. století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B65E5-F745-4B88-A4FB-7E81F758BA24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4AE06-34A7-450D-B3D6-D164B81F09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B65E5-F745-4B88-A4FB-7E81F758BA24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4AE06-34A7-450D-B3D6-D164B81F092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B65E5-F745-4B88-A4FB-7E81F758BA24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4AE06-34A7-450D-B3D6-D164B81F09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B65E5-F745-4B88-A4FB-7E81F758BA24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4AE06-34A7-450D-B3D6-D164B81F092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B65E5-F745-4B88-A4FB-7E81F758BA24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4AE06-34A7-450D-B3D6-D164B81F09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B65E5-F745-4B88-A4FB-7E81F758BA24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4AE06-34A7-450D-B3D6-D164B81F09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B65E5-F745-4B88-A4FB-7E81F758BA24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4AE06-34A7-450D-B3D6-D164B81F09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B65E5-F745-4B88-A4FB-7E81F758BA24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4AE06-34A7-450D-B3D6-D164B81F092B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B65E5-F745-4B88-A4FB-7E81F758BA24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4AE06-34A7-450D-B3D6-D164B81F092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B65E5-F745-4B88-A4FB-7E81F758BA24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4AE06-34A7-450D-B3D6-D164B81F09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1B65E5-F745-4B88-A4FB-7E81F758BA24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4AE06-34A7-450D-B3D6-D164B81F092B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01B65E5-F745-4B88-A4FB-7E81F758BA24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F8B4AE06-34A7-450D-B3D6-D164B81F092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7DKh8LQkFYk" TargetMode="External"/><Relationship Id="rId2" Type="http://schemas.openxmlformats.org/officeDocument/2006/relationships/hyperlink" Target="http://www.youtube.com/watch?v=fFHmcEhEdW8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ifl-cdZGkNw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ovinky.cz/zena/styl/228946-zdenek-sverak-petasedmdesatka-je-cifra-hroziva.html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opzine.cz/hlasky-z-filmu-vratne-lahve-sverakovsky-humor-funguje-porad-na-jednicku" TargetMode="External"/><Relationship Id="rId3" Type="http://schemas.openxmlformats.org/officeDocument/2006/relationships/hyperlink" Target="http://www.youtube.com/watch?v=fFHmcEhEdW8" TargetMode="External"/><Relationship Id="rId7" Type="http://schemas.openxmlformats.org/officeDocument/2006/relationships/hyperlink" Target="http://technet.idnes.cz/letos-vyjde-patnact-ceskych-filmu-ve-vysokem-rozliseni-pje-/tec_video.aspx?c=A080210_123051_tec_video_kuz" TargetMode="External"/><Relationship Id="rId12" Type="http://schemas.openxmlformats.org/officeDocument/2006/relationships/hyperlink" Target="http://vera-tydlitatova.eblog.cz/prekvapeni" TargetMode="External"/><Relationship Id="rId2" Type="http://schemas.openxmlformats.org/officeDocument/2006/relationships/hyperlink" Target="http://www.novinky.cz/zena/styl/228946-zdenek-sverak-petasedmdesatka-je-cifra-hroziva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opzine.cz/barrandov-studio-tovarna-na-sny-po-cesku" TargetMode="External"/><Relationship Id="rId11" Type="http://schemas.openxmlformats.org/officeDocument/2006/relationships/hyperlink" Target="http://www.albatrosmedia.cz/pan-burtik-a-pan-spejlicka.html" TargetMode="External"/><Relationship Id="rId5" Type="http://schemas.openxmlformats.org/officeDocument/2006/relationships/hyperlink" Target="http://www.youtube.com/watch?v=ifl-cdZGkNw" TargetMode="External"/><Relationship Id="rId10" Type="http://schemas.openxmlformats.org/officeDocument/2006/relationships/hyperlink" Target="http://www.protisedi.cz/article/tip-na-knihy-zdenek-sverak-povidky-nove-povidky" TargetMode="External"/><Relationship Id="rId4" Type="http://schemas.openxmlformats.org/officeDocument/2006/relationships/hyperlink" Target="http://www.youtube.com/watch?v=7DKh8LQkFYk" TargetMode="External"/><Relationship Id="rId9" Type="http://schemas.openxmlformats.org/officeDocument/2006/relationships/hyperlink" Target="http://www.vysocina-news.cz/clanek/kuky-se-vraci-v-jihlav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485710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1" y="4149080"/>
            <a:ext cx="5779164" cy="178558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dirty="0" smtClean="0">
                <a:solidFill>
                  <a:schemeClr val="bg1"/>
                </a:solidFill>
              </a:rPr>
              <a:t>Zdeněk Svěrák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24295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6085286"/>
              </p:ext>
            </p:extLst>
          </p:nvPr>
        </p:nvGraphicFramePr>
        <p:xfrm>
          <a:off x="1547813" y="1412875"/>
          <a:ext cx="6096000" cy="248033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leden 2012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si zopakují znalosti </a:t>
                      </a:r>
                      <a:b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</a:b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 předchozích let. V 7. ročníku byly probrány písňové texty Zdeňka Svěráka a v 8. ročníku povídky a filmové scénáře (Kolja).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12384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8202" y="2674938"/>
            <a:ext cx="5155533" cy="3451225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dirty="0" smtClean="0"/>
              <a:t>Zdeněk Svěrák</a:t>
            </a:r>
            <a:br>
              <a:rPr lang="cs-CZ" sz="5400" dirty="0" smtClean="0"/>
            </a:br>
            <a:r>
              <a:rPr lang="cs-CZ" sz="5400" dirty="0" smtClean="0"/>
              <a:t>(1936)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2728207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si pamatujeme z minulých let?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Co vystudoval?</a:t>
            </a:r>
            <a:endParaRPr lang="cs-CZ" sz="3200" b="1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Zdeněk Svěrák vystudoval Pedagogickou fakultu v Praze.</a:t>
            </a:r>
          </a:p>
          <a:p>
            <a:endParaRPr lang="cs-CZ" sz="36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Pracoval jako…?</a:t>
            </a:r>
            <a:endParaRPr lang="cs-CZ" sz="3200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sz="2400" dirty="0"/>
              <a:t>Nejdříve pracoval 3 roky jako učitel na základní škole, byl redaktorem Českého rozhlasu a nakonec scénáristou ve filmových studiích na Barrandově.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0279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2" grpId="0" build="p"/>
      <p:bldP spid="5" grpId="0" build="p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si pamatujeme z minulých let?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Co rád dělá?</a:t>
            </a:r>
            <a:endParaRPr lang="cs-CZ" sz="3200" b="1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800" dirty="0"/>
              <a:t>K jeho zálibám patří hlavně manuální práce, při </a:t>
            </a:r>
            <a:r>
              <a:rPr lang="cs-CZ" sz="2800" dirty="0" smtClean="0"/>
              <a:t>kterých </a:t>
            </a:r>
            <a:r>
              <a:rPr lang="cs-CZ" sz="2800" dirty="0"/>
              <a:t>si nejvíc odpočine (zednické práce).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u="sng" dirty="0" smtClean="0"/>
              <a:t>Kolik let oslavil v loňském roce (2011)?</a:t>
            </a:r>
            <a:endParaRPr lang="cs-CZ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V roce 2011 oslavil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75</a:t>
            </a:r>
            <a:r>
              <a:rPr lang="cs-CZ" sz="2800" dirty="0"/>
              <a:t>. narozeniny.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93666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2" grpId="0" build="p"/>
      <p:bldP spid="5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Jeho tvorbu lze rozdělit na 4 části: </a:t>
            </a:r>
          </a:p>
          <a:p>
            <a:pPr lvl="2"/>
            <a:r>
              <a:rPr lang="cs-CZ" sz="2600" dirty="0" smtClean="0"/>
              <a:t>písňové texty</a:t>
            </a:r>
          </a:p>
          <a:p>
            <a:pPr lvl="2"/>
            <a:r>
              <a:rPr lang="cs-CZ" sz="2600" dirty="0"/>
              <a:t>f</a:t>
            </a:r>
            <a:r>
              <a:rPr lang="cs-CZ" sz="2600" dirty="0" smtClean="0"/>
              <a:t>ilmové scénáře</a:t>
            </a:r>
          </a:p>
          <a:p>
            <a:pPr lvl="2"/>
            <a:r>
              <a:rPr lang="cs-CZ" sz="2600" dirty="0"/>
              <a:t>k</a:t>
            </a:r>
            <a:r>
              <a:rPr lang="cs-CZ" sz="2600" dirty="0" smtClean="0"/>
              <a:t>nihy pro děti i dospělé</a:t>
            </a:r>
          </a:p>
          <a:p>
            <a:pPr lvl="2"/>
            <a:r>
              <a:rPr lang="cs-CZ" sz="2600" dirty="0" smtClean="0"/>
              <a:t>divadelní hry</a:t>
            </a:r>
          </a:p>
          <a:p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 kterých částí můžeme rozdělit jeho tvorbu?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4264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 svůj život napsal přes 300 písňových textů se svým dlouholetým přítelem …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I. Písňové texty:</a:t>
            </a: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5292080" y="3078959"/>
            <a:ext cx="864096" cy="648072"/>
          </a:xfrm>
          <a:prstGeom prst="smileyFac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F:\Základní škola, 15. 1\Český jazyk\9. ročník\Literatura\Divadla\Divadlo Járy Cimrmana\Delani,-delani-43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308" y="3727031"/>
            <a:ext cx="3333750" cy="2505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6471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Není nutno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Severní vítr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Když se zamiluje kůň</a:t>
            </a:r>
            <a:endParaRPr lang="cs-CZ" dirty="0" smtClean="0"/>
          </a:p>
          <a:p>
            <a:r>
              <a:rPr lang="cs-CZ" dirty="0" smtClean="0"/>
              <a:t>Dělání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Vyjmenujte alespoň tři písně této dvojice: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0267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74448"/>
          </a:xfrm>
        </p:spPr>
        <p:txBody>
          <a:bodyPr/>
          <a:lstStyle/>
          <a:p>
            <a:r>
              <a:rPr lang="cs-CZ" dirty="0" smtClean="0"/>
              <a:t>II. Scénáře k filmům: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2239160" cy="639762"/>
          </a:xfrm>
        </p:spPr>
        <p:txBody>
          <a:bodyPr/>
          <a:lstStyle/>
          <a:p>
            <a:r>
              <a:rPr lang="cs-CZ" b="1" u="sng" dirty="0" smtClean="0"/>
              <a:t>Jiřího Menzela</a:t>
            </a:r>
            <a:endParaRPr lang="cs-CZ" b="1" u="sng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677333" y="3429000"/>
            <a:ext cx="2382500" cy="2697163"/>
          </a:xfrm>
        </p:spPr>
        <p:txBody>
          <a:bodyPr>
            <a:normAutofit/>
          </a:bodyPr>
          <a:lstStyle/>
          <a:p>
            <a:r>
              <a:rPr lang="cs-CZ" dirty="0" smtClean="0"/>
              <a:t>Vesničko </a:t>
            </a:r>
            <a:r>
              <a:rPr lang="cs-CZ" dirty="0"/>
              <a:t>má </a:t>
            </a:r>
            <a:r>
              <a:rPr lang="cs-CZ" dirty="0" smtClean="0"/>
              <a:t>středisková</a:t>
            </a:r>
          </a:p>
          <a:p>
            <a:r>
              <a:rPr lang="cs-CZ" dirty="0" smtClean="0"/>
              <a:t>Na </a:t>
            </a:r>
            <a:r>
              <a:rPr lang="cs-CZ" dirty="0"/>
              <a:t>samotě u </a:t>
            </a:r>
            <a:r>
              <a:rPr lang="cs-CZ" dirty="0" smtClean="0"/>
              <a:t>lesa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19872" y="2678113"/>
            <a:ext cx="2376264" cy="639762"/>
          </a:xfrm>
        </p:spPr>
        <p:txBody>
          <a:bodyPr>
            <a:normAutofit fontScale="92500"/>
          </a:bodyPr>
          <a:lstStyle/>
          <a:p>
            <a:r>
              <a:rPr lang="cs-CZ" b="1" u="sng" dirty="0" smtClean="0"/>
              <a:t>Oldřicha Lipského</a:t>
            </a:r>
            <a:endParaRPr lang="cs-CZ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91881" y="3429000"/>
            <a:ext cx="2304256" cy="2697163"/>
          </a:xfrm>
        </p:spPr>
        <p:txBody>
          <a:bodyPr/>
          <a:lstStyle/>
          <a:p>
            <a:r>
              <a:rPr lang="cs-CZ" dirty="0"/>
              <a:t>Jáchyme, hoď ho do </a:t>
            </a:r>
            <a:r>
              <a:rPr lang="cs-CZ" dirty="0" smtClean="0"/>
              <a:t>stroje</a:t>
            </a:r>
          </a:p>
          <a:p>
            <a:r>
              <a:rPr lang="cs-CZ" dirty="0" smtClean="0"/>
              <a:t>Marečku </a:t>
            </a:r>
            <a:r>
              <a:rPr lang="cs-CZ" dirty="0"/>
              <a:t>podejte mi pero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1556792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Dříve psal scénáře k filmům</a:t>
            </a:r>
            <a:r>
              <a:rPr lang="cs-CZ" sz="3600" dirty="0" smtClean="0"/>
              <a:t>: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00192" y="2852936"/>
            <a:ext cx="244827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u="sng" dirty="0" smtClean="0">
                <a:solidFill>
                  <a:schemeClr val="tx2"/>
                </a:solidFill>
              </a:rPr>
              <a:t>Ladislava </a:t>
            </a:r>
            <a:r>
              <a:rPr lang="cs-CZ" sz="2200" b="1" u="sng" dirty="0">
                <a:solidFill>
                  <a:schemeClr val="tx2"/>
                </a:solidFill>
              </a:rPr>
              <a:t>S</a:t>
            </a:r>
            <a:r>
              <a:rPr lang="cs-CZ" sz="2200" b="1" u="sng" dirty="0" smtClean="0">
                <a:solidFill>
                  <a:schemeClr val="tx2"/>
                </a:solidFill>
              </a:rPr>
              <a:t>moljaka</a:t>
            </a:r>
            <a:endParaRPr lang="cs-CZ" sz="2200" b="1" u="sng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44208" y="3501008"/>
            <a:ext cx="20162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2"/>
                </a:solidFill>
              </a:rPr>
              <a:t>Kulový blesk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err="1" smtClean="0">
                <a:solidFill>
                  <a:schemeClr val="tx2"/>
                </a:solidFill>
              </a:rPr>
              <a:t>Vrchni</a:t>
            </a:r>
            <a:r>
              <a:rPr lang="cs-CZ" sz="2000" dirty="0" smtClean="0">
                <a:solidFill>
                  <a:schemeClr val="tx2"/>
                </a:solidFill>
              </a:rPr>
              <a:t> </a:t>
            </a:r>
            <a:r>
              <a:rPr lang="cs-CZ" sz="2000" dirty="0">
                <a:solidFill>
                  <a:schemeClr val="tx2"/>
                </a:solidFill>
              </a:rPr>
              <a:t>prchni</a:t>
            </a:r>
          </a:p>
          <a:p>
            <a:endParaRPr lang="cs-CZ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7342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II. Filmové scénáře: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700808"/>
            <a:ext cx="71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Dnes píše scénáře k filmům:</a:t>
            </a:r>
            <a:endParaRPr lang="cs-CZ" sz="2800" b="1" dirty="0">
              <a:solidFill>
                <a:schemeClr val="tx2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3315" y="2674938"/>
            <a:ext cx="4085308" cy="3451225"/>
          </a:xfrm>
        </p:spPr>
      </p:pic>
    </p:spTree>
    <p:extLst>
      <p:ext uri="{BB962C8B-B14F-4D97-AF65-F5344CB8AC3E}">
        <p14:creationId xmlns:p14="http://schemas.microsoft.com/office/powerpoint/2010/main" val="2240272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8177" y="1916113"/>
            <a:ext cx="4675584" cy="360045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434488"/>
          </a:xfrm>
        </p:spPr>
        <p:txBody>
          <a:bodyPr>
            <a:normAutofit/>
          </a:bodyPr>
          <a:lstStyle/>
          <a:p>
            <a:r>
              <a:rPr lang="cs-CZ" dirty="0" smtClean="0"/>
              <a:t>Vyjmenujte 5 těchto filmů: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83768" y="6021288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>
                <a:solidFill>
                  <a:schemeClr val="tx2"/>
                </a:solidFill>
              </a:rPr>
              <a:t>Obecná škola</a:t>
            </a:r>
            <a:endParaRPr lang="cs-CZ" sz="2800" b="1" i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6175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434488"/>
          </a:xfrm>
        </p:spPr>
        <p:txBody>
          <a:bodyPr>
            <a:normAutofit/>
          </a:bodyPr>
          <a:lstStyle/>
          <a:p>
            <a:r>
              <a:rPr lang="cs-CZ" dirty="0" smtClean="0"/>
              <a:t>Vyjmenujte 5 těchto filmů: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83768" y="6021288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>
                <a:solidFill>
                  <a:schemeClr val="tx2"/>
                </a:solidFill>
              </a:rPr>
              <a:t>Kolja</a:t>
            </a:r>
            <a:endParaRPr lang="cs-CZ" sz="2800" b="1" i="1" dirty="0">
              <a:solidFill>
                <a:schemeClr val="tx2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271" y="2674938"/>
            <a:ext cx="5209396" cy="3451225"/>
          </a:xfrm>
        </p:spPr>
      </p:pic>
    </p:spTree>
    <p:extLst>
      <p:ext uri="{BB962C8B-B14F-4D97-AF65-F5344CB8AC3E}">
        <p14:creationId xmlns:p14="http://schemas.microsoft.com/office/powerpoint/2010/main" val="3715113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434488"/>
          </a:xfrm>
        </p:spPr>
        <p:txBody>
          <a:bodyPr>
            <a:normAutofit/>
          </a:bodyPr>
          <a:lstStyle/>
          <a:p>
            <a:r>
              <a:rPr lang="cs-CZ" dirty="0" smtClean="0"/>
              <a:t>Vyjmenujte 5 těchto filmů: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83768" y="6021288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>
                <a:solidFill>
                  <a:schemeClr val="tx2"/>
                </a:solidFill>
              </a:rPr>
              <a:t>Tmavomodrý svět</a:t>
            </a:r>
            <a:endParaRPr lang="cs-CZ" sz="2800" b="1" i="1" dirty="0">
              <a:solidFill>
                <a:schemeClr val="tx2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420888"/>
            <a:ext cx="5328592" cy="3521504"/>
          </a:xfrm>
        </p:spPr>
      </p:pic>
    </p:spTree>
    <p:extLst>
      <p:ext uri="{BB962C8B-B14F-4D97-AF65-F5344CB8AC3E}">
        <p14:creationId xmlns:p14="http://schemas.microsoft.com/office/powerpoint/2010/main" val="1095329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434488"/>
          </a:xfrm>
        </p:spPr>
        <p:txBody>
          <a:bodyPr>
            <a:normAutofit/>
          </a:bodyPr>
          <a:lstStyle/>
          <a:p>
            <a:r>
              <a:rPr lang="cs-CZ" dirty="0" smtClean="0"/>
              <a:t>Vyjmenujte 5 těchto filmů: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83768" y="6021288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>
                <a:solidFill>
                  <a:schemeClr val="tx2"/>
                </a:solidFill>
              </a:rPr>
              <a:t>Vratné láhve</a:t>
            </a:r>
            <a:endParaRPr lang="cs-CZ" sz="2800" b="1" i="1" dirty="0">
              <a:solidFill>
                <a:schemeClr val="tx2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2266147"/>
            <a:ext cx="6192688" cy="3755141"/>
          </a:xfrm>
        </p:spPr>
      </p:pic>
    </p:spTree>
    <p:extLst>
      <p:ext uri="{BB962C8B-B14F-4D97-AF65-F5344CB8AC3E}">
        <p14:creationId xmlns:p14="http://schemas.microsoft.com/office/powerpoint/2010/main" val="1157753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434488"/>
          </a:xfrm>
        </p:spPr>
        <p:txBody>
          <a:bodyPr>
            <a:normAutofit/>
          </a:bodyPr>
          <a:lstStyle/>
          <a:p>
            <a:r>
              <a:rPr lang="cs-CZ" dirty="0" smtClean="0"/>
              <a:t>Vyjmenujte 5 těchto filmů: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83768" y="6021288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>
                <a:solidFill>
                  <a:schemeClr val="tx2"/>
                </a:solidFill>
              </a:rPr>
              <a:t>Kuky se vrací</a:t>
            </a:r>
            <a:endParaRPr lang="cs-CZ" sz="2800" b="1" i="1" dirty="0">
              <a:solidFill>
                <a:schemeClr val="tx2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7684" y="2087311"/>
            <a:ext cx="5904656" cy="3933977"/>
          </a:xfrm>
        </p:spPr>
      </p:pic>
    </p:spTree>
    <p:extLst>
      <p:ext uri="{BB962C8B-B14F-4D97-AF65-F5344CB8AC3E}">
        <p14:creationId xmlns:p14="http://schemas.microsoft.com/office/powerpoint/2010/main" val="4267676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Pohádkové scénáře: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Tři veteráni</a:t>
            </a:r>
            <a:endParaRPr lang="cs-CZ" sz="3200" b="1" u="sng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75" y="3429000"/>
            <a:ext cx="3793900" cy="2697163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Lotrando a Zubejda</a:t>
            </a:r>
            <a:endParaRPr lang="cs-CZ" sz="3200" b="1" u="sng" dirty="0"/>
          </a:p>
        </p:txBody>
      </p:sp>
      <p:pic>
        <p:nvPicPr>
          <p:cNvPr id="15" name="Zástupný symbol pro obsah 14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3503348"/>
            <a:ext cx="3822700" cy="2548466"/>
          </a:xfrm>
        </p:spPr>
      </p:pic>
    </p:spTree>
    <p:extLst>
      <p:ext uri="{BB962C8B-B14F-4D97-AF65-F5344CB8AC3E}">
        <p14:creationId xmlns:p14="http://schemas.microsoft.com/office/powerpoint/2010/main" val="494144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III. Knihy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a) pro děti</a:t>
            </a:r>
            <a:endParaRPr lang="cs-CZ" sz="3200" b="1" u="sng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3501008"/>
            <a:ext cx="2460658" cy="2460658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b) pro dospělé</a:t>
            </a:r>
            <a:endParaRPr lang="cs-CZ" sz="3200" b="1" u="sng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4306" y="3429000"/>
            <a:ext cx="2024137" cy="2697163"/>
          </a:xfrm>
        </p:spPr>
      </p:pic>
    </p:spTree>
    <p:extLst>
      <p:ext uri="{BB962C8B-B14F-4D97-AF65-F5344CB8AC3E}">
        <p14:creationId xmlns:p14="http://schemas.microsoft.com/office/powerpoint/2010/main" val="1534527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916832"/>
            <a:ext cx="7408333" cy="4209331"/>
          </a:xfrm>
        </p:spPr>
        <p:txBody>
          <a:bodyPr/>
          <a:lstStyle/>
          <a:p>
            <a:r>
              <a:rPr lang="cs-CZ" dirty="0" smtClean="0"/>
              <a:t>Se svým divadelním spolupracovníkem a kamarádem                      	napsal spoustu divadelních her o pilotu,     	cestovateli, skladateli a všeumělovi  dnešní doby Járu Cimrmanovi, které jsou velmi populární a dodnes se hrají.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IV. Divadelní hry</a:t>
            </a: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980656" y="2348880"/>
            <a:ext cx="792088" cy="7200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F:\Základní škola, 15. 1\Český jazyk\9. ročník\Literatura\Divadla\Divadlo Járy Cimrmana\Obrázky\MTR268cd5_IP1X2073_4_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645024"/>
            <a:ext cx="3810000" cy="288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4278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 build="p"/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204864"/>
            <a:ext cx="7660373" cy="4248472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cs-CZ" dirty="0"/>
              <a:t>Jaké ocenění získal Zdeněk Svěrák v </a:t>
            </a:r>
            <a:r>
              <a:rPr lang="cs-CZ" dirty="0" smtClean="0"/>
              <a:t>roce 2011 a </a:t>
            </a:r>
            <a:r>
              <a:rPr lang="cs-CZ" dirty="0"/>
              <a:t>za co?</a:t>
            </a:r>
          </a:p>
          <a:p>
            <a:pPr lvl="0"/>
            <a:r>
              <a:rPr lang="cs-CZ" dirty="0"/>
              <a:t>Kdy se poznal s Ladislavem Smoljakem?</a:t>
            </a:r>
          </a:p>
          <a:p>
            <a:pPr lvl="0"/>
            <a:r>
              <a:rPr lang="cs-CZ" dirty="0"/>
              <a:t>Na kterých filmech spolupracoval se svým synem a na kterých s Ladislavem Smoljakem?</a:t>
            </a:r>
          </a:p>
          <a:p>
            <a:pPr lvl="0"/>
            <a:r>
              <a:rPr lang="cs-CZ" dirty="0"/>
              <a:t>Jak se jmenuje jeho nejslavnější píseň, kterou napsal ještě pod pseudonymem?</a:t>
            </a:r>
          </a:p>
          <a:p>
            <a:pPr lvl="0"/>
            <a:r>
              <a:rPr lang="cs-CZ" b="1" dirty="0"/>
              <a:t>Kolik získal Českých </a:t>
            </a:r>
            <a:r>
              <a:rPr lang="cs-CZ" b="1" dirty="0" smtClean="0"/>
              <a:t>lvů </a:t>
            </a:r>
            <a:r>
              <a:rPr lang="cs-CZ" b="1" dirty="0"/>
              <a:t>a za co?</a:t>
            </a:r>
          </a:p>
          <a:p>
            <a:pPr lvl="0"/>
            <a:r>
              <a:rPr lang="cs-CZ" dirty="0" smtClean="0"/>
              <a:t>Jak </a:t>
            </a:r>
            <a:r>
              <a:rPr lang="cs-CZ" dirty="0"/>
              <a:t>relaxuje?</a:t>
            </a:r>
          </a:p>
          <a:p>
            <a:pPr lvl="0"/>
            <a:r>
              <a:rPr lang="cs-CZ" dirty="0"/>
              <a:t>Jak vznikla písnička Není nutno?</a:t>
            </a:r>
          </a:p>
          <a:p>
            <a:pPr lvl="0"/>
            <a:r>
              <a:rPr lang="cs-CZ" dirty="0"/>
              <a:t>Jak se jmenuje jeho poslední CD a jak vzniklo?</a:t>
            </a:r>
          </a:p>
          <a:p>
            <a:pPr lvl="0"/>
            <a:r>
              <a:rPr lang="cs-CZ" dirty="0"/>
              <a:t>Jak se jmenuje poslední Cimrmanova hra, kterou napsal?</a:t>
            </a:r>
          </a:p>
          <a:p>
            <a:pPr lvl="0"/>
            <a:r>
              <a:rPr lang="cs-CZ" b="1" dirty="0"/>
              <a:t>Pro kterou charitativní nadaci pracuje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hlinkClick r:id="rId2"/>
              </a:rPr>
              <a:t>Otázky k článku v novinách: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5912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www.novinky.cz/zena/styl/228946-zdenek-sverak-petasedmdesatka-je-cifra-hroziva.html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www.youtube.com/watch?v=fFHmcEhEdW8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www.youtube.com/watch?v=7DKh8LQkFYk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www.youtube.com/watch?v=ifl-cdZGkNw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www.topzine.cz/barrandov-studio-tovarna-na-sny-po-cesku</a:t>
            </a:r>
            <a:endParaRPr lang="cs-CZ" dirty="0" smtClean="0"/>
          </a:p>
          <a:p>
            <a:r>
              <a:rPr lang="cs-CZ" dirty="0">
                <a:hlinkClick r:id="rId7"/>
              </a:rPr>
              <a:t>http://technet.idnes.cz/letos-vyjde-patnact-ceskych-filmu-ve-vysokem-rozliseni-pje-/</a:t>
            </a:r>
            <a:r>
              <a:rPr lang="cs-CZ" dirty="0" smtClean="0">
                <a:hlinkClick r:id="rId7"/>
              </a:rPr>
              <a:t>tec_video.aspx?c=A080210_123051_tec_video_kuz</a:t>
            </a:r>
            <a:endParaRPr lang="cs-CZ" dirty="0" smtClean="0"/>
          </a:p>
          <a:p>
            <a:r>
              <a:rPr lang="cs-CZ" dirty="0"/>
              <a:t>http://www.fest21.com/en/blog/international_film_festival_for_children_and_youth_zlin/honoring_czech_legend_zdenek_sverak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www.topzine.cz/hlasky-z-filmu-vratne-lahve-sverakovsky-humor-funguje-porad-na-jednicku</a:t>
            </a:r>
            <a:endParaRPr lang="cs-CZ" dirty="0" smtClean="0"/>
          </a:p>
          <a:p>
            <a:r>
              <a:rPr lang="cs-CZ" dirty="0">
                <a:hlinkClick r:id="rId9"/>
              </a:rPr>
              <a:t>http://www.vysocina-news.cz/clanek/kuky-se-vraci-v-jihlave</a:t>
            </a:r>
            <a:r>
              <a:rPr lang="cs-CZ" dirty="0" smtClean="0">
                <a:hlinkClick r:id="rId9"/>
              </a:rPr>
              <a:t>/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www.protisedi.cz/article/tip-na-knihy-zdenek-sverak-povidky-nove-povidky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www.albatrosmedia.cz/pan-burtik-a-pan-spejlicka.html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vera-tydlitatova.eblog.cz/prekvapeni</a:t>
            </a:r>
            <a:endParaRPr lang="cs-CZ" dirty="0" smtClean="0"/>
          </a:p>
          <a:p>
            <a:r>
              <a:rPr lang="cs-CZ" dirty="0"/>
              <a:t>http://www.karaoketexty.cz/fotky/lotrando-a-zubejda-16185/99264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0298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115</TotalTime>
  <Words>366</Words>
  <Application>Microsoft Office PowerPoint</Application>
  <PresentationFormat>Předvádění na obrazovce (4:3)</PresentationFormat>
  <Paragraphs>92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Vlnění</vt:lpstr>
      <vt:lpstr>Prezentace aplikace PowerPoint</vt:lpstr>
      <vt:lpstr>Prezentace aplikace PowerPoint</vt:lpstr>
      <vt:lpstr>Zdeněk Svěrák (1936)</vt:lpstr>
      <vt:lpstr>Co si pamatujeme z minulých let?</vt:lpstr>
      <vt:lpstr>Co si pamatujeme z minulých let?</vt:lpstr>
      <vt:lpstr>Do kterých částí můžeme rozdělit jeho tvorbu?</vt:lpstr>
      <vt:lpstr>I. Písňové texty:</vt:lpstr>
      <vt:lpstr>Vyjmenujte alespoň tři písně této dvojice:</vt:lpstr>
      <vt:lpstr>II. Scénáře k filmům:</vt:lpstr>
      <vt:lpstr>II. Filmové scénáře:</vt:lpstr>
      <vt:lpstr>Vyjmenujte 5 těchto filmů:</vt:lpstr>
      <vt:lpstr>Vyjmenujte 5 těchto filmů:</vt:lpstr>
      <vt:lpstr>Vyjmenujte 5 těchto filmů:</vt:lpstr>
      <vt:lpstr>Vyjmenujte 5 těchto filmů:</vt:lpstr>
      <vt:lpstr>Vyjmenujte 5 těchto filmů:</vt:lpstr>
      <vt:lpstr>Pohádkové scénáře:</vt:lpstr>
      <vt:lpstr>III. Knihy</vt:lpstr>
      <vt:lpstr>IV. Divadelní hry</vt:lpstr>
      <vt:lpstr>Otázky k článku v novinách:</vt:lpstr>
      <vt:lpstr>Použité 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Zdeněk Svěrák (1936)</dc:title>
  <dc:creator>Jajinka</dc:creator>
  <cp:lastModifiedBy>Jajinka</cp:lastModifiedBy>
  <cp:revision>17</cp:revision>
  <dcterms:created xsi:type="dcterms:W3CDTF">2012-01-17T17:51:03Z</dcterms:created>
  <dcterms:modified xsi:type="dcterms:W3CDTF">2012-02-19T18:40:12Z</dcterms:modified>
</cp:coreProperties>
</file>