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70" r:id="rId2"/>
    <p:sldId id="271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4" autoAdjust="0"/>
    <p:restoredTop sz="94660"/>
  </p:normalViewPr>
  <p:slideViewPr>
    <p:cSldViewPr>
      <p:cViewPr>
        <p:scale>
          <a:sx n="58" d="100"/>
          <a:sy n="58" d="100"/>
        </p:scale>
        <p:origin x="-85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VY_32_INOVACE_19_ČESKÝ_JAZYK_A_LITERATURA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D1F9A0-A09E-439D-8050-FC15230D3202}" type="presOf" srcId="{D8197B8C-B260-4A16-BDF4-0947B075E274}" destId="{5A5FFA88-C948-4069-8E93-59FA12366E83}" srcOrd="1" destOrd="0" presId="urn:microsoft.com/office/officeart/2005/8/layout/target3"/>
    <dgm:cxn modelId="{C1C992DD-3495-4571-8D8E-32C1E9487DF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BA2ED5-87A2-41A7-983E-97718ADFC48A}" type="presOf" srcId="{D1B46980-6531-4606-95E6-44980827E919}" destId="{2BE915AB-18AA-4053-B92C-3BFC9ED204BB}" srcOrd="1" destOrd="0" presId="urn:microsoft.com/office/officeart/2005/8/layout/target3"/>
    <dgm:cxn modelId="{0A55DCE9-E17C-44FF-A89D-66385162EB6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E4E124-82C8-4BBD-9385-913C4BE047EE}" type="presOf" srcId="{D1D4F407-5343-4D3F-B5B9-D407B03CAEB4}" destId="{D005CE8C-CC26-4C3E-AC11-E15060ECD759}" srcOrd="0" destOrd="0" presId="urn:microsoft.com/office/officeart/2005/8/layout/target3"/>
    <dgm:cxn modelId="{C8F647DA-42DE-46B6-83E5-8061C42B6EA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832D87-C9E0-49D5-9C31-923C88B53079}" type="presOf" srcId="{D8197B8C-B260-4A16-BDF4-0947B075E274}" destId="{25B08C86-7E15-44DC-BE7F-FFB55DD49D12}" srcOrd="0" destOrd="0" presId="urn:microsoft.com/office/officeart/2005/8/layout/target3"/>
    <dgm:cxn modelId="{3484C45F-8056-4B99-862B-54227F3C9DC2}" type="presOf" srcId="{D1D4F407-5343-4D3F-B5B9-D407B03CAEB4}" destId="{AED2198E-93D5-4001-81B4-73124B309672}" srcOrd="1" destOrd="0" presId="urn:microsoft.com/office/officeart/2005/8/layout/target3"/>
    <dgm:cxn modelId="{1A3378E7-C15C-447A-AF5F-FC7ED48B18DE}" type="presOf" srcId="{D1B46980-6531-4606-95E6-44980827E919}" destId="{6140AFEC-043D-4C43-A2F9-D0F5331DF3A3}" srcOrd="0" destOrd="0" presId="urn:microsoft.com/office/officeart/2005/8/layout/target3"/>
    <dgm:cxn modelId="{6D566C03-7FBB-47C2-BD96-3C0337ECE304}" type="presOf" srcId="{757F3AB3-0718-4624-B441-E567A8F0AB56}" destId="{333A1088-737F-45CB-B68E-254E46348037}" srcOrd="0" destOrd="0" presId="urn:microsoft.com/office/officeart/2005/8/layout/target3"/>
    <dgm:cxn modelId="{7A793EB3-4A14-439F-BFD7-E4409F26EEA0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867B3F-A3B9-4079-BFD1-4217369B9924}" type="presParOf" srcId="{333A1088-737F-45CB-B68E-254E46348037}" destId="{F5ABB229-8D3B-4694-996A-96F23CF14429}" srcOrd="0" destOrd="0" presId="urn:microsoft.com/office/officeart/2005/8/layout/target3"/>
    <dgm:cxn modelId="{10CC2E86-3C42-415E-BD67-0124526BF4A5}" type="presParOf" srcId="{333A1088-737F-45CB-B68E-254E46348037}" destId="{F41139FD-01EE-4571-8B17-4FB00FC51163}" srcOrd="1" destOrd="0" presId="urn:microsoft.com/office/officeart/2005/8/layout/target3"/>
    <dgm:cxn modelId="{6EBC2B6B-81E0-4CE1-BB74-AEDDEFF55ABD}" type="presParOf" srcId="{333A1088-737F-45CB-B68E-254E46348037}" destId="{D005CE8C-CC26-4C3E-AC11-E15060ECD759}" srcOrd="2" destOrd="0" presId="urn:microsoft.com/office/officeart/2005/8/layout/target3"/>
    <dgm:cxn modelId="{CD9FE125-0B28-4A0F-AC80-B6F37AF97850}" type="presParOf" srcId="{333A1088-737F-45CB-B68E-254E46348037}" destId="{2C702D82-9B77-49B7-9568-BB8EB47C3372}" srcOrd="3" destOrd="0" presId="urn:microsoft.com/office/officeart/2005/8/layout/target3"/>
    <dgm:cxn modelId="{7E400905-408F-4C08-B09F-7FB8205675FF}" type="presParOf" srcId="{333A1088-737F-45CB-B68E-254E46348037}" destId="{A52A0455-90FF-4808-ABD0-F02540D31D5A}" srcOrd="4" destOrd="0" presId="urn:microsoft.com/office/officeart/2005/8/layout/target3"/>
    <dgm:cxn modelId="{EF98D7DA-8BE0-4233-B43C-CB422173B798}" type="presParOf" srcId="{333A1088-737F-45CB-B68E-254E46348037}" destId="{6140AFEC-043D-4C43-A2F9-D0F5331DF3A3}" srcOrd="5" destOrd="0" presId="urn:microsoft.com/office/officeart/2005/8/layout/target3"/>
    <dgm:cxn modelId="{EFC0AFC0-D76E-4F54-ACB3-69C9F83BDC57}" type="presParOf" srcId="{333A1088-737F-45CB-B68E-254E46348037}" destId="{9358AC05-5D7D-4327-9F80-1AD486AEA664}" srcOrd="6" destOrd="0" presId="urn:microsoft.com/office/officeart/2005/8/layout/target3"/>
    <dgm:cxn modelId="{939DC7FF-B8D6-4C49-9D34-6DE130E81D22}" type="presParOf" srcId="{333A1088-737F-45CB-B68E-254E46348037}" destId="{313FC574-E1CD-4FB4-B054-0B805CE0447D}" srcOrd="7" destOrd="0" presId="urn:microsoft.com/office/officeart/2005/8/layout/target3"/>
    <dgm:cxn modelId="{D2288A31-F88B-4762-8274-F686D19C9E65}" type="presParOf" srcId="{333A1088-737F-45CB-B68E-254E46348037}" destId="{619D679B-A015-4ECF-8348-D1034C574F40}" srcOrd="8" destOrd="0" presId="urn:microsoft.com/office/officeart/2005/8/layout/target3"/>
    <dgm:cxn modelId="{DAB33D2A-DE16-4A8C-9F24-EC781AC6BA6C}" type="presParOf" srcId="{333A1088-737F-45CB-B68E-254E46348037}" destId="{322283A8-4A27-4CDA-BAE3-F381106A9174}" srcOrd="9" destOrd="0" presId="urn:microsoft.com/office/officeart/2005/8/layout/target3"/>
    <dgm:cxn modelId="{7514D881-FBC5-49F2-984F-7753952DCBED}" type="presParOf" srcId="{333A1088-737F-45CB-B68E-254E46348037}" destId="{FFC9F71D-1B4F-4AD9-A4A6-86ADEFC8AF5C}" srcOrd="10" destOrd="0" presId="urn:microsoft.com/office/officeart/2005/8/layout/target3"/>
    <dgm:cxn modelId="{B25B33D7-BD76-4B06-8ADA-98149122A45A}" type="presParOf" srcId="{333A1088-737F-45CB-B68E-254E46348037}" destId="{25B08C86-7E15-44DC-BE7F-FFB55DD49D12}" srcOrd="11" destOrd="0" presId="urn:microsoft.com/office/officeart/2005/8/layout/target3"/>
    <dgm:cxn modelId="{0E3E9E2F-233B-4BB8-B779-09887C9FE1CE}" type="presParOf" srcId="{333A1088-737F-45CB-B68E-254E46348037}" destId="{76644BE8-9D7C-4C09-B250-3D10AF48CBB7}" srcOrd="12" destOrd="0" presId="urn:microsoft.com/office/officeart/2005/8/layout/target3"/>
    <dgm:cxn modelId="{1DBB57F2-C0E9-4C14-8A83-3E777C01FBC4}" type="presParOf" srcId="{333A1088-737F-45CB-B68E-254E46348037}" destId="{EE85B701-7295-41C0-BA7A-34D3756A2AE6}" srcOrd="13" destOrd="0" presId="urn:microsoft.com/office/officeart/2005/8/layout/target3"/>
    <dgm:cxn modelId="{1986FF0B-8CD2-4DBF-BC25-AEB6534280E1}" type="presParOf" srcId="{333A1088-737F-45CB-B68E-254E46348037}" destId="{8BEBB6EC-1DAA-4CAC-8A25-BC0FCBD5DBD5}" srcOrd="14" destOrd="0" presId="urn:microsoft.com/office/officeart/2005/8/layout/target3"/>
    <dgm:cxn modelId="{0C276B11-3D3B-471A-A266-855E4EBAAF4F}" type="presParOf" srcId="{333A1088-737F-45CB-B68E-254E46348037}" destId="{AED2198E-93D5-4001-81B4-73124B309672}" srcOrd="15" destOrd="0" presId="urn:microsoft.com/office/officeart/2005/8/layout/target3"/>
    <dgm:cxn modelId="{65AA3BB8-0EB2-4269-9912-DD5B97541F46}" type="presParOf" srcId="{333A1088-737F-45CB-B68E-254E46348037}" destId="{2BE915AB-18AA-4053-B92C-3BFC9ED204BB}" srcOrd="16" destOrd="0" presId="urn:microsoft.com/office/officeart/2005/8/layout/target3"/>
    <dgm:cxn modelId="{C6CB2EFE-3999-42DF-BA68-F9133445E61D}" type="presParOf" srcId="{333A1088-737F-45CB-B68E-254E46348037}" destId="{6BB5E863-4638-4E1D-BFDE-399D028AC4ED}" srcOrd="17" destOrd="0" presId="urn:microsoft.com/office/officeart/2005/8/layout/target3"/>
    <dgm:cxn modelId="{1A7FC69D-2094-436C-B481-7B292DE42DCF}" type="presParOf" srcId="{333A1088-737F-45CB-B68E-254E46348037}" destId="{5A5FFA88-C948-4069-8E93-59FA12366E83}" srcOrd="18" destOrd="0" presId="urn:microsoft.com/office/officeart/2005/8/layout/target3"/>
    <dgm:cxn modelId="{AAA5EF9F-EA78-4AB3-AE85-4A8BEF377B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VY_32_INOVACE_19_ČESKÝ_JAZYK_A_LITERATURA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E2426-01AB-4219-B48E-BCC8C552253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7A5EE7-7473-4B06-A6AE-5C7CEFB220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468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978DEAC-F64D-4AC8-9064-228D74EC39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88926B9-5F07-4F3C-B572-778ECEA5AB3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tjH9e5VtMI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imrman.at/list.php?l=6" TargetMode="External"/><Relationship Id="rId13" Type="http://schemas.openxmlformats.org/officeDocument/2006/relationships/hyperlink" Target="http://www.informuji.cz/akce/v/5614-ladislav-smoljak-zdenek-sverak-svestka/" TargetMode="External"/><Relationship Id="rId3" Type="http://schemas.openxmlformats.org/officeDocument/2006/relationships/hyperlink" Target="http://www.zdjc.cz/" TargetMode="External"/><Relationship Id="rId7" Type="http://schemas.openxmlformats.org/officeDocument/2006/relationships/hyperlink" Target="http://www.vipshopping.cz/cs/sleva/40/" TargetMode="External"/><Relationship Id="rId12" Type="http://schemas.openxmlformats.org/officeDocument/2006/relationships/hyperlink" Target="http://kzmb.rajce.idnes.cz/Divadlo_Jary_Cimrmana_-_Zaskok/" TargetMode="External"/><Relationship Id="rId2" Type="http://schemas.openxmlformats.org/officeDocument/2006/relationships/hyperlink" Target="http://www.financninoviny.cz/tema/index_img.php?id=948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stomimon.cz/news.html?id=321" TargetMode="External"/><Relationship Id="rId11" Type="http://schemas.openxmlformats.org/officeDocument/2006/relationships/hyperlink" Target="http://pardubicky.denik.cz/kultura_region/fotogalerie-ve-chvaleticich-videli-cimrmanuv-blani.html" TargetMode="External"/><Relationship Id="rId5" Type="http://schemas.openxmlformats.org/officeDocument/2006/relationships/hyperlink" Target="http://www.svornost.com/2009/12/hospoda-na-mytince-v%C2%A0novem-bydzove-22-listopadu-2009/" TargetMode="External"/><Relationship Id="rId15" Type="http://schemas.openxmlformats.org/officeDocument/2006/relationships/hyperlink" Target="http://www.stalosemi.cz/2009/06/jara-cimrman-dobyl-ceske-nebe/" TargetMode="External"/><Relationship Id="rId10" Type="http://schemas.openxmlformats.org/officeDocument/2006/relationships/hyperlink" Target="http://www.kultura.slansko.cz/akce/2007/08/volna-rada-divadla-2007-2008" TargetMode="External"/><Relationship Id="rId4" Type="http://schemas.openxmlformats.org/officeDocument/2006/relationships/hyperlink" Target="http://www.blesk.cz/clanek/celebrity-ladislav-smoljak-nahla-smrt/137282/smoljak-o-divadle-nedelat-prestavku-jinak-utecou.html" TargetMode="External"/><Relationship Id="rId9" Type="http://schemas.openxmlformats.org/officeDocument/2006/relationships/hyperlink" Target="http://www.trebonsko.cz/okolo-trebone-2011-fotogalerie" TargetMode="External"/><Relationship Id="rId14" Type="http://schemas.openxmlformats.org/officeDocument/2006/relationships/hyperlink" Target="http://praskla-moucha.wz.cz/divadlo/afrika_cimrma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79422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Divadlo Járy Cimrmana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493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963457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únor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divadelní tvorbou dvojice Svěrák – Smoljak.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04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413" y="2674938"/>
            <a:ext cx="4565112" cy="3451225"/>
          </a:xfrm>
          <a:scene3d>
            <a:camera prst="orthographicFront"/>
            <a:lightRig rig="threePt" dir="t"/>
          </a:scene3d>
          <a:sp3d>
            <a:bevelT prst="convex"/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Divadlo Járy Cimrmana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12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svého textu vložte tato slova: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76655" y="1772816"/>
            <a:ext cx="3822192" cy="4353664"/>
          </a:xfrm>
        </p:spPr>
        <p:txBody>
          <a:bodyPr>
            <a:normAutofit/>
          </a:bodyPr>
          <a:lstStyle/>
          <a:p>
            <a:r>
              <a:rPr lang="cs-CZ" dirty="0" smtClean="0"/>
              <a:t>seminář</a:t>
            </a:r>
          </a:p>
          <a:p>
            <a:r>
              <a:rPr lang="cs-CZ" dirty="0" smtClean="0"/>
              <a:t>samouk</a:t>
            </a:r>
          </a:p>
          <a:p>
            <a:r>
              <a:rPr lang="cs-CZ" dirty="0" smtClean="0"/>
              <a:t>dva</a:t>
            </a:r>
          </a:p>
          <a:p>
            <a:r>
              <a:rPr lang="cs-CZ" dirty="0" smtClean="0"/>
              <a:t>ztroskotat</a:t>
            </a:r>
          </a:p>
          <a:p>
            <a:r>
              <a:rPr lang="cs-CZ" dirty="0" smtClean="0"/>
              <a:t>naivita</a:t>
            </a:r>
          </a:p>
          <a:p>
            <a:r>
              <a:rPr lang="cs-CZ" dirty="0" smtClean="0"/>
              <a:t>absence</a:t>
            </a:r>
          </a:p>
          <a:p>
            <a:r>
              <a:rPr lang="cs-CZ" dirty="0"/>
              <a:t>o</a:t>
            </a:r>
            <a:r>
              <a:rPr lang="cs-CZ" dirty="0" smtClean="0"/>
              <a:t>bjevit</a:t>
            </a:r>
          </a:p>
          <a:p>
            <a:r>
              <a:rPr lang="cs-CZ" dirty="0" smtClean="0"/>
              <a:t>Zlatovláska</a:t>
            </a:r>
          </a:p>
          <a:p>
            <a:r>
              <a:rPr lang="cs-CZ" dirty="0" smtClean="0"/>
              <a:t>60.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822192" cy="4281656"/>
          </a:xfrm>
        </p:spPr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a Vinci</a:t>
            </a:r>
          </a:p>
          <a:p>
            <a:r>
              <a:rPr lang="cs-CZ" dirty="0"/>
              <a:t>ú</a:t>
            </a:r>
            <a:r>
              <a:rPr lang="cs-CZ" dirty="0" smtClean="0"/>
              <a:t>vod</a:t>
            </a:r>
          </a:p>
          <a:p>
            <a:r>
              <a:rPr lang="cs-CZ" dirty="0"/>
              <a:t>g</a:t>
            </a:r>
            <a:r>
              <a:rPr lang="cs-CZ" dirty="0" smtClean="0"/>
              <a:t>énius</a:t>
            </a:r>
          </a:p>
          <a:p>
            <a:r>
              <a:rPr lang="cs-CZ" dirty="0"/>
              <a:t>r</a:t>
            </a:r>
            <a:r>
              <a:rPr lang="cs-CZ" dirty="0" smtClean="0"/>
              <a:t>ekonstrukce</a:t>
            </a:r>
          </a:p>
          <a:p>
            <a:r>
              <a:rPr lang="cs-CZ" dirty="0" smtClean="0"/>
              <a:t>nezkušenost</a:t>
            </a:r>
          </a:p>
          <a:p>
            <a:r>
              <a:rPr lang="cs-CZ" dirty="0" smtClean="0"/>
              <a:t>1966</a:t>
            </a:r>
          </a:p>
          <a:p>
            <a:r>
              <a:rPr lang="cs-CZ" dirty="0"/>
              <a:t>ž</a:t>
            </a:r>
            <a:r>
              <a:rPr lang="cs-CZ" dirty="0" smtClean="0"/>
              <a:t>eny</a:t>
            </a:r>
          </a:p>
          <a:p>
            <a:r>
              <a:rPr lang="cs-CZ" dirty="0" smtClean="0"/>
              <a:t>Jára Cimrman</a:t>
            </a:r>
          </a:p>
          <a:p>
            <a:r>
              <a:rPr lang="cs-CZ" dirty="0" smtClean="0"/>
              <a:t>muž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98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700808"/>
            <a:ext cx="8136904" cy="496855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dirty="0"/>
              <a:t>Jára Cimrman je podle svých </a:t>
            </a:r>
            <a:r>
              <a:rPr lang="cs-CZ" dirty="0" smtClean="0"/>
              <a:t>tvůrců </a:t>
            </a:r>
            <a:r>
              <a:rPr lang="cs-CZ" dirty="0"/>
              <a:t>český 	</a:t>
            </a:r>
            <a:r>
              <a:rPr lang="cs-CZ" dirty="0" smtClean="0"/>
              <a:t>	        , </a:t>
            </a:r>
            <a:r>
              <a:rPr lang="cs-CZ" dirty="0"/>
              <a:t>zneuznávaný </a:t>
            </a:r>
            <a:r>
              <a:rPr lang="cs-CZ" dirty="0" smtClean="0"/>
              <a:t>		, </a:t>
            </a:r>
            <a:r>
              <a:rPr lang="cs-CZ" dirty="0"/>
              <a:t>který vždy ve svých snahách o úspěch </a:t>
            </a:r>
            <a:r>
              <a:rPr lang="cs-CZ" dirty="0" smtClean="0"/>
              <a:t>			.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V </a:t>
            </a:r>
            <a:r>
              <a:rPr lang="cs-CZ" dirty="0"/>
              <a:t>prosinci roku </a:t>
            </a:r>
            <a:r>
              <a:rPr lang="cs-CZ" dirty="0" smtClean="0"/>
              <a:t>		 </a:t>
            </a:r>
            <a:r>
              <a:rPr lang="cs-CZ" dirty="0"/>
              <a:t>byla </a:t>
            </a:r>
            <a:r>
              <a:rPr lang="cs-CZ" dirty="0" smtClean="0"/>
              <a:t>„			“ </a:t>
            </a:r>
            <a:r>
              <a:rPr lang="cs-CZ" dirty="0"/>
              <a:t>rukopisná pozůstalost neznámého českého </a:t>
            </a:r>
            <a:r>
              <a:rPr lang="cs-CZ" dirty="0" smtClean="0"/>
              <a:t>génia </a:t>
            </a:r>
            <a:r>
              <a:rPr lang="cs-CZ" dirty="0"/>
              <a:t>	</a:t>
            </a:r>
            <a:r>
              <a:rPr lang="cs-CZ" dirty="0" smtClean="0"/>
              <a:t>		       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Divadlo </a:t>
            </a:r>
            <a:r>
              <a:rPr lang="cs-CZ" dirty="0"/>
              <a:t>existuje od konce </a:t>
            </a:r>
            <a:r>
              <a:rPr lang="cs-CZ" dirty="0" smtClean="0"/>
              <a:t>	 	     let</a:t>
            </a:r>
            <a:r>
              <a:rPr lang="cs-CZ" dirty="0"/>
              <a:t>. </a:t>
            </a:r>
            <a:endParaRPr lang="cs-CZ" dirty="0" smtClean="0"/>
          </a:p>
          <a:p>
            <a:pPr algn="just">
              <a:lnSpc>
                <a:spcPct val="150000"/>
              </a:lnSpc>
            </a:pPr>
            <a:r>
              <a:rPr lang="cs-CZ" dirty="0" smtClean="0"/>
              <a:t>K</a:t>
            </a:r>
            <a:r>
              <a:rPr lang="cs-CZ" dirty="0"/>
              <a:t> hlavním </a:t>
            </a:r>
            <a:r>
              <a:rPr lang="cs-CZ" dirty="0" smtClean="0"/>
              <a:t>autorům </a:t>
            </a:r>
            <a:r>
              <a:rPr lang="cs-CZ" dirty="0" smtClean="0"/>
              <a:t>patří 	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00192" y="1772816"/>
            <a:ext cx="208823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08204" y="184484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samouk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555776" y="2276872"/>
            <a:ext cx="1584176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692824" y="233929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génius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907704" y="2924944"/>
            <a:ext cx="2153272" cy="72008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72744" y="302337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ztroskotává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016860" y="3645024"/>
            <a:ext cx="1044116" cy="50405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083642" y="36450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1966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148064" y="3284985"/>
            <a:ext cx="1800200" cy="62165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868144" y="4006861"/>
            <a:ext cx="2412267" cy="79208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139952" y="4619878"/>
            <a:ext cx="1206133" cy="63789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23784" y="3383415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bjevena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79868" y="4100142"/>
            <a:ext cx="2508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Járy Cimrmana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479894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60.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F:\Základní škola, 15. 1\Český jazyk\9. ročník\Literatura\Divadla\Divadlo Járy Cimrmana\Obrázky\MTR268cd5_IP1X2073_4_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191" y="4916374"/>
            <a:ext cx="2502041" cy="189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Veselý obličej 17"/>
          <p:cNvSpPr/>
          <p:nvPr/>
        </p:nvSpPr>
        <p:spPr>
          <a:xfrm>
            <a:off x="4445281" y="5322169"/>
            <a:ext cx="912294" cy="792088"/>
          </a:xfrm>
          <a:prstGeom prst="smileyFac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06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7" grpId="0"/>
      <p:bldP spid="9" grpId="0"/>
      <p:bldP spid="11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844824"/>
            <a:ext cx="8136904" cy="4536504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dirty="0"/>
              <a:t>Jára Cimrman se měl původně jmenovat da Cimrman podle </a:t>
            </a:r>
            <a:r>
              <a:rPr lang="cs-CZ" dirty="0" smtClean="0"/>
              <a:t>		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Představení </a:t>
            </a:r>
            <a:r>
              <a:rPr lang="cs-CZ" dirty="0"/>
              <a:t>Divadla Járy Cimrmana má vždy 	 </a:t>
            </a:r>
            <a:r>
              <a:rPr lang="cs-CZ" dirty="0" smtClean="0"/>
              <a:t>       části.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V</a:t>
            </a:r>
            <a:r>
              <a:rPr lang="cs-CZ" dirty="0"/>
              <a:t> 	</a:t>
            </a:r>
            <a:r>
              <a:rPr lang="cs-CZ" dirty="0" smtClean="0"/>
              <a:t>	 </a:t>
            </a:r>
            <a:r>
              <a:rPr lang="cs-CZ" dirty="0"/>
              <a:t>probíhá </a:t>
            </a:r>
            <a:r>
              <a:rPr lang="cs-CZ" dirty="0" smtClean="0"/>
              <a:t>		      , </a:t>
            </a:r>
            <a:r>
              <a:rPr lang="cs-CZ" dirty="0"/>
              <a:t>„vědecky“ rozebírající Cimrmanův život a </a:t>
            </a:r>
            <a:r>
              <a:rPr lang="cs-CZ" dirty="0" smtClean="0"/>
              <a:t>dílo.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Po </a:t>
            </a:r>
            <a:r>
              <a:rPr lang="cs-CZ" dirty="0"/>
              <a:t>té následuje </a:t>
            </a:r>
            <a:r>
              <a:rPr lang="cs-CZ" dirty="0" smtClean="0"/>
              <a:t>		                     údajného </a:t>
            </a:r>
            <a:r>
              <a:rPr lang="cs-CZ" dirty="0"/>
              <a:t>Cimrmanova dramatického textu, při níž účinkující předstírají hereckou </a:t>
            </a:r>
            <a:r>
              <a:rPr lang="cs-CZ" dirty="0" smtClean="0"/>
              <a:t>		   a 		        .</a:t>
            </a:r>
            <a:r>
              <a:rPr lang="cs-CZ" dirty="0"/>
              <a:t> </a:t>
            </a:r>
            <a:r>
              <a:rPr lang="cs-CZ" dirty="0" smtClean="0"/>
              <a:t>       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007114" y="2371137"/>
            <a:ext cx="2232248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67336" y="246102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Vinci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16216" y="2996952"/>
            <a:ext cx="864096" cy="5669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7114" y="3542048"/>
            <a:ext cx="1404646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563888" y="3542048"/>
            <a:ext cx="1944216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045024" y="4505236"/>
            <a:ext cx="2463080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2394" y="5625716"/>
            <a:ext cx="1599365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951820" y="5625716"/>
            <a:ext cx="2247056" cy="75561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23229" y="3562273"/>
            <a:ext cx="1172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úvodu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61665" y="3604474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seminář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52355" y="4567662"/>
            <a:ext cx="2268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rekonstrukce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44342" y="5645315"/>
            <a:ext cx="1332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naivitu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51820" y="5688142"/>
            <a:ext cx="2247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nezkušenost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3488" y="3018828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dvě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28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2060848"/>
            <a:ext cx="8136904" cy="40653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Další zvláštností souboru je </a:t>
            </a:r>
            <a:r>
              <a:rPr lang="cs-CZ" dirty="0" smtClean="0"/>
              <a:t>				     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Veškeré 				role </a:t>
            </a:r>
            <a:r>
              <a:rPr lang="cs-CZ" dirty="0"/>
              <a:t>(včetně princezny </a:t>
            </a:r>
            <a:r>
              <a:rPr lang="cs-CZ" dirty="0" smtClean="0"/>
              <a:t>		 		v </a:t>
            </a:r>
            <a:r>
              <a:rPr lang="cs-CZ" dirty="0"/>
              <a:t>Cimrmanově pohádce Dlouhý, Široký a Krátkozraký) </a:t>
            </a:r>
            <a:r>
              <a:rPr lang="cs-CZ" dirty="0" smtClean="0"/>
              <a:t>jsou </a:t>
            </a:r>
            <a:r>
              <a:rPr lang="cs-CZ" dirty="0"/>
              <a:t>obsazovány </a:t>
            </a:r>
            <a:r>
              <a:rPr lang="cs-CZ" dirty="0" smtClean="0"/>
              <a:t>			       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427984" y="2132856"/>
            <a:ext cx="172819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295583" y="2132856"/>
            <a:ext cx="172819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123728" y="2609292"/>
            <a:ext cx="172819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9592" y="3284821"/>
            <a:ext cx="2736304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32139" y="265150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ženské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24027" y="3347247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Zlatovlásky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3615" y="219992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žen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31659" y="219992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absence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923874" y="3782689"/>
            <a:ext cx="2200581" cy="64823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146958" y="3841930"/>
            <a:ext cx="15887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muži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12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build="p"/>
      <p:bldP spid="10" grpId="0"/>
      <p:bldP spid="11" grpId="0"/>
      <p:bldP spid="14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Akt (1967)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00" y="3429000"/>
            <a:ext cx="3726650" cy="269716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2. Vyšetřování ztráty třídní knihy (1967)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559096"/>
            <a:ext cx="3822700" cy="2436971"/>
          </a:xfrm>
        </p:spPr>
      </p:pic>
    </p:spTree>
    <p:extLst>
      <p:ext uri="{BB962C8B-B14F-4D97-AF65-F5344CB8AC3E}">
        <p14:creationId xmlns:p14="http://schemas.microsoft.com/office/powerpoint/2010/main" val="1846339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3. Domácí zabíjačka (1968)</a:t>
            </a: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3619534"/>
            <a:ext cx="3819525" cy="2316094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4. Hospoda Na mýtince (1969)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464567"/>
            <a:ext cx="3822700" cy="2626028"/>
          </a:xfrm>
        </p:spPr>
      </p:pic>
    </p:spTree>
    <p:extLst>
      <p:ext uri="{BB962C8B-B14F-4D97-AF65-F5344CB8AC3E}">
        <p14:creationId xmlns:p14="http://schemas.microsoft.com/office/powerpoint/2010/main" val="95399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5. Vražda v salonním </a:t>
            </a:r>
            <a:r>
              <a:rPr lang="cs-CZ" dirty="0" err="1" smtClean="0"/>
              <a:t>coupé</a:t>
            </a:r>
            <a:r>
              <a:rPr lang="cs-CZ" dirty="0" smtClean="0"/>
              <a:t> (1970)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3533849"/>
            <a:ext cx="3819525" cy="248746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6. Němý Bobeš (1971)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73016"/>
            <a:ext cx="3168352" cy="2437194"/>
          </a:xfrm>
        </p:spPr>
      </p:pic>
    </p:spTree>
    <p:extLst>
      <p:ext uri="{BB962C8B-B14F-4D97-AF65-F5344CB8AC3E}">
        <p14:creationId xmlns:p14="http://schemas.microsoft.com/office/powerpoint/2010/main" val="10845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7. </a:t>
            </a:r>
            <a:r>
              <a:rPr lang="cs-CZ" dirty="0"/>
              <a:t>Cimrman v říši hudby</a:t>
            </a:r>
            <a:r>
              <a:rPr lang="cs-CZ" dirty="0" smtClean="0"/>
              <a:t> (1973)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3500016"/>
            <a:ext cx="3819525" cy="255513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8. Dlouhý, Široký a Krátkozraký (1974)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266" y="3429000"/>
            <a:ext cx="3596217" cy="2697163"/>
          </a:xfrm>
        </p:spPr>
      </p:pic>
    </p:spTree>
    <p:extLst>
      <p:ext uri="{BB962C8B-B14F-4D97-AF65-F5344CB8AC3E}">
        <p14:creationId xmlns:p14="http://schemas.microsoft.com/office/powerpoint/2010/main" val="1238095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9. </a:t>
            </a:r>
            <a:r>
              <a:rPr lang="cs-CZ" i="1" dirty="0"/>
              <a:t>Posel z </a:t>
            </a:r>
            <a:r>
              <a:rPr lang="cs-CZ" i="1" dirty="0" smtClean="0"/>
              <a:t>Liptákova</a:t>
            </a:r>
            <a:r>
              <a:rPr lang="cs-CZ" dirty="0"/>
              <a:t> </a:t>
            </a:r>
            <a:r>
              <a:rPr lang="cs-CZ" dirty="0" smtClean="0"/>
              <a:t>(1977)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17" y="3429000"/>
            <a:ext cx="3596217" cy="269716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10. </a:t>
            </a:r>
            <a:r>
              <a:rPr lang="cs-CZ" i="1" dirty="0" smtClean="0"/>
              <a:t>Lijavec</a:t>
            </a:r>
            <a:r>
              <a:rPr lang="cs-CZ" dirty="0"/>
              <a:t> (</a:t>
            </a:r>
            <a:r>
              <a:rPr lang="cs-CZ" dirty="0" smtClean="0"/>
              <a:t>1982)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568653"/>
            <a:ext cx="3822700" cy="2417857"/>
          </a:xfrm>
        </p:spPr>
      </p:pic>
    </p:spTree>
    <p:extLst>
      <p:ext uri="{BB962C8B-B14F-4D97-AF65-F5344CB8AC3E}">
        <p14:creationId xmlns:p14="http://schemas.microsoft.com/office/powerpoint/2010/main" val="218756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11. </a:t>
            </a:r>
            <a:r>
              <a:rPr lang="cs-CZ" i="1" dirty="0" smtClean="0"/>
              <a:t>Dobytí </a:t>
            </a:r>
            <a:r>
              <a:rPr lang="cs-CZ" i="1" dirty="0"/>
              <a:t>severního </a:t>
            </a:r>
            <a:r>
              <a:rPr lang="cs-CZ" i="1" dirty="0" smtClean="0"/>
              <a:t>pólu</a:t>
            </a:r>
            <a:r>
              <a:rPr lang="cs-CZ" dirty="0"/>
              <a:t> (</a:t>
            </a:r>
            <a:r>
              <a:rPr lang="cs-CZ" dirty="0" smtClean="0"/>
              <a:t>1985)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3596194"/>
            <a:ext cx="3819525" cy="23627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12. </a:t>
            </a:r>
            <a:r>
              <a:rPr lang="cs-CZ" i="1" dirty="0" smtClean="0"/>
              <a:t>Blaník</a:t>
            </a:r>
            <a:r>
              <a:rPr lang="cs-CZ" dirty="0"/>
              <a:t> </a:t>
            </a:r>
            <a:r>
              <a:rPr lang="cs-CZ" dirty="0" smtClean="0"/>
              <a:t>(1990)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500" y="3525044"/>
            <a:ext cx="3333750" cy="2505075"/>
          </a:xfrm>
        </p:spPr>
      </p:pic>
    </p:spTree>
    <p:extLst>
      <p:ext uri="{BB962C8B-B14F-4D97-AF65-F5344CB8AC3E}">
        <p14:creationId xmlns:p14="http://schemas.microsoft.com/office/powerpoint/2010/main" val="150209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13. </a:t>
            </a:r>
            <a:r>
              <a:rPr lang="cs-CZ" i="1" dirty="0" smtClean="0"/>
              <a:t>Záskok</a:t>
            </a:r>
            <a:r>
              <a:rPr lang="cs-CZ" dirty="0"/>
              <a:t> </a:t>
            </a:r>
            <a:r>
              <a:rPr lang="cs-CZ" dirty="0" smtClean="0"/>
              <a:t>(1994)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3676285"/>
            <a:ext cx="3819525" cy="220259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14. </a:t>
            </a:r>
            <a:r>
              <a:rPr lang="cs-CZ" i="1" dirty="0" smtClean="0"/>
              <a:t>Švestka</a:t>
            </a:r>
            <a:r>
              <a:rPr lang="cs-CZ" dirty="0"/>
              <a:t> </a:t>
            </a:r>
            <a:r>
              <a:rPr lang="cs-CZ" dirty="0" smtClean="0"/>
              <a:t>(1997)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964" y="3429000"/>
            <a:ext cx="3798821" cy="2697163"/>
          </a:xfrm>
        </p:spPr>
      </p:pic>
    </p:spTree>
    <p:extLst>
      <p:ext uri="{BB962C8B-B14F-4D97-AF65-F5344CB8AC3E}">
        <p14:creationId xmlns:p14="http://schemas.microsoft.com/office/powerpoint/2010/main" val="30720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hry: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15. </a:t>
            </a:r>
            <a:r>
              <a:rPr lang="cs-CZ" i="1" dirty="0" smtClean="0"/>
              <a:t>Afrika</a:t>
            </a:r>
            <a:r>
              <a:rPr lang="cs-CZ" dirty="0"/>
              <a:t> </a:t>
            </a:r>
            <a:r>
              <a:rPr lang="cs-CZ" dirty="0" smtClean="0"/>
              <a:t>(2002)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501008"/>
            <a:ext cx="3638299" cy="259228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16. </a:t>
            </a:r>
            <a:r>
              <a:rPr lang="cs-CZ" i="1" dirty="0">
                <a:hlinkClick r:id="rId3"/>
              </a:rPr>
              <a:t>České </a:t>
            </a:r>
            <a:r>
              <a:rPr lang="cs-CZ" i="1" dirty="0" smtClean="0">
                <a:hlinkClick r:id="rId3"/>
              </a:rPr>
              <a:t>nebe</a:t>
            </a:r>
            <a:r>
              <a:rPr lang="cs-CZ" dirty="0">
                <a:hlinkClick r:id="rId3"/>
              </a:rPr>
              <a:t> </a:t>
            </a:r>
            <a:r>
              <a:rPr lang="cs-CZ" dirty="0" smtClean="0"/>
              <a:t>(2008)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267" y="3429000"/>
            <a:ext cx="3486142" cy="2614607"/>
          </a:xfrm>
        </p:spPr>
      </p:pic>
    </p:spTree>
    <p:extLst>
      <p:ext uri="{BB962C8B-B14F-4D97-AF65-F5344CB8AC3E}">
        <p14:creationId xmlns:p14="http://schemas.microsoft.com/office/powerpoint/2010/main" val="139356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www.financninoviny.cz/tema/index_img.php?id=94877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http://www.zdjc.cz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www.blesk.cz/clanek/celebrity-ladislav-smoljak-nahla-smrt/137282/smoljak-o-divadle-nedelat-prestavku-jinak-utecou.html</a:t>
            </a:r>
            <a:endParaRPr lang="cs-CZ" dirty="0" smtClean="0"/>
          </a:p>
          <a:p>
            <a:r>
              <a:rPr lang="cs-CZ" dirty="0"/>
              <a:t>http://aktualne.centrum.cz/kultura/umeni/clanek.phtml?id=509937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http://www.svornost.com/2009/12/hospoda-na-mytince-v%C2%A0novem-bydzove-22-listopadu-2009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www.mestomimon.cz/news.html?id=321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http://www.vipshopping.cz/cs/sleva/40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www.cimrman.at/list.php?l=6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www.trebonsko.cz/okolo-trebone-2011-fotogalerie</a:t>
            </a:r>
            <a:endParaRPr lang="cs-CZ" dirty="0" smtClean="0"/>
          </a:p>
          <a:p>
            <a:r>
              <a:rPr lang="cs-CZ" dirty="0"/>
              <a:t>http://cimrman-jara.blog.cz/1007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www.kultura.slansko.cz/akce/2007/08/volna-rada-divadla-2007-2008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pardubicky.denik.cz/kultura_region/fotogalerie-ve-chvaleticich-videli-cimrmanuv-blani.html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http://kzmb.rajce.idnes.cz/Divadlo_Jary_Cimrmana_-_Zaskok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http://www.informuji.cz/akce/v/5614-ladislav-smoljak-zdenek-sverak-svestka</a:t>
            </a:r>
            <a:r>
              <a:rPr lang="cs-CZ" dirty="0" smtClean="0">
                <a:hlinkClick r:id="rId13"/>
              </a:rPr>
              <a:t>/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praskla-moucha.wz.cz/divadlo/afrika_cimrman.htm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http://www.stalosemi.cz/2009/06/jara-cimrman-dobyl-ceske-nebe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  <a:p>
            <a:r>
              <a:rPr lang="cs-CZ" dirty="0"/>
              <a:t>http://www.youtube.com/watch?v=UtjH9e5VtMI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80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547</TotalTime>
  <Words>332</Words>
  <Application>Microsoft Office PowerPoint</Application>
  <PresentationFormat>On-screen Show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Vlnění</vt:lpstr>
      <vt:lpstr>PowerPoint Presentation</vt:lpstr>
      <vt:lpstr>PowerPoint Presentation</vt:lpstr>
      <vt:lpstr>Divadlo Járy Cimrmana</vt:lpstr>
      <vt:lpstr>Do svého textu vložte tato slova:</vt:lpstr>
      <vt:lpstr>Zápis do sešitu:</vt:lpstr>
      <vt:lpstr>Zápis do sešitu:</vt:lpstr>
      <vt:lpstr>Zápis do sešitu:</vt:lpstr>
      <vt:lpstr>Divadelní hry:</vt:lpstr>
      <vt:lpstr>Divadelní hry:</vt:lpstr>
      <vt:lpstr>Divadelní hry</vt:lpstr>
      <vt:lpstr>Divadelní hry</vt:lpstr>
      <vt:lpstr>Divadelní hry</vt:lpstr>
      <vt:lpstr>Divadelní hry:</vt:lpstr>
      <vt:lpstr>Divadelní hry</vt:lpstr>
      <vt:lpstr>Divadelní hry: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Járy Cimrmana</dc:title>
  <dc:creator>Jajinka</dc:creator>
  <cp:lastModifiedBy>Valued Acer Customer</cp:lastModifiedBy>
  <cp:revision>19</cp:revision>
  <dcterms:created xsi:type="dcterms:W3CDTF">2012-01-29T10:10:56Z</dcterms:created>
  <dcterms:modified xsi:type="dcterms:W3CDTF">2012-05-23T18:46:50Z</dcterms:modified>
</cp:coreProperties>
</file>