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VY_32_INOVACE_20_ČESKÝ_JAZYK_A_LITERATURA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4DDF8B-B499-44F1-A256-87AE4F08EE5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8D7078-78B5-4D41-8245-47E0D0701CEC}" type="presOf" srcId="{4C35D32F-0EAB-4CD7-82EE-45574DC2A586}" destId="{8BEBB6EC-1DAA-4CAC-8A25-BC0FCBD5DBD5}" srcOrd="0" destOrd="0" presId="urn:microsoft.com/office/officeart/2005/8/layout/target3"/>
    <dgm:cxn modelId="{58DB2D26-9AA1-4316-BA5F-511D4E0C5440}" type="presOf" srcId="{D1D4F407-5343-4D3F-B5B9-D407B03CAEB4}" destId="{AED2198E-93D5-4001-81B4-73124B309672}" srcOrd="1" destOrd="0" presId="urn:microsoft.com/office/officeart/2005/8/layout/target3"/>
    <dgm:cxn modelId="{4D4A1F8F-932B-4B99-852E-60DF676C3159}" type="presOf" srcId="{B651F6E3-6281-48DB-9319-2AEAFDAE7572}" destId="{619D679B-A015-4ECF-8348-D1034C574F40}" srcOrd="0" destOrd="0" presId="urn:microsoft.com/office/officeart/2005/8/layout/target3"/>
    <dgm:cxn modelId="{EA060703-21CE-4D1B-B313-FEC894E2020C}" type="presOf" srcId="{B651F6E3-6281-48DB-9319-2AEAFDAE7572}" destId="{6BB5E863-4638-4E1D-BFDE-399D028AC4ED}" srcOrd="1" destOrd="0" presId="urn:microsoft.com/office/officeart/2005/8/layout/target3"/>
    <dgm:cxn modelId="{6D9C04A2-D78D-4C2A-9884-5DCF31E37321}" type="presOf" srcId="{D1B46980-6531-4606-95E6-44980827E919}" destId="{2BE915AB-18AA-4053-B92C-3BFC9ED204BB}" srcOrd="1" destOrd="0" presId="urn:microsoft.com/office/officeart/2005/8/layout/target3"/>
    <dgm:cxn modelId="{29D9002D-B7F6-4C5B-9D2E-E5CFE855477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6B75C5A-85BF-4FCC-A3F2-E8380DA78F05}" type="presOf" srcId="{D1D4F407-5343-4D3F-B5B9-D407B03CAEB4}" destId="{D005CE8C-CC26-4C3E-AC11-E15060ECD759}" srcOrd="0" destOrd="0" presId="urn:microsoft.com/office/officeart/2005/8/layout/target3"/>
    <dgm:cxn modelId="{D02FE91F-6D48-4C8F-A9A0-0922645C3F5F}" type="presOf" srcId="{757F3AB3-0718-4624-B441-E567A8F0AB56}" destId="{333A1088-737F-45CB-B68E-254E46348037}" srcOrd="0" destOrd="0" presId="urn:microsoft.com/office/officeart/2005/8/layout/target3"/>
    <dgm:cxn modelId="{CFA06B2A-0F7F-41BA-BC18-B18C2E6B2E99}" type="presOf" srcId="{D1B46980-6531-4606-95E6-44980827E919}" destId="{6140AFEC-043D-4C43-A2F9-D0F5331DF3A3}" srcOrd="0" destOrd="0" presId="urn:microsoft.com/office/officeart/2005/8/layout/target3"/>
    <dgm:cxn modelId="{F028F690-2F3F-4891-8C87-D9D272625BA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DB18AB-3EBC-46E2-A5CE-5D6FDB51696D}" type="presParOf" srcId="{333A1088-737F-45CB-B68E-254E46348037}" destId="{F5ABB229-8D3B-4694-996A-96F23CF14429}" srcOrd="0" destOrd="0" presId="urn:microsoft.com/office/officeart/2005/8/layout/target3"/>
    <dgm:cxn modelId="{83136D24-56EC-4E65-B5C2-57F3DFCA9351}" type="presParOf" srcId="{333A1088-737F-45CB-B68E-254E46348037}" destId="{F41139FD-01EE-4571-8B17-4FB00FC51163}" srcOrd="1" destOrd="0" presId="urn:microsoft.com/office/officeart/2005/8/layout/target3"/>
    <dgm:cxn modelId="{DB421477-829A-4EAF-AE78-045989B61832}" type="presParOf" srcId="{333A1088-737F-45CB-B68E-254E46348037}" destId="{D005CE8C-CC26-4C3E-AC11-E15060ECD759}" srcOrd="2" destOrd="0" presId="urn:microsoft.com/office/officeart/2005/8/layout/target3"/>
    <dgm:cxn modelId="{FA861C5C-DD1D-4502-A46F-13031BCB5134}" type="presParOf" srcId="{333A1088-737F-45CB-B68E-254E46348037}" destId="{2C702D82-9B77-49B7-9568-BB8EB47C3372}" srcOrd="3" destOrd="0" presId="urn:microsoft.com/office/officeart/2005/8/layout/target3"/>
    <dgm:cxn modelId="{8B61BB4C-7226-429F-A7A4-C28A5A5788A3}" type="presParOf" srcId="{333A1088-737F-45CB-B68E-254E46348037}" destId="{A52A0455-90FF-4808-ABD0-F02540D31D5A}" srcOrd="4" destOrd="0" presId="urn:microsoft.com/office/officeart/2005/8/layout/target3"/>
    <dgm:cxn modelId="{40BBB310-551F-42D7-94F8-E1E6D84C4CB0}" type="presParOf" srcId="{333A1088-737F-45CB-B68E-254E46348037}" destId="{6140AFEC-043D-4C43-A2F9-D0F5331DF3A3}" srcOrd="5" destOrd="0" presId="urn:microsoft.com/office/officeart/2005/8/layout/target3"/>
    <dgm:cxn modelId="{A3BB6DB3-EF1B-46F7-9951-80F0863E121F}" type="presParOf" srcId="{333A1088-737F-45CB-B68E-254E46348037}" destId="{9358AC05-5D7D-4327-9F80-1AD486AEA664}" srcOrd="6" destOrd="0" presId="urn:microsoft.com/office/officeart/2005/8/layout/target3"/>
    <dgm:cxn modelId="{1E5191FF-5741-401E-AB2F-CAA300E67AA4}" type="presParOf" srcId="{333A1088-737F-45CB-B68E-254E46348037}" destId="{313FC574-E1CD-4FB4-B054-0B805CE0447D}" srcOrd="7" destOrd="0" presId="urn:microsoft.com/office/officeart/2005/8/layout/target3"/>
    <dgm:cxn modelId="{30DB4223-6352-4A05-8C7F-31A440A94F3B}" type="presParOf" srcId="{333A1088-737F-45CB-B68E-254E46348037}" destId="{619D679B-A015-4ECF-8348-D1034C574F40}" srcOrd="8" destOrd="0" presId="urn:microsoft.com/office/officeart/2005/8/layout/target3"/>
    <dgm:cxn modelId="{0CB2514A-EF3D-42E3-8C3C-B013096B5D3D}" type="presParOf" srcId="{333A1088-737F-45CB-B68E-254E46348037}" destId="{322283A8-4A27-4CDA-BAE3-F381106A9174}" srcOrd="9" destOrd="0" presId="urn:microsoft.com/office/officeart/2005/8/layout/target3"/>
    <dgm:cxn modelId="{E8421127-52F5-43D6-9CDC-067CDBB70B60}" type="presParOf" srcId="{333A1088-737F-45CB-B68E-254E46348037}" destId="{FFC9F71D-1B4F-4AD9-A4A6-86ADEFC8AF5C}" srcOrd="10" destOrd="0" presId="urn:microsoft.com/office/officeart/2005/8/layout/target3"/>
    <dgm:cxn modelId="{9E6801EE-7719-43DE-B2EC-FD6BE18D9C09}" type="presParOf" srcId="{333A1088-737F-45CB-B68E-254E46348037}" destId="{25B08C86-7E15-44DC-BE7F-FFB55DD49D12}" srcOrd="11" destOrd="0" presId="urn:microsoft.com/office/officeart/2005/8/layout/target3"/>
    <dgm:cxn modelId="{DE5B3EEC-952B-4F23-B408-B7F2DF947C53}" type="presParOf" srcId="{333A1088-737F-45CB-B68E-254E46348037}" destId="{76644BE8-9D7C-4C09-B250-3D10AF48CBB7}" srcOrd="12" destOrd="0" presId="urn:microsoft.com/office/officeart/2005/8/layout/target3"/>
    <dgm:cxn modelId="{E1A4334E-D3F9-4381-876C-AEEB5A7D5F9A}" type="presParOf" srcId="{333A1088-737F-45CB-B68E-254E46348037}" destId="{EE85B701-7295-41C0-BA7A-34D3756A2AE6}" srcOrd="13" destOrd="0" presId="urn:microsoft.com/office/officeart/2005/8/layout/target3"/>
    <dgm:cxn modelId="{5E9B630D-5F1D-4291-BBEE-F9DAD1F7E71C}" type="presParOf" srcId="{333A1088-737F-45CB-B68E-254E46348037}" destId="{8BEBB6EC-1DAA-4CAC-8A25-BC0FCBD5DBD5}" srcOrd="14" destOrd="0" presId="urn:microsoft.com/office/officeart/2005/8/layout/target3"/>
    <dgm:cxn modelId="{9F8F99B7-F7FE-48BE-A185-766F471EE3B2}" type="presParOf" srcId="{333A1088-737F-45CB-B68E-254E46348037}" destId="{AED2198E-93D5-4001-81B4-73124B309672}" srcOrd="15" destOrd="0" presId="urn:microsoft.com/office/officeart/2005/8/layout/target3"/>
    <dgm:cxn modelId="{08FDC500-26D6-49A1-84BD-69E9C04C25C6}" type="presParOf" srcId="{333A1088-737F-45CB-B68E-254E46348037}" destId="{2BE915AB-18AA-4053-B92C-3BFC9ED204BB}" srcOrd="16" destOrd="0" presId="urn:microsoft.com/office/officeart/2005/8/layout/target3"/>
    <dgm:cxn modelId="{AD2C9C99-11FB-491F-805D-C4B7AD64C2F8}" type="presParOf" srcId="{333A1088-737F-45CB-B68E-254E46348037}" destId="{6BB5E863-4638-4E1D-BFDE-399D028AC4ED}" srcOrd="17" destOrd="0" presId="urn:microsoft.com/office/officeart/2005/8/layout/target3"/>
    <dgm:cxn modelId="{A4D38B89-257D-40B8-99D7-BFB97418320A}" type="presParOf" srcId="{333A1088-737F-45CB-B68E-254E46348037}" destId="{5A5FFA88-C948-4069-8E93-59FA12366E83}" srcOrd="18" destOrd="0" presId="urn:microsoft.com/office/officeart/2005/8/layout/target3"/>
    <dgm:cxn modelId="{B8AE68C8-2607-4C69-9588-9B933BD7D6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VY_32_INOVACE_20_ČESKÝ_JAZYK_A_LITERATURA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010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579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913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205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647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60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681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52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63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138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58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41000">
              <a:srgbClr val="85C2FF"/>
            </a:gs>
            <a:gs pos="52000">
              <a:schemeClr val="accent5">
                <a:alpha val="76000"/>
                <a:lumMod val="55000"/>
                <a:lumOff val="45000"/>
              </a:schemeClr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FD1997-1A66-4E3D-8CA9-D1118552A02E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73CC-CCB1-477E-9AFB-9409B7B736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142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Zden&#283;k%20Sv&#283;r&#225;k.pptx" TargetMode="Externa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Divadlo%20J&#225;ry%20Cimrmana.pptx" TargetMode="Externa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bestpage.cz/film/byl_jednou_jeden_kral.html" TargetMode="External"/><Relationship Id="rId2" Type="http://schemas.openxmlformats.org/officeDocument/2006/relationships/hyperlink" Target="http://dedica.la/artist/Ji%C5%99%C3%AD+Such%C3%BD+&amp;+Ji%C5%99%C3%AD+%C5%A0lit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78050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Autorská divadla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0450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6436851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únor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Prezentace slouží k souhrnnému procvičení všech tří probraných autorských divadel 20. století.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7204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</a:rPr>
              <a:t>Autorská divadla</a:t>
            </a:r>
            <a:endParaRPr lang="cs-CZ" sz="6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Otázky a odpovědi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Pěticípá hvězda 3"/>
          <p:cNvSpPr/>
          <p:nvPr/>
        </p:nvSpPr>
        <p:spPr>
          <a:xfrm rot="3119023">
            <a:off x="3258536" y="1563390"/>
            <a:ext cx="861486" cy="755329"/>
          </a:xfrm>
          <a:prstGeom prst="star5">
            <a:avLst>
              <a:gd name="adj" fmla="val 18355"/>
              <a:gd name="hf" fmla="val 105146"/>
              <a:gd name="vf" fmla="val 110557"/>
            </a:avLst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5536" y="1052735"/>
            <a:ext cx="8372226" cy="4104458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 rot="3119023">
            <a:off x="7650373" y="1436999"/>
            <a:ext cx="1080120" cy="1008112"/>
          </a:xfrm>
          <a:prstGeom prst="star5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15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b="1" dirty="0" smtClean="0"/>
              <a:t>Seřaďte chronologicky všechna tři autorská divadla (od nejstaršího):</a:t>
            </a:r>
            <a:endParaRPr lang="cs-CZ" sz="3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Osvobozené divadlo, které vzniklo 							</a:t>
            </a:r>
            <a:endParaRPr lang="cs-CZ" dirty="0" smtClean="0"/>
          </a:p>
          <a:p>
            <a:r>
              <a:rPr lang="cs-CZ" sz="3600" dirty="0" smtClean="0"/>
              <a:t>Divadlo Semafor, které vzniklo v roce </a:t>
            </a:r>
          </a:p>
          <a:p>
            <a:pPr marL="0" indent="0">
              <a:buNone/>
            </a:pPr>
            <a:r>
              <a:rPr lang="cs-CZ" sz="3600" b="1" dirty="0" smtClean="0"/>
              <a:t>							</a:t>
            </a:r>
            <a:endParaRPr lang="cs-CZ" sz="3600" dirty="0" smtClean="0"/>
          </a:p>
          <a:p>
            <a:r>
              <a:rPr lang="cs-CZ" sz="3600" dirty="0" smtClean="0"/>
              <a:t>Divadlo Járy Cimrmana, které vzniklo v roce 						</a:t>
            </a:r>
            <a:endParaRPr lang="cs-CZ" sz="3600" dirty="0"/>
          </a:p>
        </p:txBody>
      </p:sp>
      <p:sp>
        <p:nvSpPr>
          <p:cNvPr id="3" name="Veselý obličej 2"/>
          <p:cNvSpPr/>
          <p:nvPr/>
        </p:nvSpPr>
        <p:spPr>
          <a:xfrm>
            <a:off x="1331640" y="2204864"/>
            <a:ext cx="1008112" cy="648072"/>
          </a:xfrm>
          <a:prstGeom prst="smileyFac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1324248" y="3429000"/>
            <a:ext cx="1008112" cy="648072"/>
          </a:xfrm>
          <a:prstGeom prst="smileyFac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988096" y="4802274"/>
            <a:ext cx="1008112" cy="648072"/>
          </a:xfrm>
          <a:prstGeom prst="smileyFac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220486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n</a:t>
            </a:r>
            <a:r>
              <a:rPr lang="cs-CZ" sz="3600" b="1" dirty="0" smtClean="0"/>
              <a:t>a jaře 1936.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3437031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1959.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4825163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1966.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6396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7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ctr"/>
            <a:r>
              <a:rPr lang="cs-CZ" sz="3600" b="1" dirty="0" smtClean="0"/>
              <a:t>Kdo patří do kterého divadla?</a:t>
            </a:r>
            <a:endParaRPr lang="cs-CZ" sz="36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40060" y="1091857"/>
            <a:ext cx="5266928" cy="5001419"/>
          </a:xfrm>
        </p:spPr>
        <p:txBody>
          <a:bodyPr/>
          <a:lstStyle/>
          <a:p>
            <a:endParaRPr lang="cs-CZ" dirty="0" smtClean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2180953" cy="1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85491"/>
            <a:ext cx="24003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F:\Základní škola, 15. 1\Český jazyk\9. ročník\Literatura\Divadla\Divadlo Járy Cimrmana\Obrázky\MTR268cd5_IP1X2073_4_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85716"/>
            <a:ext cx="2415704" cy="182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03848" y="1340768"/>
            <a:ext cx="52565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j</a:t>
            </a:r>
            <a:r>
              <a:rPr lang="cs-CZ" sz="3200" dirty="0" smtClean="0"/>
              <a:t>sou hlavními osobnostmi Osvobozeného divadla.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2708920"/>
            <a:ext cx="25202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j</a:t>
            </a:r>
            <a:r>
              <a:rPr lang="cs-CZ" sz="2800" dirty="0" smtClean="0"/>
              <a:t>sou hlavními osobnostmi Divadla Semafor.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4993662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j</a:t>
            </a:r>
            <a:r>
              <a:rPr lang="cs-CZ" sz="2800" dirty="0" smtClean="0"/>
              <a:t>sou hlavními osobnostmi Divadla Járy Cimrmana.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082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/>
          <a:lstStyle/>
          <a:p>
            <a:pPr algn="ctr"/>
            <a:r>
              <a:rPr lang="cs-CZ" dirty="0" smtClean="0"/>
              <a:t>S kým spolupracoval V + W a co o této osobě můžete říct?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140967"/>
            <a:ext cx="4040188" cy="2985195"/>
          </a:xfrm>
        </p:spPr>
        <p:txBody>
          <a:bodyPr>
            <a:normAutofit fontScale="92500"/>
          </a:bodyPr>
          <a:lstStyle/>
          <a:p>
            <a:pPr algn="ctr"/>
            <a:r>
              <a:rPr lang="cs-CZ" b="1" dirty="0"/>
              <a:t>Jaroslav Ježek</a:t>
            </a:r>
            <a:r>
              <a:rPr lang="cs-CZ" dirty="0"/>
              <a:t>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o nepodařené </a:t>
            </a:r>
            <a:r>
              <a:rPr lang="cs-CZ" dirty="0"/>
              <a:t>operaci na jedno oko oslepl, na druhé viděl jen velmi slabě. Následkem spály byl Ježek silně nedoslýchavý. </a:t>
            </a:r>
            <a:r>
              <a:rPr lang="cs-CZ" dirty="0" smtClean="0"/>
              <a:t>Je po něm pojmenována Ježkova konzervatoř v Brně. Je pro něj charakteristická jazzová hudba.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Která jejich hra dosáhla nečekaného úspěchu?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140968"/>
            <a:ext cx="4041775" cy="2985194"/>
          </a:xfrm>
        </p:spPr>
        <p:txBody>
          <a:bodyPr/>
          <a:lstStyle/>
          <a:p>
            <a:pPr algn="ctr"/>
            <a:r>
              <a:rPr lang="cs-CZ" dirty="0" smtClean="0"/>
              <a:t>Vest </a:t>
            </a:r>
            <a:r>
              <a:rPr lang="cs-CZ" dirty="0" err="1"/>
              <a:t>P</a:t>
            </a:r>
            <a:r>
              <a:rPr lang="cs-CZ" dirty="0" err="1" smtClean="0"/>
              <a:t>ocket</a:t>
            </a:r>
            <a:r>
              <a:rPr lang="cs-CZ" dirty="0" smtClean="0"/>
              <a:t> Revue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39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  <p:bldP spid="5" grpId="0" build="p" animBg="1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/>
          <a:lstStyle/>
          <a:p>
            <a:pPr algn="ctr"/>
            <a:r>
              <a:rPr lang="cs-CZ" dirty="0" smtClean="0"/>
              <a:t>Jaký byl humor dvojice V + W?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140967"/>
            <a:ext cx="4040188" cy="2985195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Jejich humor je spíše intelektuální, srozumitelný. Často je zalo­žen na hře se </a:t>
            </a:r>
            <a:r>
              <a:rPr lang="cs-CZ" dirty="0" smtClean="0"/>
              <a:t>slovy.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jsou to forbíny?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140968"/>
            <a:ext cx="4041775" cy="298519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u="sng" dirty="0" smtClean="0"/>
              <a:t>Jsou to tzv. předscény</a:t>
            </a:r>
            <a:r>
              <a:rPr lang="cs-CZ" dirty="0" smtClean="0"/>
              <a:t>  </a:t>
            </a:r>
            <a:r>
              <a:rPr lang="cs-CZ" dirty="0" smtClean="0"/>
              <a:t>- spontánní </a:t>
            </a:r>
            <a:r>
              <a:rPr lang="cs-CZ" dirty="0"/>
              <a:t>výstupy před oponou. </a:t>
            </a:r>
            <a:r>
              <a:rPr lang="cs-CZ" dirty="0" smtClean="0"/>
              <a:t>V + W v nich navazovali bezprostřední </a:t>
            </a:r>
            <a:r>
              <a:rPr lang="cs-CZ" dirty="0"/>
              <a:t>kontakt </a:t>
            </a:r>
            <a:r>
              <a:rPr lang="cs-CZ" dirty="0" smtClean="0"/>
              <a:t>s </a:t>
            </a:r>
            <a:r>
              <a:rPr lang="cs-CZ" dirty="0"/>
              <a:t>publikem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pronášeli aktuální </a:t>
            </a:r>
            <a:r>
              <a:rPr lang="cs-CZ" dirty="0" smtClean="0"/>
              <a:t>narážky na dobovou společenskou situaci.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363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  <p:bldP spid="5" grpId="0" build="p" animBg="1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/>
          <a:lstStyle/>
          <a:p>
            <a:pPr algn="ctr"/>
            <a:r>
              <a:rPr lang="cs-CZ" dirty="0" smtClean="0"/>
              <a:t>Vyjmenujte některé písničky OD (3).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140967"/>
            <a:ext cx="4040188" cy="298519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/>
              <a:t>Tmavomodrý svět</a:t>
            </a:r>
          </a:p>
          <a:p>
            <a:pPr algn="ctr"/>
            <a:r>
              <a:rPr lang="cs-CZ" dirty="0" smtClean="0"/>
              <a:t>Život je jen náhoda</a:t>
            </a:r>
          </a:p>
          <a:p>
            <a:pPr algn="ctr"/>
            <a:r>
              <a:rPr lang="cs-CZ" dirty="0" smtClean="0"/>
              <a:t>Babička Mary</a:t>
            </a:r>
          </a:p>
          <a:p>
            <a:pPr algn="ctr"/>
            <a:r>
              <a:rPr lang="cs-CZ" dirty="0" smtClean="0"/>
              <a:t>Svět patří nám</a:t>
            </a:r>
          </a:p>
          <a:p>
            <a:pPr algn="ctr"/>
            <a:r>
              <a:rPr lang="cs-CZ" dirty="0" smtClean="0"/>
              <a:t>David a Goliáš</a:t>
            </a:r>
          </a:p>
          <a:p>
            <a:pPr algn="ctr"/>
            <a:r>
              <a:rPr lang="cs-CZ" dirty="0" smtClean="0"/>
              <a:t>Vy nevíte co je středověk</a:t>
            </a:r>
          </a:p>
          <a:p>
            <a:pPr algn="ctr"/>
            <a:r>
              <a:rPr lang="cs-CZ" dirty="0" smtClean="0"/>
              <a:t>Šaty </a:t>
            </a:r>
            <a:r>
              <a:rPr lang="cs-CZ" dirty="0" err="1" smtClean="0"/>
              <a:t>dělaj</a:t>
            </a:r>
            <a:r>
              <a:rPr lang="cs-CZ" dirty="0" smtClean="0"/>
              <a:t> člověka</a:t>
            </a:r>
          </a:p>
          <a:p>
            <a:pPr algn="ctr"/>
            <a:r>
              <a:rPr lang="cs-CZ" dirty="0" smtClean="0"/>
              <a:t>Ezop a brabenec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Vyjmenujte některé  hry OD (3).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140968"/>
            <a:ext cx="4041775" cy="2985194"/>
          </a:xfrm>
        </p:spPr>
        <p:txBody>
          <a:bodyPr/>
          <a:lstStyle/>
          <a:p>
            <a:pPr algn="ctr"/>
            <a:r>
              <a:rPr lang="cs-CZ" dirty="0" smtClean="0"/>
              <a:t>Osel a stín</a:t>
            </a:r>
          </a:p>
          <a:p>
            <a:pPr algn="ctr"/>
            <a:r>
              <a:rPr lang="cs-CZ" dirty="0" smtClean="0"/>
              <a:t>Kat a blázen</a:t>
            </a:r>
          </a:p>
          <a:p>
            <a:pPr algn="ctr"/>
            <a:r>
              <a:rPr lang="cs-CZ" dirty="0" smtClean="0"/>
              <a:t>Balada z hadrů</a:t>
            </a:r>
          </a:p>
          <a:p>
            <a:pPr algn="ctr"/>
            <a:r>
              <a:rPr lang="cs-CZ" dirty="0" smtClean="0"/>
              <a:t>Pěst na oko</a:t>
            </a:r>
          </a:p>
          <a:p>
            <a:pPr algn="ctr"/>
            <a:r>
              <a:rPr lang="cs-CZ" dirty="0" smtClean="0"/>
              <a:t>Těžká Barbora</a:t>
            </a:r>
          </a:p>
          <a:p>
            <a:pPr algn="ctr"/>
            <a:r>
              <a:rPr lang="cs-CZ" dirty="0" smtClean="0"/>
              <a:t>Caesar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032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uiExpand="1" build="p"/>
      <p:bldP spid="5" grpId="0" build="p" animBg="1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fontScale="85000" lnSpcReduction="10000"/>
          </a:bodyPr>
          <a:lstStyle/>
          <a:p>
            <a:pPr algn="ctr"/>
            <a:r>
              <a:rPr lang="cs-CZ" dirty="0" smtClean="0"/>
              <a:t>Která hra OD byla zároveň politickou satirou, co o této hře víte?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140967"/>
            <a:ext cx="4040188" cy="2985195"/>
          </a:xfrm>
        </p:spPr>
        <p:txBody>
          <a:bodyPr>
            <a:normAutofit fontScale="92500"/>
          </a:bodyPr>
          <a:lstStyle/>
          <a:p>
            <a:pPr algn="ctr"/>
            <a:r>
              <a:rPr lang="cs-CZ" dirty="0" smtClean="0"/>
              <a:t>Caesar - sami </a:t>
            </a:r>
            <a:r>
              <a:rPr lang="cs-CZ" dirty="0"/>
              <a:t>autoři se </a:t>
            </a:r>
            <a:r>
              <a:rPr lang="cs-CZ" dirty="0" smtClean="0"/>
              <a:t>zde objevili </a:t>
            </a:r>
            <a:r>
              <a:rPr lang="cs-CZ" dirty="0"/>
              <a:t>jako </a:t>
            </a:r>
            <a:r>
              <a:rPr lang="cs-CZ" dirty="0" err="1"/>
              <a:t>Papulus</a:t>
            </a:r>
            <a:r>
              <a:rPr lang="cs-CZ" dirty="0"/>
              <a:t> a Bulva, dva nešikové, kterým však zůstal zdravý rozum</a:t>
            </a:r>
            <a:r>
              <a:rPr lang="cs-CZ" dirty="0" smtClean="0"/>
              <a:t>. Oba se ocitli ve vězení za nápis na zdi – „Caesar krade“. Římský senát </a:t>
            </a:r>
            <a:r>
              <a:rPr lang="cs-CZ" dirty="0" err="1" smtClean="0"/>
              <a:t>karikaturoval</a:t>
            </a:r>
            <a:r>
              <a:rPr lang="cs-CZ" dirty="0" smtClean="0"/>
              <a:t> československý parlament.</a:t>
            </a:r>
            <a:endParaRPr lang="cs-CZ" dirty="0"/>
          </a:p>
          <a:p>
            <a:pPr algn="ctr"/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2181920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Doplňte následující větu a vysvětlete, co </a:t>
            </a:r>
            <a:r>
              <a:rPr lang="cs-CZ" dirty="0" err="1" smtClean="0"/>
              <a:t>zanmená</a:t>
            </a:r>
            <a:r>
              <a:rPr lang="cs-CZ" dirty="0" smtClean="0"/>
              <a:t>:</a:t>
            </a:r>
          </a:p>
          <a:p>
            <a:pPr algn="ctr"/>
            <a:r>
              <a:rPr lang="cs-CZ" i="1" dirty="0" smtClean="0"/>
              <a:t>„Nebuďte, lidi, …</a:t>
            </a:r>
            <a:br>
              <a:rPr lang="cs-CZ" i="1" dirty="0" smtClean="0"/>
            </a:br>
            <a:r>
              <a:rPr lang="cs-CZ" i="1" dirty="0" smtClean="0"/>
              <a:t>a nastavte …, </a:t>
            </a:r>
            <a:br>
              <a:rPr lang="cs-CZ" i="1" dirty="0" smtClean="0"/>
            </a:br>
            <a:r>
              <a:rPr lang="cs-CZ" i="1" dirty="0" smtClean="0"/>
              <a:t>chceme vás, …., </a:t>
            </a:r>
            <a:br>
              <a:rPr lang="cs-CZ" i="1" dirty="0" smtClean="0"/>
            </a:br>
            <a:r>
              <a:rPr lang="cs-CZ" i="1" dirty="0" smtClean="0"/>
              <a:t>upřímně varovat.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861048"/>
            <a:ext cx="4041775" cy="2265114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Nebuďte, lidi, hluší </a:t>
            </a:r>
            <a:br>
              <a:rPr lang="cs-CZ" dirty="0" smtClean="0"/>
            </a:br>
            <a:r>
              <a:rPr lang="cs-CZ" dirty="0" smtClean="0"/>
              <a:t>a nastavte uši, </a:t>
            </a:r>
            <a:br>
              <a:rPr lang="cs-CZ" dirty="0" smtClean="0"/>
            </a:br>
            <a:r>
              <a:rPr lang="cs-CZ" dirty="0" smtClean="0"/>
              <a:t>chceme vás, namouduši, upřímně varovat.</a:t>
            </a:r>
          </a:p>
          <a:p>
            <a:pPr algn="ctr"/>
            <a:r>
              <a:rPr lang="cs-CZ" dirty="0" smtClean="0"/>
              <a:t>Varovali před nastupujícím fašismem a Hitlerem.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828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  <p:bldP spid="5" grpId="0" build="p" animBg="1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se stalo s Osvobozeným divadlem po roce 1938?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140967"/>
            <a:ext cx="4040188" cy="2985195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Po roce 1938 </a:t>
            </a:r>
            <a:r>
              <a:rPr lang="cs-CZ" dirty="0" smtClean="0"/>
              <a:t>úřady </a:t>
            </a:r>
            <a:r>
              <a:rPr lang="cs-CZ" dirty="0"/>
              <a:t>druhé republiky odebraly </a:t>
            </a:r>
            <a:r>
              <a:rPr lang="cs-CZ" dirty="0" smtClean="0"/>
              <a:t>OD divadelní </a:t>
            </a:r>
            <a:r>
              <a:rPr lang="cs-CZ" dirty="0"/>
              <a:t>koncesi. Léta 1939-1945 </a:t>
            </a:r>
            <a:r>
              <a:rPr lang="cs-CZ" dirty="0" smtClean="0"/>
              <a:t>strávili všichni tři </a:t>
            </a:r>
            <a:r>
              <a:rPr lang="cs-CZ" dirty="0"/>
              <a:t>v exilu v USA. 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se stalo s Osvobozeným divadlem po 2. světové válce?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2"/>
            <a:ext cx="4041775" cy="3672408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dirty="0"/>
              <a:t>Po </a:t>
            </a:r>
            <a:r>
              <a:rPr lang="cs-CZ" dirty="0" smtClean="0"/>
              <a:t>2. světové </a:t>
            </a:r>
            <a:r>
              <a:rPr lang="cs-CZ" dirty="0"/>
              <a:t>válce ještě připravili v Československu několik společných her, ale poté odjel Jiří Voskovec nadobro na Západ. Stal se </a:t>
            </a:r>
            <a:r>
              <a:rPr lang="cs-CZ" dirty="0" smtClean="0"/>
              <a:t>americkým </a:t>
            </a:r>
            <a:r>
              <a:rPr lang="cs-CZ" dirty="0"/>
              <a:t>hercem. Jan Werich od poloviny padesátých let obnovil činnost v bývalém </a:t>
            </a:r>
            <a:r>
              <a:rPr lang="cs-CZ" b="1" dirty="0"/>
              <a:t>Osvobozeném </a:t>
            </a:r>
            <a:r>
              <a:rPr lang="cs-CZ" b="1" dirty="0" smtClean="0"/>
              <a:t>divadle. </a:t>
            </a:r>
            <a:r>
              <a:rPr lang="cs-CZ" dirty="0" smtClean="0"/>
              <a:t>V Divadle  satiry (později </a:t>
            </a:r>
            <a:r>
              <a:rPr lang="cs-CZ" dirty="0"/>
              <a:t>Divadlo ABC) </a:t>
            </a:r>
            <a:r>
              <a:rPr lang="cs-CZ" dirty="0" smtClean="0"/>
              <a:t>se </a:t>
            </a:r>
            <a:r>
              <a:rPr lang="cs-CZ" dirty="0"/>
              <a:t>pokoušel </a:t>
            </a:r>
            <a:r>
              <a:rPr lang="cs-CZ" dirty="0" smtClean="0"/>
              <a:t>navázat </a:t>
            </a:r>
            <a:r>
              <a:rPr lang="cs-CZ" dirty="0"/>
              <a:t>na předválečné </a:t>
            </a:r>
            <a:r>
              <a:rPr lang="cs-CZ" dirty="0" smtClean="0"/>
              <a:t>období s Miroslavem Horníčkem.</a:t>
            </a:r>
            <a:endParaRPr lang="cs-CZ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000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  <p:bldP spid="5" grpId="0" build="p" animBg="1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 smtClean="0"/>
              <a:t>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 se jmenuje pohádková knížka Jana Wericha?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852936"/>
            <a:ext cx="3451448" cy="345144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Ve které oblíbené filmové pohádce si Jan Werich zahrál?</a:t>
            </a:r>
            <a:endParaRPr lang="cs-CZ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811979"/>
            <a:ext cx="4041775" cy="3321604"/>
          </a:xfrm>
        </p:spPr>
      </p:pic>
    </p:spTree>
    <p:extLst>
      <p:ext uri="{BB962C8B-B14F-4D97-AF65-F5344CB8AC3E}">
        <p14:creationId xmlns:p14="http://schemas.microsoft.com/office/powerpoint/2010/main" val="5397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jsou to tzv. text appealy?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Vysvětlete název Semafor: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ásma </a:t>
            </a:r>
            <a:r>
              <a:rPr lang="cs-CZ" dirty="0"/>
              <a:t>poezie, </a:t>
            </a:r>
            <a:r>
              <a:rPr lang="cs-CZ" dirty="0" smtClean="0"/>
              <a:t>scének</a:t>
            </a:r>
            <a:r>
              <a:rPr lang="cs-CZ" dirty="0"/>
              <a:t>, minipovídek a </a:t>
            </a:r>
            <a:r>
              <a:rPr lang="cs-CZ" dirty="0" smtClean="0"/>
              <a:t>písniček, které začali pořádat v roce 1957Jiří Suchý a Ivan Vyskočil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algn="ctr"/>
            <a:r>
              <a:rPr lang="cs-CZ" b="1" dirty="0" err="1"/>
              <a:t>SEdm</a:t>
            </a:r>
            <a:r>
              <a:rPr lang="cs-CZ" b="1" dirty="0"/>
              <a:t> </a:t>
            </a:r>
            <a:r>
              <a:rPr lang="cs-CZ" b="1" dirty="0" err="1"/>
              <a:t>MAlých</a:t>
            </a:r>
            <a:r>
              <a:rPr lang="cs-CZ" b="1" dirty="0"/>
              <a:t> </a:t>
            </a:r>
            <a:r>
              <a:rPr lang="cs-CZ" b="1" dirty="0" err="1"/>
              <a:t>FORem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742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/>
              <a:t>Jaký byl </a:t>
            </a:r>
            <a:r>
              <a:rPr lang="cs-CZ" dirty="0" smtClean="0"/>
              <a:t>rozdíl mezi Jiřím </a:t>
            </a:r>
            <a:r>
              <a:rPr lang="cs-CZ" dirty="0" err="1" smtClean="0"/>
              <a:t>Šlitrem</a:t>
            </a:r>
            <a:r>
              <a:rPr lang="cs-CZ" dirty="0" smtClean="0"/>
              <a:t> a Jiřím Suchým?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fontScale="92500"/>
          </a:bodyPr>
          <a:lstStyle/>
          <a:p>
            <a:pPr algn="ctr"/>
            <a:r>
              <a:rPr lang="cs-CZ" dirty="0" smtClean="0"/>
              <a:t>Která hra patřil k nejúspěšnějším hrám Divadla Semafor?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/>
          <a:lstStyle/>
          <a:p>
            <a:pPr algn="ctr"/>
            <a:r>
              <a:rPr lang="cs-CZ" dirty="0" smtClean="0"/>
              <a:t>Jiří Suchý nosil</a:t>
            </a:r>
            <a:r>
              <a:rPr lang="cs-CZ" dirty="0"/>
              <a:t> </a:t>
            </a:r>
            <a:r>
              <a:rPr lang="cs-CZ" dirty="0" smtClean="0"/>
              <a:t>bílý slamáček </a:t>
            </a:r>
            <a:r>
              <a:rPr lang="cs-CZ" dirty="0"/>
              <a:t>– jako nešika a snílek, </a:t>
            </a:r>
            <a:r>
              <a:rPr lang="cs-CZ" dirty="0" smtClean="0"/>
              <a:t>Jiří </a:t>
            </a:r>
            <a:r>
              <a:rPr lang="cs-CZ" dirty="0" err="1" smtClean="0"/>
              <a:t>Šlitr</a:t>
            </a:r>
            <a:r>
              <a:rPr lang="cs-CZ" dirty="0" smtClean="0"/>
              <a:t> nosil černou buřinku a vystupoval jako </a:t>
            </a:r>
            <a:r>
              <a:rPr lang="cs-CZ" dirty="0" err="1"/>
              <a:t>natvrdlý</a:t>
            </a:r>
            <a:r>
              <a:rPr lang="cs-CZ" dirty="0"/>
              <a:t> pedant, který uzemňoval partnerovo nadšení.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algn="ctr"/>
            <a:r>
              <a:rPr lang="cs-CZ" b="1" dirty="0" smtClean="0"/>
              <a:t>Jonáš a tingltangl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38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Jaká tragická událost postihla Divadlo Semafor?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/>
              <a:t>Jak souvisí Erbenova Kytice s </a:t>
            </a:r>
            <a:r>
              <a:rPr lang="cs-CZ" dirty="0" smtClean="0"/>
              <a:t>Divadlem Semafor?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/>
          <a:lstStyle/>
          <a:p>
            <a:pPr algn="ctr"/>
            <a:r>
              <a:rPr lang="cs-CZ" dirty="0" smtClean="0"/>
              <a:t>Umírá Jiří </a:t>
            </a:r>
            <a:r>
              <a:rPr lang="cs-CZ" dirty="0" err="1" smtClean="0"/>
              <a:t>Šlitr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algn="ctr"/>
            <a:r>
              <a:rPr lang="cs-CZ" dirty="0"/>
              <a:t>Semafor  připravil v 70tých letech svou nejúspěšnější hru </a:t>
            </a:r>
            <a:r>
              <a:rPr lang="cs-CZ" i="1" u="sng" dirty="0"/>
              <a:t>Kytici</a:t>
            </a:r>
            <a:r>
              <a:rPr lang="cs-CZ" dirty="0"/>
              <a:t> (1972), kterou na motivy Erbenových balad napsal Jiří Suchý a v které vynikl Josef Dvořák.</a:t>
            </a:r>
          </a:p>
        </p:txBody>
      </p:sp>
    </p:spTree>
    <p:extLst>
      <p:ext uri="{BB962C8B-B14F-4D97-AF65-F5344CB8AC3E}">
        <p14:creationId xmlns:p14="http://schemas.microsoft.com/office/powerpoint/2010/main" val="1537083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Vyjmenujte alespoň pět písniček Divadla Semafor: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/>
              <a:t>Jak souvisí Erbenova Kytice s </a:t>
            </a:r>
            <a:r>
              <a:rPr lang="cs-CZ" dirty="0" smtClean="0"/>
              <a:t>Divadlem Semafor?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/>
              <a:t>Tři tety</a:t>
            </a:r>
          </a:p>
          <a:p>
            <a:pPr algn="ctr"/>
            <a:r>
              <a:rPr lang="cs-CZ" dirty="0" smtClean="0"/>
              <a:t>Tulipán</a:t>
            </a:r>
          </a:p>
          <a:p>
            <a:pPr algn="ctr"/>
            <a:r>
              <a:rPr lang="cs-CZ" dirty="0" smtClean="0"/>
              <a:t>Dítě školou povinné</a:t>
            </a:r>
          </a:p>
          <a:p>
            <a:pPr algn="ctr"/>
            <a:r>
              <a:rPr lang="cs-CZ" dirty="0" smtClean="0"/>
              <a:t>Marnivá sestřenice</a:t>
            </a:r>
          </a:p>
          <a:p>
            <a:pPr algn="ctr"/>
            <a:r>
              <a:rPr lang="cs-CZ" dirty="0" smtClean="0"/>
              <a:t>Píseň o rose</a:t>
            </a:r>
          </a:p>
          <a:p>
            <a:pPr algn="ctr"/>
            <a:r>
              <a:rPr lang="cs-CZ" dirty="0" smtClean="0"/>
              <a:t>Babeta</a:t>
            </a:r>
          </a:p>
          <a:p>
            <a:pPr algn="ctr"/>
            <a:r>
              <a:rPr lang="cs-CZ" dirty="0" smtClean="0"/>
              <a:t>Tereza</a:t>
            </a:r>
          </a:p>
          <a:p>
            <a:pPr algn="ctr"/>
            <a:r>
              <a:rPr lang="cs-CZ" dirty="0" smtClean="0"/>
              <a:t>Včera neděle byla</a:t>
            </a:r>
          </a:p>
          <a:p>
            <a:pPr algn="ctr"/>
            <a:r>
              <a:rPr lang="cs-CZ" dirty="0" smtClean="0"/>
              <a:t>Pramínek vlasů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algn="ctr"/>
            <a:r>
              <a:rPr lang="cs-CZ" dirty="0"/>
              <a:t>Semafor  připravil v 70tých letech svou nejúspěšnější hru </a:t>
            </a:r>
            <a:r>
              <a:rPr lang="cs-CZ" i="1" u="sng" dirty="0"/>
              <a:t>Kytici</a:t>
            </a:r>
            <a:r>
              <a:rPr lang="cs-CZ" dirty="0"/>
              <a:t> (1972), kterou na motivy Erbenových balad napsal Jiří Suchý a v které vynikl Josef Dvořák.</a:t>
            </a:r>
          </a:p>
        </p:txBody>
      </p:sp>
    </p:spTree>
    <p:extLst>
      <p:ext uri="{BB962C8B-B14F-4D97-AF65-F5344CB8AC3E}">
        <p14:creationId xmlns:p14="http://schemas.microsoft.com/office/powerpoint/2010/main" val="17504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11.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597744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Kdo je Zdeněk Svěrák?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Do kterých částí můžeme rozdělit jeho tvorbu?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Autor básní, písní, povídek, divadelních her, filmových a pohádkových scénářů a knih pro děti.</a:t>
            </a:r>
          </a:p>
          <a:p>
            <a:pPr algn="ctr"/>
            <a:r>
              <a:rPr lang="cs-CZ" dirty="0" smtClean="0"/>
              <a:t>Vystudoval pedagogickou fakultu a několik let působil jako učitel.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lvl="2"/>
            <a:r>
              <a:rPr lang="cs-CZ" sz="2600" dirty="0"/>
              <a:t>písňové texty</a:t>
            </a:r>
          </a:p>
          <a:p>
            <a:pPr lvl="2"/>
            <a:r>
              <a:rPr lang="cs-CZ" sz="2600" dirty="0"/>
              <a:t>filmové scénáře</a:t>
            </a:r>
          </a:p>
          <a:p>
            <a:pPr lvl="2"/>
            <a:r>
              <a:rPr lang="cs-CZ" sz="2600" dirty="0"/>
              <a:t>knihy pro děti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i </a:t>
            </a:r>
            <a:r>
              <a:rPr lang="cs-CZ" sz="2600" dirty="0"/>
              <a:t>dospělé</a:t>
            </a:r>
          </a:p>
          <a:p>
            <a:pPr lvl="2"/>
            <a:r>
              <a:rPr lang="cs-CZ" sz="2600" dirty="0"/>
              <a:t>divadelní hry</a:t>
            </a:r>
          </a:p>
        </p:txBody>
      </p:sp>
    </p:spTree>
    <p:extLst>
      <p:ext uri="{BB962C8B-B14F-4D97-AF65-F5344CB8AC3E}">
        <p14:creationId xmlns:p14="http://schemas.microsoft.com/office/powerpoint/2010/main" val="898864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fontScale="92500"/>
          </a:bodyPr>
          <a:lstStyle/>
          <a:p>
            <a:pPr algn="ctr"/>
            <a:r>
              <a:rPr lang="cs-CZ" dirty="0" smtClean="0"/>
              <a:t>Vyjmenujte alespoň 3 písně </a:t>
            </a:r>
            <a:r>
              <a:rPr lang="cs-CZ" dirty="0"/>
              <a:t>Z</a:t>
            </a:r>
            <a:r>
              <a:rPr lang="cs-CZ" dirty="0" smtClean="0"/>
              <a:t>deňka Svěráka, s kým je tvořil?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124581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>
                <a:hlinkClick r:id="rId2" action="ppaction://hlinkpres?slideindex=10&amp;slidetitle=II. Scénáře k filmům:"/>
              </a:rPr>
              <a:t>Pro které režiséry psal své filmové scénáře a alespoň dva vyjmenujte: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Zdeněk Svěrák své písně skládal se svým dlouholetým přítelem Jaroslavem Uhlířem.</a:t>
            </a:r>
          </a:p>
          <a:p>
            <a:pPr algn="ctr"/>
            <a:r>
              <a:rPr lang="cs-CZ" dirty="0" smtClean="0"/>
              <a:t>Když se zamiluje kůň</a:t>
            </a:r>
          </a:p>
          <a:p>
            <a:pPr algn="ctr"/>
            <a:r>
              <a:rPr lang="cs-CZ" dirty="0" smtClean="0"/>
              <a:t>Není nutno</a:t>
            </a:r>
          </a:p>
          <a:p>
            <a:pPr algn="ctr"/>
            <a:r>
              <a:rPr lang="cs-CZ" dirty="0" smtClean="0"/>
              <a:t>Severní vítr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996952"/>
            <a:ext cx="4041775" cy="3129210"/>
          </a:xfrm>
        </p:spPr>
        <p:txBody>
          <a:bodyPr/>
          <a:lstStyle/>
          <a:p>
            <a:pPr lvl="2"/>
            <a:r>
              <a:rPr lang="cs-CZ" sz="2600" dirty="0" smtClean="0"/>
              <a:t>Jiřího Menzela</a:t>
            </a:r>
          </a:p>
          <a:p>
            <a:pPr lvl="2"/>
            <a:r>
              <a:rPr lang="cs-CZ" sz="2600" dirty="0" smtClean="0"/>
              <a:t>Oldřicha Lipského</a:t>
            </a:r>
          </a:p>
          <a:p>
            <a:pPr lvl="2"/>
            <a:r>
              <a:rPr lang="cs-CZ" sz="2600" dirty="0" smtClean="0"/>
              <a:t>Ladislava Smoljaka </a:t>
            </a:r>
          </a:p>
          <a:p>
            <a:pPr lvl="2"/>
            <a:r>
              <a:rPr lang="cs-CZ" sz="2600" dirty="0" smtClean="0"/>
              <a:t>Jana Svěráka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60083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13.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Kdo je Jára Cimrman?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 se jmenuje divadlo, pro které píše Zdeněk Svěrák hry?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Fiktivní postava, kterou vymyslel Zdeněk Svěrák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Ladislav Smoljak.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636911"/>
            <a:ext cx="3970784" cy="3489251"/>
          </a:xfrm>
        </p:spPr>
        <p:txBody>
          <a:bodyPr/>
          <a:lstStyle/>
          <a:p>
            <a:pPr lvl="2"/>
            <a:r>
              <a:rPr lang="cs-CZ" sz="2600" dirty="0" smtClean="0"/>
              <a:t>Divadlo </a:t>
            </a:r>
            <a:r>
              <a:rPr lang="cs-CZ" sz="2600" dirty="0" smtClean="0"/>
              <a:t>Járy Cimrmana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86429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14. 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Co o tomto divadle můžete říct?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268760"/>
            <a:ext cx="4041775" cy="792088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hlinkClick r:id="rId2" action="ppaction://hlinkpres?slideindex=6&amp;slidetitle=Divadelní hry:"/>
              </a:rPr>
              <a:t>Vyjmenujte alespoň 8 her Divadla Járy Cimrmana.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Divadlo existuje od konce 60. let 20. stol.</a:t>
            </a:r>
          </a:p>
          <a:p>
            <a:pPr algn="ctr"/>
            <a:r>
              <a:rPr lang="cs-CZ" dirty="0" smtClean="0"/>
              <a:t>Každé představení se skládá ze dvou částí – seminář + rekonstrukce hry.</a:t>
            </a:r>
          </a:p>
          <a:p>
            <a:pPr algn="ctr"/>
            <a:r>
              <a:rPr lang="cs-CZ" dirty="0" smtClean="0"/>
              <a:t>Zvláštností je absence žen.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060848"/>
            <a:ext cx="4041775" cy="460851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i="1" dirty="0"/>
              <a:t>Akt</a:t>
            </a:r>
            <a:r>
              <a:rPr lang="cs-CZ" dirty="0"/>
              <a:t>, 1967</a:t>
            </a:r>
          </a:p>
          <a:p>
            <a:pPr marL="0" indent="0">
              <a:buNone/>
            </a:pPr>
            <a:r>
              <a:rPr lang="cs-CZ" i="1" dirty="0"/>
              <a:t>Vyšetřování ztráty třídní knihy</a:t>
            </a:r>
            <a:r>
              <a:rPr lang="cs-CZ" dirty="0"/>
              <a:t>, 1967</a:t>
            </a:r>
          </a:p>
          <a:p>
            <a:pPr marL="0" indent="0">
              <a:buNone/>
            </a:pPr>
            <a:r>
              <a:rPr lang="cs-CZ" i="1" dirty="0"/>
              <a:t>Domácí zabijačka</a:t>
            </a:r>
            <a:r>
              <a:rPr lang="cs-CZ" dirty="0"/>
              <a:t>, </a:t>
            </a:r>
            <a:r>
              <a:rPr lang="cs-CZ" dirty="0" smtClean="0"/>
              <a:t>1968</a:t>
            </a:r>
          </a:p>
          <a:p>
            <a:pPr marL="0" indent="0">
              <a:buNone/>
            </a:pPr>
            <a:r>
              <a:rPr lang="cs-CZ" i="1" dirty="0" smtClean="0"/>
              <a:t>Hospoda </a:t>
            </a:r>
            <a:r>
              <a:rPr lang="cs-CZ" i="1" dirty="0"/>
              <a:t>Na mýtince</a:t>
            </a:r>
            <a:r>
              <a:rPr lang="cs-CZ" dirty="0"/>
              <a:t>, 1969</a:t>
            </a:r>
          </a:p>
          <a:p>
            <a:pPr marL="0" indent="0">
              <a:buNone/>
            </a:pPr>
            <a:r>
              <a:rPr lang="cs-CZ" i="1" dirty="0"/>
              <a:t>Vražda v salonním </a:t>
            </a:r>
            <a:r>
              <a:rPr lang="cs-CZ" i="1" dirty="0" err="1"/>
              <a:t>coupé</a:t>
            </a:r>
            <a:r>
              <a:rPr lang="cs-CZ" dirty="0"/>
              <a:t>, 1970</a:t>
            </a:r>
          </a:p>
          <a:p>
            <a:pPr marL="0" indent="0">
              <a:buNone/>
            </a:pPr>
            <a:r>
              <a:rPr lang="cs-CZ" i="1" dirty="0"/>
              <a:t>Němý Bobeš</a:t>
            </a:r>
            <a:r>
              <a:rPr lang="cs-CZ" dirty="0"/>
              <a:t>, 1971</a:t>
            </a:r>
          </a:p>
          <a:p>
            <a:pPr marL="0" indent="0">
              <a:buNone/>
            </a:pPr>
            <a:r>
              <a:rPr lang="cs-CZ" i="1" dirty="0"/>
              <a:t>Cimrman v říši hudby</a:t>
            </a:r>
            <a:r>
              <a:rPr lang="cs-CZ" dirty="0"/>
              <a:t>, 1973</a:t>
            </a:r>
          </a:p>
          <a:p>
            <a:pPr marL="0" indent="0">
              <a:buNone/>
            </a:pPr>
            <a:r>
              <a:rPr lang="cs-CZ" i="1" dirty="0"/>
              <a:t>Dlouhý, Široký a Krátkozraký</a:t>
            </a:r>
            <a:r>
              <a:rPr lang="cs-CZ" dirty="0"/>
              <a:t>, 1974</a:t>
            </a:r>
          </a:p>
          <a:p>
            <a:pPr marL="0" indent="0">
              <a:buNone/>
            </a:pPr>
            <a:r>
              <a:rPr lang="cs-CZ" i="1" dirty="0"/>
              <a:t>Posel z Liptákova</a:t>
            </a:r>
            <a:r>
              <a:rPr lang="cs-CZ" dirty="0"/>
              <a:t>, 1977</a:t>
            </a:r>
          </a:p>
          <a:p>
            <a:pPr marL="0" indent="0">
              <a:buNone/>
            </a:pPr>
            <a:r>
              <a:rPr lang="cs-CZ" i="1" dirty="0"/>
              <a:t>Lijavec</a:t>
            </a:r>
            <a:r>
              <a:rPr lang="cs-CZ" dirty="0"/>
              <a:t>, 1982</a:t>
            </a:r>
          </a:p>
          <a:p>
            <a:pPr marL="0" indent="0">
              <a:buNone/>
            </a:pPr>
            <a:r>
              <a:rPr lang="cs-CZ" i="1" dirty="0"/>
              <a:t>Dobytí severního pólu</a:t>
            </a:r>
            <a:r>
              <a:rPr lang="cs-CZ" dirty="0"/>
              <a:t>, 1985</a:t>
            </a:r>
          </a:p>
          <a:p>
            <a:pPr marL="0" indent="0">
              <a:buNone/>
            </a:pPr>
            <a:r>
              <a:rPr lang="cs-CZ" i="1" dirty="0"/>
              <a:t>Blaník</a:t>
            </a:r>
            <a:r>
              <a:rPr lang="cs-CZ" dirty="0"/>
              <a:t>, 1990</a:t>
            </a:r>
          </a:p>
          <a:p>
            <a:pPr marL="0" indent="0">
              <a:buNone/>
            </a:pPr>
            <a:r>
              <a:rPr lang="cs-CZ" i="1" dirty="0"/>
              <a:t>Záskok</a:t>
            </a:r>
            <a:r>
              <a:rPr lang="cs-CZ" dirty="0"/>
              <a:t>, 1994</a:t>
            </a:r>
          </a:p>
          <a:p>
            <a:pPr marL="0" indent="0">
              <a:buNone/>
            </a:pPr>
            <a:r>
              <a:rPr lang="cs-CZ" i="1" dirty="0"/>
              <a:t>Švestka</a:t>
            </a:r>
            <a:r>
              <a:rPr lang="cs-CZ" dirty="0"/>
              <a:t>, 1997</a:t>
            </a:r>
          </a:p>
          <a:p>
            <a:pPr marL="0" indent="0">
              <a:buNone/>
            </a:pPr>
            <a:r>
              <a:rPr lang="cs-CZ" i="1" dirty="0"/>
              <a:t>Afrika</a:t>
            </a:r>
            <a:r>
              <a:rPr lang="cs-CZ" dirty="0"/>
              <a:t>, 2002</a:t>
            </a:r>
          </a:p>
          <a:p>
            <a:pPr marL="0" indent="0">
              <a:buNone/>
            </a:pPr>
            <a:r>
              <a:rPr lang="cs-CZ" i="1" dirty="0"/>
              <a:t>České nebe</a:t>
            </a:r>
            <a:r>
              <a:rPr lang="cs-CZ" dirty="0"/>
              <a:t>, 2008</a:t>
            </a:r>
          </a:p>
          <a:p>
            <a:pPr lvl="2"/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292388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15. </a:t>
            </a:r>
            <a:r>
              <a:rPr lang="cs-CZ" dirty="0" smtClean="0"/>
              <a:t>Otázky a odpovědi: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2792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Kterou divadelní hru jsme viděli a co o ní můžete říct?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6"/>
          </a:xfrm>
          <a:ln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txBody>
          <a:bodyPr>
            <a:normAutofit/>
          </a:bodyPr>
          <a:lstStyle/>
          <a:p>
            <a:pPr algn="ctr"/>
            <a:r>
              <a:rPr lang="cs-CZ" dirty="0" smtClean="0"/>
              <a:t>Jaká ocenění získal Zdeněk Svěrák za své filmy?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České </a:t>
            </a:r>
            <a:r>
              <a:rPr lang="cs-CZ" dirty="0" smtClean="0"/>
              <a:t>nebe</a:t>
            </a:r>
          </a:p>
          <a:p>
            <a:pPr algn="ctr"/>
            <a:r>
              <a:rPr lang="cs-CZ" dirty="0" smtClean="0"/>
              <a:t>Setkávají se zde významné osobnosti českých dějin.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3489251"/>
          </a:xfrm>
        </p:spPr>
        <p:txBody>
          <a:bodyPr/>
          <a:lstStyle/>
          <a:p>
            <a:pPr lvl="2"/>
            <a:r>
              <a:rPr lang="cs-CZ" sz="2600" dirty="0" smtClean="0"/>
              <a:t>Oskara za Kolju</a:t>
            </a:r>
          </a:p>
          <a:p>
            <a:pPr lvl="2"/>
            <a:r>
              <a:rPr lang="cs-CZ" sz="2600" dirty="0" smtClean="0"/>
              <a:t>Českého </a:t>
            </a:r>
            <a:r>
              <a:rPr lang="cs-CZ" sz="2600" dirty="0" smtClean="0"/>
              <a:t>lva </a:t>
            </a:r>
            <a:br>
              <a:rPr lang="cs-CZ" sz="2600" dirty="0" smtClean="0"/>
            </a:br>
            <a:r>
              <a:rPr lang="cs-CZ" sz="2600" dirty="0" smtClean="0"/>
              <a:t>za </a:t>
            </a:r>
            <a:r>
              <a:rPr lang="cs-CZ" sz="2600" dirty="0" smtClean="0"/>
              <a:t>Kolju, Vratné </a:t>
            </a:r>
            <a:r>
              <a:rPr lang="cs-CZ" sz="2600" dirty="0" smtClean="0"/>
              <a:t>láhve</a:t>
            </a:r>
          </a:p>
          <a:p>
            <a:pPr lvl="2"/>
            <a:r>
              <a:rPr lang="cs-CZ" sz="2600" dirty="0" smtClean="0"/>
              <a:t>Českého lva </a:t>
            </a:r>
            <a:br>
              <a:rPr lang="cs-CZ" sz="2600" dirty="0" smtClean="0"/>
            </a:br>
            <a:r>
              <a:rPr lang="cs-CZ" sz="2600" dirty="0" smtClean="0"/>
              <a:t>za přínos české kinematografii.</a:t>
            </a: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96785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5" grpId="0" build="p" animBg="1"/>
      <p:bldP spid="4" grpId="0" build="p"/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http://dedica.la/artist/Ji%C5%99%C3%AD+Such%C3%BD+%26+Ji%C5%99%C3%AD+%C5%A0litr#.TygevYF1xdg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bestpage.cz/film/byl_jednou_jeden_kral.html</a:t>
            </a:r>
            <a:endParaRPr lang="cs-CZ" dirty="0" smtClean="0"/>
          </a:p>
          <a:p>
            <a:r>
              <a:rPr lang="cs-CZ" dirty="0"/>
              <a:t>http://www.werichovci.cz/aktualita/fimfarum-jana-wericha-a-fimfarum-2</a:t>
            </a:r>
          </a:p>
        </p:txBody>
      </p:sp>
    </p:spTree>
    <p:extLst>
      <p:ext uri="{BB962C8B-B14F-4D97-AF65-F5344CB8AC3E}">
        <p14:creationId xmlns:p14="http://schemas.microsoft.com/office/powerpoint/2010/main" val="25515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972</Words>
  <Application>Microsoft Office PowerPoint</Application>
  <PresentationFormat>Předvádění na obrazovce (4:3)</PresentationFormat>
  <Paragraphs>155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Autorská divadla</vt:lpstr>
      <vt:lpstr>Seřaďte chronologicky všechna tři autorská divadla (od nejstaršího):</vt:lpstr>
      <vt:lpstr>Kdo patří do kterého divadla?</vt:lpstr>
      <vt:lpstr>1. Otázky a odpovědi:</vt:lpstr>
      <vt:lpstr>2. Otázky a odpovědi:</vt:lpstr>
      <vt:lpstr>3. Otázky a odpovědi:</vt:lpstr>
      <vt:lpstr>4. Otázky a odpovědi:</vt:lpstr>
      <vt:lpstr>5. Otázky a odpovědi:</vt:lpstr>
      <vt:lpstr>6. Otázky a odpovědi:</vt:lpstr>
      <vt:lpstr>7. Otázky a odpovědi:</vt:lpstr>
      <vt:lpstr>8. Otázky a odpovědi:</vt:lpstr>
      <vt:lpstr>9. Otázky a odpovědi:</vt:lpstr>
      <vt:lpstr>10. Otázky a odpovědi:</vt:lpstr>
      <vt:lpstr>11. Otázky a odpovědi:</vt:lpstr>
      <vt:lpstr>12. Otázky a odpovědi:</vt:lpstr>
      <vt:lpstr>13. Otázky a odpovědi:</vt:lpstr>
      <vt:lpstr>14. Otázky a odpovědi:</vt:lpstr>
      <vt:lpstr>15. Otázky a odpovědi: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Autorská divadla</dc:title>
  <dc:creator>Jajinka</dc:creator>
  <cp:lastModifiedBy>Jajinka</cp:lastModifiedBy>
  <cp:revision>24</cp:revision>
  <dcterms:created xsi:type="dcterms:W3CDTF">2012-01-31T16:53:36Z</dcterms:created>
  <dcterms:modified xsi:type="dcterms:W3CDTF">2012-02-20T19:00:38Z</dcterms:modified>
</cp:coreProperties>
</file>