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4" r:id="rId3"/>
    <p:sldId id="256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1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3">
  <dgm:title val=""/>
  <dgm:desc val=""/>
  <dgm:catLst>
    <dgm:cat type="accent6" pri="11300"/>
  </dgm:catLst>
  <dgm:styleLbl name="node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shade val="80000"/>
      </a:schemeClr>
      <a:schemeClr val="accent6">
        <a:tint val="7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/>
    <dgm:txEffectClrLst/>
  </dgm:styleLbl>
  <dgm:styleLbl name="ln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9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8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6_3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800" baseline="0" dirty="0" smtClean="0"/>
            <a:t>VY_32_INOVACE_01_ROZDĚLENÍ_FANTASTICKÉ_LITERATURY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Fantastická literatura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1D07E6-9A94-419E-818D-66D748377B4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95017E1-DCCD-449F-81B3-7C895ED0CD1A}" type="presOf" srcId="{D1D4F407-5343-4D3F-B5B9-D407B03CAEB4}" destId="{AED2198E-93D5-4001-81B4-73124B309672}" srcOrd="1" destOrd="0" presId="urn:microsoft.com/office/officeart/2005/8/layout/target3"/>
    <dgm:cxn modelId="{B4E3979D-44CB-41B4-AAC6-08FE5EA699A4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E31D1D5-853E-4F87-B722-B6892C6F9B61}" type="presOf" srcId="{D1B46980-6531-4606-95E6-44980827E919}" destId="{6140AFEC-043D-4C43-A2F9-D0F5331DF3A3}" srcOrd="0" destOrd="0" presId="urn:microsoft.com/office/officeart/2005/8/layout/target3"/>
    <dgm:cxn modelId="{A99BAB12-D7B0-46AB-B702-CB6628EC80D8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C058ABD-1A74-4090-A5AB-3DDAF3724F90}" type="presOf" srcId="{B651F6E3-6281-48DB-9319-2AEAFDAE7572}" destId="{6BB5E863-4638-4E1D-BFDE-399D028AC4ED}" srcOrd="1" destOrd="0" presId="urn:microsoft.com/office/officeart/2005/8/layout/target3"/>
    <dgm:cxn modelId="{5651B109-9080-41E3-8421-296236F3E44F}" type="presOf" srcId="{B651F6E3-6281-48DB-9319-2AEAFDAE7572}" destId="{619D679B-A015-4ECF-8348-D1034C574F40}" srcOrd="0" destOrd="0" presId="urn:microsoft.com/office/officeart/2005/8/layout/target3"/>
    <dgm:cxn modelId="{C12FCFF8-18C9-45AC-A6E7-B42B7C305A3F}" type="presOf" srcId="{4C35D32F-0EAB-4CD7-82EE-45574DC2A586}" destId="{8BEBB6EC-1DAA-4CAC-8A25-BC0FCBD5DBD5}" srcOrd="0" destOrd="0" presId="urn:microsoft.com/office/officeart/2005/8/layout/target3"/>
    <dgm:cxn modelId="{2A8E9159-A00E-4E66-8765-A085820BD2F4}" type="presOf" srcId="{D8197B8C-B260-4A16-BDF4-0947B075E274}" destId="{5A5FFA88-C948-4069-8E93-59FA12366E83}" srcOrd="1" destOrd="0" presId="urn:microsoft.com/office/officeart/2005/8/layout/target3"/>
    <dgm:cxn modelId="{6BA3133C-C554-4B33-8EA1-97C62B22B2D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3180203-CA2C-4E11-8B98-C682CCF6A032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574A778-17F3-43C4-8F67-5E46DEEB2E8E}" type="presParOf" srcId="{333A1088-737F-45CB-B68E-254E46348037}" destId="{F5ABB229-8D3B-4694-996A-96F23CF14429}" srcOrd="0" destOrd="0" presId="urn:microsoft.com/office/officeart/2005/8/layout/target3"/>
    <dgm:cxn modelId="{13503E0F-10ED-43C3-A64D-0BE44F012AF9}" type="presParOf" srcId="{333A1088-737F-45CB-B68E-254E46348037}" destId="{F41139FD-01EE-4571-8B17-4FB00FC51163}" srcOrd="1" destOrd="0" presId="urn:microsoft.com/office/officeart/2005/8/layout/target3"/>
    <dgm:cxn modelId="{531EA863-ED5D-4830-A3C8-0BC12070FE9C}" type="presParOf" srcId="{333A1088-737F-45CB-B68E-254E46348037}" destId="{D005CE8C-CC26-4C3E-AC11-E15060ECD759}" srcOrd="2" destOrd="0" presId="urn:microsoft.com/office/officeart/2005/8/layout/target3"/>
    <dgm:cxn modelId="{D330CF9B-EE42-4035-92C5-CC14D409DD20}" type="presParOf" srcId="{333A1088-737F-45CB-B68E-254E46348037}" destId="{2C702D82-9B77-49B7-9568-BB8EB47C3372}" srcOrd="3" destOrd="0" presId="urn:microsoft.com/office/officeart/2005/8/layout/target3"/>
    <dgm:cxn modelId="{DF2026F4-D9E5-4EF0-ABD4-62CDBAAD7E4A}" type="presParOf" srcId="{333A1088-737F-45CB-B68E-254E46348037}" destId="{A52A0455-90FF-4808-ABD0-F02540D31D5A}" srcOrd="4" destOrd="0" presId="urn:microsoft.com/office/officeart/2005/8/layout/target3"/>
    <dgm:cxn modelId="{D71B5C81-DA3A-47AC-BCEC-799C619D2AA3}" type="presParOf" srcId="{333A1088-737F-45CB-B68E-254E46348037}" destId="{6140AFEC-043D-4C43-A2F9-D0F5331DF3A3}" srcOrd="5" destOrd="0" presId="urn:microsoft.com/office/officeart/2005/8/layout/target3"/>
    <dgm:cxn modelId="{3F11B83C-FD5C-4E3B-88B0-DF913E8CFB98}" type="presParOf" srcId="{333A1088-737F-45CB-B68E-254E46348037}" destId="{9358AC05-5D7D-4327-9F80-1AD486AEA664}" srcOrd="6" destOrd="0" presId="urn:microsoft.com/office/officeart/2005/8/layout/target3"/>
    <dgm:cxn modelId="{DA02D5F8-1C58-4720-AE17-DCBAE85D6E63}" type="presParOf" srcId="{333A1088-737F-45CB-B68E-254E46348037}" destId="{313FC574-E1CD-4FB4-B054-0B805CE0447D}" srcOrd="7" destOrd="0" presId="urn:microsoft.com/office/officeart/2005/8/layout/target3"/>
    <dgm:cxn modelId="{4B636632-46C1-4BDB-9463-189C31B20E4F}" type="presParOf" srcId="{333A1088-737F-45CB-B68E-254E46348037}" destId="{619D679B-A015-4ECF-8348-D1034C574F40}" srcOrd="8" destOrd="0" presId="urn:microsoft.com/office/officeart/2005/8/layout/target3"/>
    <dgm:cxn modelId="{358DE3DF-5722-430B-892E-295AB257D887}" type="presParOf" srcId="{333A1088-737F-45CB-B68E-254E46348037}" destId="{322283A8-4A27-4CDA-BAE3-F381106A9174}" srcOrd="9" destOrd="0" presId="urn:microsoft.com/office/officeart/2005/8/layout/target3"/>
    <dgm:cxn modelId="{5744033A-6403-4E16-9897-C1956053E878}" type="presParOf" srcId="{333A1088-737F-45CB-B68E-254E46348037}" destId="{FFC9F71D-1B4F-4AD9-A4A6-86ADEFC8AF5C}" srcOrd="10" destOrd="0" presId="urn:microsoft.com/office/officeart/2005/8/layout/target3"/>
    <dgm:cxn modelId="{29B2CFC9-50F0-4C93-986E-D1DD736DE5EB}" type="presParOf" srcId="{333A1088-737F-45CB-B68E-254E46348037}" destId="{25B08C86-7E15-44DC-BE7F-FFB55DD49D12}" srcOrd="11" destOrd="0" presId="urn:microsoft.com/office/officeart/2005/8/layout/target3"/>
    <dgm:cxn modelId="{270E769B-2179-4F6B-AABB-83EF2F3BB0BF}" type="presParOf" srcId="{333A1088-737F-45CB-B68E-254E46348037}" destId="{76644BE8-9D7C-4C09-B250-3D10AF48CBB7}" srcOrd="12" destOrd="0" presId="urn:microsoft.com/office/officeart/2005/8/layout/target3"/>
    <dgm:cxn modelId="{A5962135-B193-427C-B584-96B7E0C46FF4}" type="presParOf" srcId="{333A1088-737F-45CB-B68E-254E46348037}" destId="{EE85B701-7295-41C0-BA7A-34D3756A2AE6}" srcOrd="13" destOrd="0" presId="urn:microsoft.com/office/officeart/2005/8/layout/target3"/>
    <dgm:cxn modelId="{B5909FD8-E3C2-41E7-AE7A-4B4853076C25}" type="presParOf" srcId="{333A1088-737F-45CB-B68E-254E46348037}" destId="{8BEBB6EC-1DAA-4CAC-8A25-BC0FCBD5DBD5}" srcOrd="14" destOrd="0" presId="urn:microsoft.com/office/officeart/2005/8/layout/target3"/>
    <dgm:cxn modelId="{1F420F37-9DC3-46EF-9885-FB7FDE1A3169}" type="presParOf" srcId="{333A1088-737F-45CB-B68E-254E46348037}" destId="{AED2198E-93D5-4001-81B4-73124B309672}" srcOrd="15" destOrd="0" presId="urn:microsoft.com/office/officeart/2005/8/layout/target3"/>
    <dgm:cxn modelId="{31B1673B-ACA2-43BB-ADE7-AB3009E8FD69}" type="presParOf" srcId="{333A1088-737F-45CB-B68E-254E46348037}" destId="{2BE915AB-18AA-4053-B92C-3BFC9ED204BB}" srcOrd="16" destOrd="0" presId="urn:microsoft.com/office/officeart/2005/8/layout/target3"/>
    <dgm:cxn modelId="{0D71EC8A-18BE-422F-B08D-10D326CC104D}" type="presParOf" srcId="{333A1088-737F-45CB-B68E-254E46348037}" destId="{6BB5E863-4638-4E1D-BFDE-399D028AC4ED}" srcOrd="17" destOrd="0" presId="urn:microsoft.com/office/officeart/2005/8/layout/target3"/>
    <dgm:cxn modelId="{E6FF26D5-D6E5-4E8F-AF93-B3660C9EC01C}" type="presParOf" srcId="{333A1088-737F-45CB-B68E-254E46348037}" destId="{5A5FFA88-C948-4069-8E93-59FA12366E83}" srcOrd="18" destOrd="0" presId="urn:microsoft.com/office/officeart/2005/8/layout/target3"/>
    <dgm:cxn modelId="{7986FFF2-2FD2-4F37-8CB4-987945554752}" type="presParOf" srcId="{333A1088-737F-45CB-B68E-254E46348037}" destId="{890E4F0B-2866-4A3F-A3C7-2A14B1797930}" srcOrd="19" destOrd="0" presId="urn:microsoft.com/office/officeart/2005/8/layout/target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shade val="80000"/>
            <a:hueOff val="-95423"/>
            <a:satOff val="4252"/>
            <a:lumOff val="59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-95423"/>
              <a:satOff val="4252"/>
              <a:lumOff val="59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shade val="80000"/>
            <a:hueOff val="-190846"/>
            <a:satOff val="8505"/>
            <a:lumOff val="1188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-190846"/>
              <a:satOff val="8505"/>
              <a:lumOff val="118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800" kern="1200" baseline="0" dirty="0" smtClean="0"/>
            <a:t>VY_32_INOVACE_01_ROZDĚLENÍ_FANTASTICKÉ_LITERATURY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shade val="80000"/>
            <a:hueOff val="-286269"/>
            <a:satOff val="12757"/>
            <a:lumOff val="1783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-286269"/>
              <a:satOff val="12757"/>
              <a:lumOff val="178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Fantastická literatura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shade val="80000"/>
            <a:hueOff val="-381692"/>
            <a:satOff val="17009"/>
            <a:lumOff val="2377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-381692"/>
              <a:satOff val="17009"/>
              <a:lumOff val="237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9781-C20D-4633-8680-F3D2443D8378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1B540-7BAA-4AE6-BD54-D42C5A1281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355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9781-C20D-4633-8680-F3D2443D8378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1B540-7BAA-4AE6-BD54-D42C5A1281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642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9781-C20D-4633-8680-F3D2443D8378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1B540-7BAA-4AE6-BD54-D42C5A1281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297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9781-C20D-4633-8680-F3D2443D8378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1B540-7BAA-4AE6-BD54-D42C5A1281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383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9781-C20D-4633-8680-F3D2443D8378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1B540-7BAA-4AE6-BD54-D42C5A1281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734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9781-C20D-4633-8680-F3D2443D8378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1B540-7BAA-4AE6-BD54-D42C5A1281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202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9781-C20D-4633-8680-F3D2443D8378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1B540-7BAA-4AE6-BD54-D42C5A1281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443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9781-C20D-4633-8680-F3D2443D8378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1B540-7BAA-4AE6-BD54-D42C5A1281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6933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9781-C20D-4633-8680-F3D2443D8378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1B540-7BAA-4AE6-BD54-D42C5A1281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891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9781-C20D-4633-8680-F3D2443D8378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1B540-7BAA-4AE6-BD54-D42C5A1281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233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F9781-C20D-4633-8680-F3D2443D8378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1B540-7BAA-4AE6-BD54-D42C5A1281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858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  <a:alpha val="3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FF9781-C20D-4633-8680-F3D2443D8378}" type="datetimeFigureOut">
              <a:rPr lang="cs-CZ" smtClean="0"/>
              <a:pPr/>
              <a:t>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D1B540-7BAA-4AE6-BD54-D42C5A1281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619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erbert_George_Wells" TargetMode="External"/><Relationship Id="rId2" Type="http://schemas.openxmlformats.org/officeDocument/2006/relationships/hyperlink" Target="http://cs.wikipedia.org/wiki/Jules_Vern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owlingov%C3%A1" TargetMode="External"/><Relationship Id="rId2" Type="http://schemas.openxmlformats.org/officeDocument/2006/relationships/hyperlink" Target="http://cs.wikipedia.org/wiki/Tolkien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4919670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ea"/>
                <a:cs typeface="+mj-cs"/>
              </a:rPr>
              <a:t>Rozdělení fantastické literatury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873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8684386"/>
              </p:ext>
            </p:extLst>
          </p:nvPr>
        </p:nvGraphicFramePr>
        <p:xfrm>
          <a:off x="1547813" y="1412875"/>
          <a:ext cx="6096000" cy="1931696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Datum vytvoření projektu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květen 2011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8.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Popis prezentace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seznámeni </a:t>
                      </a:r>
                      <a:b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fantastickou literaturou, jejími okruhy a základními znaky.</a:t>
                      </a:r>
                    </a:p>
                  </a:txBody>
                  <a:tcPr marT="45733" marB="45733" horzOverflow="overflow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5501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effectLst>
            <a:glow rad="1016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ea"/>
                <a:cs typeface="+mj-cs"/>
              </a:rPr>
              <a:t>Fantastická literatura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61437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ea"/>
                <a:cs typeface="+mj-cs"/>
              </a:rPr>
              <a:t>Sci-fi a fantasy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18954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Sci-fi literatura</a:t>
            </a:r>
            <a:b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 science fiction</a:t>
            </a:r>
            <a:b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 vědecko-fantastická literatura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35283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Jeden z proudů fantastické literatury.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Většinou hraje důležitou roli nějaký vynález, vědecký objev, kontakt s jinou civilizací nebo přenesení děje do budoucnosti.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První díla se objevila v poslední třetině 19. století v prózách </a:t>
            </a:r>
            <a:r>
              <a:rPr lang="cs-CZ" u="sng" dirty="0" smtClean="0">
                <a:hlinkClick r:id="rId2"/>
              </a:rPr>
              <a:t>J. Verna</a:t>
            </a:r>
            <a:r>
              <a:rPr lang="cs-CZ" dirty="0" smtClean="0"/>
              <a:t> a </a:t>
            </a:r>
            <a:r>
              <a:rPr lang="cs-CZ" u="sng" dirty="0" smtClean="0">
                <a:hlinkClick r:id="rId3"/>
              </a:rPr>
              <a:t>H. G. </a:t>
            </a:r>
            <a:r>
              <a:rPr lang="cs-CZ" u="sng" dirty="0" err="1" smtClean="0">
                <a:hlinkClick r:id="rId3"/>
              </a:rPr>
              <a:t>Wellse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u="sng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2109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0749"/>
            <a:ext cx="8229600" cy="414046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V roce 1926 se objevuje první sci-fi časopis </a:t>
            </a:r>
            <a:r>
              <a:rPr lang="cs-CZ" dirty="0" err="1" smtClean="0"/>
              <a:t>Amazing</a:t>
            </a:r>
            <a:r>
              <a:rPr lang="cs-CZ" dirty="0" smtClean="0"/>
              <a:t> </a:t>
            </a:r>
            <a:r>
              <a:rPr lang="cs-CZ" dirty="0" err="1" smtClean="0"/>
              <a:t>Stories</a:t>
            </a:r>
            <a:r>
              <a:rPr lang="cs-CZ" dirty="0" smtClean="0"/>
              <a:t>       .       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U nás patřil k nejvýznamnějším osobnostem Karel Čapek, po něm Josef Nesvadba, Ludvík Souček či Ondřej Neff.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Ve světové literatuře – George </a:t>
            </a:r>
            <a:r>
              <a:rPr lang="cs-CZ" dirty="0" err="1" smtClean="0"/>
              <a:t>Orwell</a:t>
            </a:r>
            <a:r>
              <a:rPr lang="cs-CZ" dirty="0" smtClean="0"/>
              <a:t>, Arthur C. </a:t>
            </a:r>
            <a:r>
              <a:rPr lang="cs-CZ" dirty="0" err="1" smtClean="0"/>
              <a:t>Clarke</a:t>
            </a:r>
            <a:r>
              <a:rPr lang="cs-CZ" dirty="0" smtClean="0"/>
              <a:t>, Isaac </a:t>
            </a:r>
            <a:r>
              <a:rPr lang="cs-CZ" dirty="0" err="1" smtClean="0"/>
              <a:t>Asimov</a:t>
            </a:r>
            <a:r>
              <a:rPr lang="cs-CZ" dirty="0" smtClean="0"/>
              <a:t>, </a:t>
            </a:r>
            <a:r>
              <a:rPr lang="cs-CZ" dirty="0" err="1" smtClean="0"/>
              <a:t>Ray</a:t>
            </a:r>
            <a:r>
              <a:rPr lang="cs-CZ" dirty="0" smtClean="0"/>
              <a:t> </a:t>
            </a:r>
            <a:r>
              <a:rPr lang="cs-CZ" dirty="0" err="1" smtClean="0"/>
              <a:t>Bradbury</a:t>
            </a:r>
            <a:r>
              <a:rPr lang="cs-CZ" dirty="0" smtClean="0"/>
              <a:t> či Stanislav Lem.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3635896" y="1628800"/>
            <a:ext cx="432048" cy="360040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44008" y="1619023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Úžasné příběhy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9993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Fantasy literatura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Jeden z proudů fantastické literatury.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Většinou hrají důležitou roli nadpřirozené síly, kouzla a magie.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První díla se objevila v první polovině 20. století v prózách </a:t>
            </a:r>
            <a:r>
              <a:rPr lang="cs-CZ" u="sng" dirty="0" smtClean="0">
                <a:hlinkClick r:id="rId2"/>
              </a:rPr>
              <a:t>J. R. R. Tolkiena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 současnosti nejvýznamnější </a:t>
            </a:r>
            <a:r>
              <a:rPr lang="cs-CZ" dirty="0"/>
              <a:t>a</a:t>
            </a:r>
            <a:r>
              <a:rPr lang="cs-CZ" dirty="0" smtClean="0"/>
              <a:t>utorkou tohoto žánru je anglická spisovatelka </a:t>
            </a:r>
            <a:r>
              <a:rPr lang="cs-CZ" dirty="0" smtClean="0">
                <a:hlinkClick r:id="rId3"/>
              </a:rPr>
              <a:t>J. Rowlingová</a:t>
            </a:r>
            <a:r>
              <a:rPr lang="cs-CZ" dirty="0" smtClean="0"/>
              <a:t>.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645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Použité zdroje: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SOUKAL, J. </a:t>
            </a:r>
            <a:r>
              <a:rPr lang="cs-CZ" i="1" dirty="0"/>
              <a:t>Čítanka 8 (literární výchova pro 6. ročník základní školy a pro odpovídající ročník víceletých gymnázií). </a:t>
            </a:r>
            <a:r>
              <a:rPr lang="cs-CZ" dirty="0"/>
              <a:t>Praha: SPN, 2000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2516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</TotalTime>
  <Words>238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Fantastická literatura</vt:lpstr>
      <vt:lpstr>1. Sci-fi literatura = science fiction = vědecko-fantastická literatura</vt:lpstr>
      <vt:lpstr>Prezentace aplikace PowerPoint</vt:lpstr>
      <vt:lpstr>2. Fantasy literatura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Jajinka</dc:creator>
  <cp:lastModifiedBy>Tata</cp:lastModifiedBy>
  <cp:revision>25</cp:revision>
  <dcterms:created xsi:type="dcterms:W3CDTF">2011-09-10T14:40:22Z</dcterms:created>
  <dcterms:modified xsi:type="dcterms:W3CDTF">2011-11-07T19:55:24Z</dcterms:modified>
</cp:coreProperties>
</file>