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7" r:id="rId5"/>
    <p:sldId id="266" r:id="rId6"/>
    <p:sldId id="268" r:id="rId7"/>
    <p:sldId id="269" r:id="rId8"/>
    <p:sldId id="270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VY_32_INOVACE_03_LUDVÍK_SOUČEK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B0513C-944A-4DBF-81AF-36D462AEB35C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0B28D56-76AF-495C-9972-583A3EA96F4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97ACB2E-1CAA-4402-9B7E-873B1CA27AC2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FD1755-7B01-46F1-BA80-B6D5D433BBCF}" type="presOf" srcId="{4C35D32F-0EAB-4CD7-82EE-45574DC2A586}" destId="{8BEBB6EC-1DAA-4CAC-8A25-BC0FCBD5DBD5}" srcOrd="0" destOrd="0" presId="urn:microsoft.com/office/officeart/2005/8/layout/target3"/>
    <dgm:cxn modelId="{687B6B93-BE06-4DDB-A425-1F59D1AC7EB0}" type="presOf" srcId="{D8197B8C-B260-4A16-BDF4-0947B075E274}" destId="{5A5FFA88-C948-4069-8E93-59FA12366E83}" srcOrd="1" destOrd="0" presId="urn:microsoft.com/office/officeart/2005/8/layout/target3"/>
    <dgm:cxn modelId="{63D7E924-7783-4AFC-B413-7AEF5ABC844E}" type="presOf" srcId="{D1B46980-6531-4606-95E6-44980827E919}" destId="{6140AFEC-043D-4C43-A2F9-D0F5331DF3A3}" srcOrd="0" destOrd="0" presId="urn:microsoft.com/office/officeart/2005/8/layout/target3"/>
    <dgm:cxn modelId="{DE9E24FC-6ED6-4B7C-8928-9C0B24ABF4A7}" type="presOf" srcId="{4C35D32F-0EAB-4CD7-82EE-45574DC2A586}" destId="{890E4F0B-2866-4A3F-A3C7-2A14B1797930}" srcOrd="1" destOrd="0" presId="urn:microsoft.com/office/officeart/2005/8/layout/target3"/>
    <dgm:cxn modelId="{0A28ADFC-62DE-4BC2-8D45-8247EA953871}" type="presOf" srcId="{757F3AB3-0718-4624-B441-E567A8F0AB56}" destId="{333A1088-737F-45CB-B68E-254E46348037}" srcOrd="0" destOrd="0" presId="urn:microsoft.com/office/officeart/2005/8/layout/target3"/>
    <dgm:cxn modelId="{09D267CB-F6C1-41DE-B324-0C579318B302}" type="presOf" srcId="{D8197B8C-B260-4A16-BDF4-0947B075E274}" destId="{25B08C86-7E15-44DC-BE7F-FFB55DD49D12}" srcOrd="0" destOrd="0" presId="urn:microsoft.com/office/officeart/2005/8/layout/target3"/>
    <dgm:cxn modelId="{14E2F0CC-EFDB-4D25-AFDB-30A4CB9F9602}" type="presOf" srcId="{D1D4F407-5343-4D3F-B5B9-D407B03CAEB4}" destId="{D005CE8C-CC26-4C3E-AC11-E15060ECD759}" srcOrd="0" destOrd="0" presId="urn:microsoft.com/office/officeart/2005/8/layout/target3"/>
    <dgm:cxn modelId="{15230B5A-BDF6-4B27-9E63-49F4298CA6C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26D73C-35BA-4E60-8DAD-49B15529B4D0}" type="presParOf" srcId="{333A1088-737F-45CB-B68E-254E46348037}" destId="{F5ABB229-8D3B-4694-996A-96F23CF14429}" srcOrd="0" destOrd="0" presId="urn:microsoft.com/office/officeart/2005/8/layout/target3"/>
    <dgm:cxn modelId="{B95F8F4B-CCAE-4804-B858-39063C123E3B}" type="presParOf" srcId="{333A1088-737F-45CB-B68E-254E46348037}" destId="{F41139FD-01EE-4571-8B17-4FB00FC51163}" srcOrd="1" destOrd="0" presId="urn:microsoft.com/office/officeart/2005/8/layout/target3"/>
    <dgm:cxn modelId="{C7D17AD7-22CA-40A0-AAD1-3851C1AA3CD2}" type="presParOf" srcId="{333A1088-737F-45CB-B68E-254E46348037}" destId="{D005CE8C-CC26-4C3E-AC11-E15060ECD759}" srcOrd="2" destOrd="0" presId="urn:microsoft.com/office/officeart/2005/8/layout/target3"/>
    <dgm:cxn modelId="{E2512B6C-8096-4489-86BC-F52936694B62}" type="presParOf" srcId="{333A1088-737F-45CB-B68E-254E46348037}" destId="{2C702D82-9B77-49B7-9568-BB8EB47C3372}" srcOrd="3" destOrd="0" presId="urn:microsoft.com/office/officeart/2005/8/layout/target3"/>
    <dgm:cxn modelId="{134481A3-08B2-4035-A5D8-B42A1661A1AD}" type="presParOf" srcId="{333A1088-737F-45CB-B68E-254E46348037}" destId="{A52A0455-90FF-4808-ABD0-F02540D31D5A}" srcOrd="4" destOrd="0" presId="urn:microsoft.com/office/officeart/2005/8/layout/target3"/>
    <dgm:cxn modelId="{F8679AF9-9521-4915-94FB-B738E591018A}" type="presParOf" srcId="{333A1088-737F-45CB-B68E-254E46348037}" destId="{6140AFEC-043D-4C43-A2F9-D0F5331DF3A3}" srcOrd="5" destOrd="0" presId="urn:microsoft.com/office/officeart/2005/8/layout/target3"/>
    <dgm:cxn modelId="{B896E809-766E-4083-9D58-6F77D99693F8}" type="presParOf" srcId="{333A1088-737F-45CB-B68E-254E46348037}" destId="{9358AC05-5D7D-4327-9F80-1AD486AEA664}" srcOrd="6" destOrd="0" presId="urn:microsoft.com/office/officeart/2005/8/layout/target3"/>
    <dgm:cxn modelId="{0E2972B0-6443-4D44-A132-426CC7AE7E9D}" type="presParOf" srcId="{333A1088-737F-45CB-B68E-254E46348037}" destId="{313FC574-E1CD-4FB4-B054-0B805CE0447D}" srcOrd="7" destOrd="0" presId="urn:microsoft.com/office/officeart/2005/8/layout/target3"/>
    <dgm:cxn modelId="{80671EB4-AE05-40E8-B611-549AAE9C15D5}" type="presParOf" srcId="{333A1088-737F-45CB-B68E-254E46348037}" destId="{619D679B-A015-4ECF-8348-D1034C574F40}" srcOrd="8" destOrd="0" presId="urn:microsoft.com/office/officeart/2005/8/layout/target3"/>
    <dgm:cxn modelId="{839CBD22-9A2F-4412-AEF8-0D72F3292D67}" type="presParOf" srcId="{333A1088-737F-45CB-B68E-254E46348037}" destId="{322283A8-4A27-4CDA-BAE3-F381106A9174}" srcOrd="9" destOrd="0" presId="urn:microsoft.com/office/officeart/2005/8/layout/target3"/>
    <dgm:cxn modelId="{436CFD02-8B33-4845-8C39-99521C11084B}" type="presParOf" srcId="{333A1088-737F-45CB-B68E-254E46348037}" destId="{FFC9F71D-1B4F-4AD9-A4A6-86ADEFC8AF5C}" srcOrd="10" destOrd="0" presId="urn:microsoft.com/office/officeart/2005/8/layout/target3"/>
    <dgm:cxn modelId="{D04831C9-B425-43DE-BFEB-D2233507909E}" type="presParOf" srcId="{333A1088-737F-45CB-B68E-254E46348037}" destId="{25B08C86-7E15-44DC-BE7F-FFB55DD49D12}" srcOrd="11" destOrd="0" presId="urn:microsoft.com/office/officeart/2005/8/layout/target3"/>
    <dgm:cxn modelId="{79C41531-EA38-4F67-8470-936EDC59805E}" type="presParOf" srcId="{333A1088-737F-45CB-B68E-254E46348037}" destId="{76644BE8-9D7C-4C09-B250-3D10AF48CBB7}" srcOrd="12" destOrd="0" presId="urn:microsoft.com/office/officeart/2005/8/layout/target3"/>
    <dgm:cxn modelId="{152C186F-3253-4C63-9D83-F98CE66A3143}" type="presParOf" srcId="{333A1088-737F-45CB-B68E-254E46348037}" destId="{EE85B701-7295-41C0-BA7A-34D3756A2AE6}" srcOrd="13" destOrd="0" presId="urn:microsoft.com/office/officeart/2005/8/layout/target3"/>
    <dgm:cxn modelId="{896D891E-71F2-4EA4-8919-9332EB94A3E9}" type="presParOf" srcId="{333A1088-737F-45CB-B68E-254E46348037}" destId="{8BEBB6EC-1DAA-4CAC-8A25-BC0FCBD5DBD5}" srcOrd="14" destOrd="0" presId="urn:microsoft.com/office/officeart/2005/8/layout/target3"/>
    <dgm:cxn modelId="{7AFD534B-F7E3-4B0B-ACD7-68FFF63864FC}" type="presParOf" srcId="{333A1088-737F-45CB-B68E-254E46348037}" destId="{AED2198E-93D5-4001-81B4-73124B309672}" srcOrd="15" destOrd="0" presId="urn:microsoft.com/office/officeart/2005/8/layout/target3"/>
    <dgm:cxn modelId="{213E0642-FCF0-4998-87EB-7DB18D023607}" type="presParOf" srcId="{333A1088-737F-45CB-B68E-254E46348037}" destId="{2BE915AB-18AA-4053-B92C-3BFC9ED204BB}" srcOrd="16" destOrd="0" presId="urn:microsoft.com/office/officeart/2005/8/layout/target3"/>
    <dgm:cxn modelId="{4F6163F9-F648-4479-B9A6-3EA9A86B022E}" type="presParOf" srcId="{333A1088-737F-45CB-B68E-254E46348037}" destId="{6BB5E863-4638-4E1D-BFDE-399D028AC4ED}" srcOrd="17" destOrd="0" presId="urn:microsoft.com/office/officeart/2005/8/layout/target3"/>
    <dgm:cxn modelId="{B5150BDE-331E-4901-9A6D-04A09795E2BE}" type="presParOf" srcId="{333A1088-737F-45CB-B68E-254E46348037}" destId="{5A5FFA88-C948-4069-8E93-59FA12366E83}" srcOrd="18" destOrd="0" presId="urn:microsoft.com/office/officeart/2005/8/layout/target3"/>
    <dgm:cxn modelId="{D0EB09CB-9064-435A-BB80-86ABAB9B36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VY_32_INOVACE_03_LUDVÍK_SOUČEK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75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674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473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868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008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474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960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372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382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982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80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22108-72DE-45D5-9242-2935D9C6C2D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EE022-6C5C-4BFF-B2A9-CAAEDEF483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83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rich_von_D%C3%A4niken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munistick%C3%A1_strana_%C4%8Ceskoslovenska" TargetMode="External"/><Relationship Id="rId2" Type="http://schemas.openxmlformats.org/officeDocument/2006/relationships/hyperlink" Target="http://cs.wikipedia.org/wiki/%C4%8CK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ld.johanesville.net/soucek-03-blazni-z-hepteridy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ules_Vern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strobiologi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28686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Ludvík Souček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93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3125965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8.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seznámeni </a:t>
                      </a:r>
                      <a:b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autorem Ludvíkem Součkem, napíší si zápis do sešitu a blíže se seznámí s ukázkou jednoho z jeho děl.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550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4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8100000" scaled="1"/>
            <a:tileRect/>
          </a:gradFill>
          <a:scene3d>
            <a:camera prst="perspectiveRelaxed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b="1" dirty="0" smtClean="0"/>
              <a:t>Ludvík Souček</a:t>
            </a:r>
            <a:br>
              <a:rPr lang="cs-CZ" b="1" dirty="0" smtClean="0"/>
            </a:br>
            <a:r>
              <a:rPr lang="cs-CZ" sz="3600" dirty="0" smtClean="0"/>
              <a:t>(1926 – 1978)</a:t>
            </a:r>
            <a:endParaRPr lang="cs-CZ" sz="36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88840"/>
            <a:ext cx="2376264" cy="3443861"/>
          </a:xfrm>
          <a:scene3d>
            <a:camera prst="perspectiveHeroicExtremeLeftFacing"/>
            <a:lightRig rig="threePt" dir="t"/>
          </a:scene3d>
        </p:spPr>
      </p:pic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1115616" y="1916831"/>
            <a:ext cx="3672408" cy="3816425"/>
          </a:xfrm>
          <a:ln w="28575"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Český spisovatel science fiction a literatury faktu.</a:t>
            </a:r>
          </a:p>
          <a:p>
            <a:r>
              <a:rPr lang="cs-CZ" dirty="0" smtClean="0"/>
              <a:t>Své knihy psal zejména pro děti a mládež.</a:t>
            </a:r>
          </a:p>
          <a:p>
            <a:r>
              <a:rPr lang="cs-CZ" dirty="0" smtClean="0"/>
              <a:t>Ve svých dílech se nechal inspirovat zakladatelem sci-fi literatury </a:t>
            </a:r>
            <a:r>
              <a:rPr lang="cs-CZ" b="1" dirty="0" err="1" smtClean="0"/>
              <a:t>Julesem</a:t>
            </a:r>
            <a:r>
              <a:rPr lang="cs-CZ" b="1" dirty="0" smtClean="0"/>
              <a:t> Vernem</a:t>
            </a:r>
            <a:r>
              <a:rPr lang="cs-CZ" dirty="0" smtClean="0"/>
              <a:t> a švýcarským </a:t>
            </a:r>
            <a:r>
              <a:rPr lang="cs-CZ" dirty="0" err="1" smtClean="0"/>
              <a:t>záhadologem</a:t>
            </a:r>
            <a:r>
              <a:rPr lang="cs-CZ" dirty="0" smtClean="0"/>
              <a:t> </a:t>
            </a:r>
            <a:r>
              <a:rPr lang="cs-CZ" b="1" dirty="0" smtClean="0">
                <a:hlinkClick r:id="rId3"/>
              </a:rPr>
              <a:t>Erichem </a:t>
            </a:r>
            <a:r>
              <a:rPr lang="cs-CZ" b="1" dirty="0">
                <a:hlinkClick r:id="rId3"/>
              </a:rPr>
              <a:t>von </a:t>
            </a:r>
            <a:r>
              <a:rPr lang="cs-CZ" b="1" dirty="0" err="1" smtClean="0">
                <a:hlinkClick r:id="rId3"/>
              </a:rPr>
              <a:t>Dänikenem</a:t>
            </a:r>
            <a:r>
              <a:rPr lang="cs-CZ" b="1" dirty="0" smtClean="0">
                <a:hlinkClick r:id="rId3"/>
              </a:rPr>
              <a:t>. 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77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4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8100000" scaled="1"/>
            <a:tileRect/>
          </a:gradFill>
          <a:scene3d>
            <a:camera prst="perspectiveRelaxed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b="1" dirty="0" smtClean="0"/>
              <a:t>Ludvík Souček</a:t>
            </a:r>
            <a:br>
              <a:rPr lang="cs-CZ" b="1" dirty="0" smtClean="0"/>
            </a:br>
            <a:r>
              <a:rPr lang="cs-CZ" sz="3600" dirty="0" smtClean="0"/>
              <a:t>(1926 – 1978)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Těsně před koncem války byl totálně nasazen v </a:t>
            </a:r>
            <a:r>
              <a:rPr lang="cs-CZ" dirty="0"/>
              <a:t>Praze Libni u </a:t>
            </a:r>
            <a:r>
              <a:rPr lang="cs-CZ" dirty="0">
                <a:hlinkClick r:id="rId2"/>
              </a:rPr>
              <a:t>ČKD.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 </a:t>
            </a:r>
            <a:r>
              <a:rPr lang="cs-CZ" dirty="0"/>
              <a:t>studiích na lékařské </a:t>
            </a:r>
            <a:r>
              <a:rPr lang="cs-CZ" dirty="0" smtClean="0"/>
              <a:t>fakultě UK v </a:t>
            </a:r>
            <a:r>
              <a:rPr lang="cs-CZ" dirty="0"/>
              <a:t>Praze </a:t>
            </a:r>
            <a:r>
              <a:rPr lang="cs-CZ" dirty="0" smtClean="0"/>
              <a:t>pracoval </a:t>
            </a:r>
            <a:r>
              <a:rPr lang="cs-CZ" dirty="0"/>
              <a:t>tři roky jako asistent na II. </a:t>
            </a:r>
            <a:r>
              <a:rPr lang="cs-CZ" dirty="0" smtClean="0"/>
              <a:t>Stomatologické klinice.</a:t>
            </a:r>
          </a:p>
          <a:p>
            <a:r>
              <a:rPr lang="cs-CZ" dirty="0" smtClean="0"/>
              <a:t>Vstoupil do Československé armády  a </a:t>
            </a:r>
            <a:r>
              <a:rPr lang="cs-CZ" dirty="0"/>
              <a:t>necelý </a:t>
            </a:r>
            <a:r>
              <a:rPr lang="cs-CZ" dirty="0" smtClean="0"/>
              <a:t>jeden rok </a:t>
            </a:r>
            <a:r>
              <a:rPr lang="cs-CZ" dirty="0"/>
              <a:t>strávil </a:t>
            </a:r>
            <a:r>
              <a:rPr lang="cs-CZ" dirty="0" smtClean="0"/>
              <a:t>v Severní Koreji </a:t>
            </a:r>
            <a:r>
              <a:rPr lang="cs-CZ" dirty="0"/>
              <a:t>jako vojenský lékař. </a:t>
            </a:r>
            <a:endParaRPr lang="cs-CZ" dirty="0" smtClean="0"/>
          </a:p>
          <a:p>
            <a:r>
              <a:rPr lang="cs-CZ" dirty="0" smtClean="0"/>
              <a:t>Pracoval </a:t>
            </a:r>
            <a:r>
              <a:rPr lang="cs-CZ" dirty="0"/>
              <a:t>jako zubař v Ústřední vojenské nemocnici v </a:t>
            </a:r>
            <a:r>
              <a:rPr lang="cs-CZ" dirty="0" smtClean="0"/>
              <a:t>Praze. </a:t>
            </a:r>
          </a:p>
          <a:p>
            <a:r>
              <a:rPr lang="cs-CZ" dirty="0"/>
              <a:t>V roce 1968 pracoval krátce na </a:t>
            </a:r>
            <a:r>
              <a:rPr lang="cs-CZ" dirty="0">
                <a:hlinkClick r:id="rId3"/>
              </a:rPr>
              <a:t>UV KSČ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Začátkem </a:t>
            </a:r>
            <a:r>
              <a:rPr lang="cs-CZ" dirty="0"/>
              <a:t>70. let působil v redakci Československé televize a až dokonce svého života pracoval v nakladatelství Albatros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Prodělal </a:t>
            </a:r>
            <a:r>
              <a:rPr lang="cs-CZ" dirty="0"/>
              <a:t>řadu infarktů. </a:t>
            </a:r>
            <a:endParaRPr lang="cs-CZ" dirty="0" smtClean="0"/>
          </a:p>
          <a:p>
            <a:r>
              <a:rPr lang="cs-CZ" dirty="0" smtClean="0"/>
              <a:t>Ve </a:t>
            </a:r>
            <a:r>
              <a:rPr lang="cs-CZ" dirty="0"/>
              <a:t>svých 50 letech </a:t>
            </a:r>
            <a:r>
              <a:rPr lang="cs-CZ" dirty="0" smtClean="0"/>
              <a:t>odešel do </a:t>
            </a:r>
            <a:r>
              <a:rPr lang="cs-CZ" dirty="0"/>
              <a:t>invalidního důchodu. </a:t>
            </a:r>
          </a:p>
          <a:p>
            <a:r>
              <a:rPr lang="cs-CZ" dirty="0" smtClean="0"/>
              <a:t>Byl </a:t>
            </a:r>
            <a:r>
              <a:rPr lang="cs-CZ" dirty="0"/>
              <a:t>vyznamenán titulem zasloužilý pracovník kultury a v roce 1978 v Praze </a:t>
            </a:r>
            <a:r>
              <a:rPr lang="cs-CZ" dirty="0" smtClean="0"/>
              <a:t>zemřel.</a:t>
            </a:r>
          </a:p>
        </p:txBody>
      </p:sp>
    </p:spTree>
    <p:extLst>
      <p:ext uri="{BB962C8B-B14F-4D97-AF65-F5344CB8AC3E}">
        <p14:creationId xmlns:p14="http://schemas.microsoft.com/office/powerpoint/2010/main" val="461085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4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8100000" scaled="1"/>
            <a:tileRect/>
          </a:gradFill>
          <a:scene3d>
            <a:camera prst="perspectiveRelaxed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b="1" dirty="0" smtClean="0"/>
              <a:t>Ludvík Souček</a:t>
            </a:r>
            <a:br>
              <a:rPr lang="cs-CZ" b="1" dirty="0" smtClean="0"/>
            </a:br>
            <a:r>
              <a:rPr lang="cs-CZ" b="1" dirty="0" smtClean="0"/>
              <a:t>Tvorba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dirty="0"/>
              <a:t>Ludvík Souček za svůj krátký život napsal kolem padesáti knih. Hlavním faktorem jeho popularity bylo jeho vypravěčské umění, které ve čtenářích vyvolávalo touhu přijít záhadě na kloub</a:t>
            </a:r>
            <a:r>
              <a:rPr lang="cs-CZ" dirty="0" smtClean="0"/>
              <a:t>.</a:t>
            </a:r>
          </a:p>
          <a:p>
            <a:pPr algn="just"/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Velké otazníky</a:t>
            </a:r>
          </a:p>
          <a:p>
            <a:r>
              <a:rPr lang="cs-CZ" dirty="0"/>
              <a:t>Tušení souvislostí</a:t>
            </a:r>
          </a:p>
          <a:p>
            <a:r>
              <a:rPr lang="cs-CZ" dirty="0"/>
              <a:t>Případ jantarové komnaty</a:t>
            </a:r>
          </a:p>
          <a:p>
            <a:r>
              <a:rPr lang="cs-CZ" dirty="0"/>
              <a:t>Případ baskervilského psa</a:t>
            </a:r>
          </a:p>
          <a:p>
            <a:r>
              <a:rPr lang="cs-CZ" dirty="0"/>
              <a:t>Zájem galaxie</a:t>
            </a:r>
          </a:p>
          <a:p>
            <a:r>
              <a:rPr lang="cs-CZ" dirty="0"/>
              <a:t>Bratři Černé planety</a:t>
            </a:r>
          </a:p>
          <a:p>
            <a:r>
              <a:rPr lang="cs-CZ" dirty="0"/>
              <a:t>Pevnost bílých mravenců </a:t>
            </a:r>
          </a:p>
          <a:p>
            <a:r>
              <a:rPr lang="cs-CZ" dirty="0">
                <a:hlinkClick r:id="rId2" tooltip="Blázni z Hepteridy e-book"/>
              </a:rPr>
              <a:t>Blázni z </a:t>
            </a:r>
            <a:r>
              <a:rPr lang="cs-CZ" dirty="0" err="1" smtClean="0">
                <a:hlinkClick r:id="rId2" tooltip="Blázni z Hepteridy e-book"/>
              </a:rPr>
              <a:t>Hepteridy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0530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4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8100000" scaled="1"/>
            <a:tileRect/>
          </a:gradFill>
          <a:scene3d>
            <a:camera prst="perspectiveRelaxed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b="1" dirty="0" smtClean="0"/>
              <a:t>Ludvík Souček</a:t>
            </a:r>
            <a:br>
              <a:rPr lang="cs-CZ" b="1" dirty="0" smtClean="0"/>
            </a:br>
            <a:r>
              <a:rPr lang="cs-CZ" sz="3600" dirty="0" smtClean="0"/>
              <a:t>Cesta slepých ptáků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Cesta slepých ptáků</a:t>
            </a:r>
            <a:r>
              <a:rPr lang="cs-CZ" dirty="0"/>
              <a:t> je název prvního dílu a </a:t>
            </a:r>
            <a:r>
              <a:rPr lang="cs-CZ" dirty="0" smtClean="0"/>
              <a:t>celé </a:t>
            </a:r>
            <a:r>
              <a:rPr lang="cs-CZ" dirty="0"/>
              <a:t>sci-fi </a:t>
            </a:r>
            <a:r>
              <a:rPr lang="cs-CZ" dirty="0" smtClean="0"/>
              <a:t>trilogie. Volně </a:t>
            </a:r>
            <a:r>
              <a:rPr lang="cs-CZ" dirty="0"/>
              <a:t>navazuje na román </a:t>
            </a:r>
            <a:r>
              <a:rPr lang="cs-CZ" dirty="0" err="1">
                <a:hlinkClick r:id="rId2" tooltip="Jules Verne"/>
              </a:rPr>
              <a:t>Julese</a:t>
            </a:r>
            <a:r>
              <a:rPr lang="cs-CZ" dirty="0">
                <a:hlinkClick r:id="rId2" tooltip="Jules Verne"/>
              </a:rPr>
              <a:t> Verna</a:t>
            </a:r>
            <a:r>
              <a:rPr lang="cs-CZ" dirty="0"/>
              <a:t> </a:t>
            </a:r>
            <a:r>
              <a:rPr lang="cs-CZ" dirty="0" smtClean="0"/>
              <a:t>Cesta do středu Země a </a:t>
            </a:r>
            <a:r>
              <a:rPr lang="cs-CZ" dirty="0"/>
              <a:t>formou sbírky rozhovorů a reportáží popisuje kontakt </a:t>
            </a:r>
            <a:r>
              <a:rPr lang="cs-CZ" dirty="0" smtClean="0"/>
              <a:t>s mimozemskou civilizací. </a:t>
            </a:r>
          </a:p>
          <a:p>
            <a:r>
              <a:rPr lang="cs-CZ" dirty="0" smtClean="0"/>
              <a:t>První </a:t>
            </a:r>
            <a:r>
              <a:rPr lang="cs-CZ" dirty="0"/>
              <a:t>díl vyšel v </a:t>
            </a:r>
            <a:r>
              <a:rPr lang="cs-CZ" dirty="0" smtClean="0"/>
              <a:t>roce 1964.</a:t>
            </a:r>
          </a:p>
          <a:p>
            <a:r>
              <a:rPr lang="cs-CZ" dirty="0" smtClean="0"/>
              <a:t>Romány </a:t>
            </a:r>
            <a:r>
              <a:rPr lang="cs-CZ" dirty="0"/>
              <a:t>vychází </a:t>
            </a:r>
            <a:r>
              <a:rPr lang="cs-CZ" dirty="0" smtClean="0"/>
              <a:t>ze společenské situace 60. let 20. století, v </a:t>
            </a:r>
            <a:r>
              <a:rPr lang="cs-CZ" dirty="0"/>
              <a:t>nichž se také odehrávají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186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4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8100000" scaled="1"/>
            <a:tileRect/>
          </a:gradFill>
          <a:scene3d>
            <a:camera prst="perspectiveRelaxed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b="1" dirty="0" smtClean="0"/>
              <a:t>Ludvík Souček</a:t>
            </a:r>
            <a:br>
              <a:rPr lang="cs-CZ" b="1" dirty="0" smtClean="0"/>
            </a:br>
            <a:r>
              <a:rPr lang="cs-CZ" sz="3600" dirty="0" smtClean="0"/>
              <a:t>Ukázka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cs-CZ" dirty="0"/>
              <a:t>Nejsou tu ani dalekohledy, ani řady důstojných knih v kožených vazbách. Astrobiologie je hodně mladou vědou, a neměla proto čas stát se starobylou. Ani docent Holub se nepodobá roztržitému hvězdáři. Má hodně společného s naším starým známým, profesorem </a:t>
            </a:r>
            <a:r>
              <a:rPr lang="cs-CZ" dirty="0" err="1"/>
              <a:t>Sörenssenem</a:t>
            </a:r>
            <a:r>
              <a:rPr lang="cs-CZ" dirty="0"/>
              <a:t> - je stejně osmahlý, sportovní - však se právě vrátil z Vysokých Tater, kde měřil spektra stromů, keřů a mechů v zimních podmínkách. Vysvětlil nám, že spektrální rozbor a zjišťování odrazové schopnosti různých druhů rostlin je velmi důležitou pomocnou metodou astrobiologie - dovoluje totiž soudit na podobné druhy porostů i na ostatních planetách. Nepátrali jsme po výhodách spektroskopie dále a hlouběji, čas docenta Holuba byl vymezen, rozhodně však se nám, soudě podle jeho ošlehané, snědé a zdravím zářící tváře, zdála znamenitou přinejmenším pro zdraví vědce.</a:t>
            </a:r>
          </a:p>
          <a:p>
            <a:pPr algn="just"/>
            <a:r>
              <a:rPr lang="cs-CZ" dirty="0" smtClean="0"/>
              <a:t>Docent </a:t>
            </a:r>
            <a:r>
              <a:rPr lang="cs-CZ" dirty="0"/>
              <a:t>Holub uvařil na malém stolku kávu, řekl „Au!“, když se spálil unikající párou, a pak už jsme usedli k našemu interview.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236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4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8100000" scaled="1"/>
            <a:tileRect/>
          </a:gradFill>
          <a:scene3d>
            <a:camera prst="perspectiveRelaxed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b="1" dirty="0" smtClean="0"/>
              <a:t>Ludvík Souček</a:t>
            </a:r>
            <a:br>
              <a:rPr lang="cs-CZ" b="1" dirty="0" smtClean="0"/>
            </a:br>
            <a:r>
              <a:rPr lang="cs-CZ" sz="3600" dirty="0" smtClean="0"/>
              <a:t>Otázky</a:t>
            </a:r>
            <a:r>
              <a:rPr lang="cs-CZ" sz="3200" dirty="0" smtClean="0"/>
              <a:t> </a:t>
            </a:r>
            <a:r>
              <a:rPr lang="cs-CZ" sz="3600" dirty="0" smtClean="0"/>
              <a:t>k textu</a:t>
            </a:r>
            <a:r>
              <a:rPr lang="cs-CZ" sz="3200" b="1" dirty="0" smtClean="0"/>
              <a:t>: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Co je to </a:t>
            </a:r>
            <a:r>
              <a:rPr lang="cs-CZ" dirty="0" smtClean="0">
                <a:hlinkClick r:id="rId2"/>
              </a:rPr>
              <a:t>astrobiologie</a:t>
            </a:r>
            <a:r>
              <a:rPr lang="cs-CZ" dirty="0" smtClean="0"/>
              <a:t>?</a:t>
            </a:r>
          </a:p>
          <a:p>
            <a:pPr algn="just"/>
            <a:r>
              <a:rPr lang="cs-CZ" dirty="0" smtClean="0"/>
              <a:t>Kdo je to docent?</a:t>
            </a:r>
          </a:p>
          <a:p>
            <a:pPr algn="just"/>
            <a:r>
              <a:rPr lang="cs-CZ" dirty="0" smtClean="0"/>
              <a:t>Čím se docent zabýval?</a:t>
            </a:r>
          </a:p>
          <a:p>
            <a:pPr algn="just"/>
            <a:r>
              <a:rPr lang="cs-CZ" dirty="0" smtClean="0"/>
              <a:t>Jak vypadal, zkuste jej popsat?</a:t>
            </a:r>
          </a:p>
          <a:p>
            <a:pPr algn="just"/>
            <a:r>
              <a:rPr lang="cs-CZ" dirty="0" smtClean="0"/>
              <a:t>Kým se nechal Ludvík Souček ve svých dílech inspirovat?</a:t>
            </a:r>
          </a:p>
          <a:p>
            <a:pPr algn="just"/>
            <a:r>
              <a:rPr lang="cs-CZ" dirty="0" smtClean="0"/>
              <a:t>Kdo je Erich von </a:t>
            </a:r>
            <a:r>
              <a:rPr lang="cs-CZ" dirty="0" err="1" smtClean="0"/>
              <a:t>Däniken</a:t>
            </a:r>
            <a:r>
              <a:rPr lang="cs-CZ" dirty="0"/>
              <a:t>?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461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ld.johanesville.net/soucek</a:t>
            </a:r>
          </a:p>
          <a:p>
            <a:r>
              <a:rPr lang="cs-CZ" dirty="0"/>
              <a:t>http://</a:t>
            </a:r>
            <a:r>
              <a:rPr lang="cs-CZ" dirty="0" smtClean="0"/>
              <a:t>cs.wikipedia.org/wiki/Ludv%C3%ADk_Sou%C4%8Dek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8100000" scaled="1"/>
            <a:tileRect/>
          </a:gradFill>
          <a:scene3d>
            <a:camera prst="perspectiveRelaxed"/>
            <a:lightRig rig="threePt" dir="t"/>
          </a:scene3d>
        </p:spPr>
        <p:txBody>
          <a:bodyPr>
            <a:normAutofit/>
          </a:bodyPr>
          <a:lstStyle/>
          <a:p>
            <a:r>
              <a:rPr lang="cs-CZ" b="1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3487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526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Ludvík Souček (1926 – 1978)</vt:lpstr>
      <vt:lpstr>Ludvík Souček (1926 – 1978)</vt:lpstr>
      <vt:lpstr>Ludvík Souček Tvorba</vt:lpstr>
      <vt:lpstr>Ludvík Souček Cesta slepých ptáků</vt:lpstr>
      <vt:lpstr>Ludvík Souček Ukázka</vt:lpstr>
      <vt:lpstr>Ludvík Souček Otázky k textu: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Tata</cp:lastModifiedBy>
  <cp:revision>24</cp:revision>
  <dcterms:created xsi:type="dcterms:W3CDTF">2011-10-25T18:21:46Z</dcterms:created>
  <dcterms:modified xsi:type="dcterms:W3CDTF">2011-11-07T19:57:12Z</dcterms:modified>
</cp:coreProperties>
</file>