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endParaRPr lang="cs-CZ" dirty="0" smtClean="0"/>
        </a:p>
        <a:p>
          <a:pPr rtl="0"/>
          <a:r>
            <a:rPr lang="cs-CZ" dirty="0" smtClean="0"/>
            <a:t>VY_32_INOVACE_04_Český jazyk pro 8. ročník_Opakování vedlejších vět </a:t>
          </a:r>
          <a:r>
            <a:rPr lang="cs-CZ" dirty="0" err="1" smtClean="0"/>
            <a:t>uvozených</a:t>
          </a:r>
          <a:r>
            <a:rPr lang="cs-CZ" dirty="0" smtClean="0"/>
            <a:t> spojkou že, jak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Marta Severová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Opakování vedlejších vět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E8174E2-7059-4489-9B0D-2D993B460FFC}">
      <dgm:prSet/>
      <dgm:spPr/>
      <dgm:t>
        <a:bodyPr/>
        <a:lstStyle/>
        <a:p>
          <a:r>
            <a:rPr lang="cs-CZ" smtClean="0"/>
            <a:t>Vytvořeno: září  2011</a:t>
          </a:r>
          <a:endParaRPr lang="cs-CZ" dirty="0"/>
        </a:p>
      </dgm:t>
    </dgm:pt>
    <dgm:pt modelId="{0F37CB31-25FA-48AD-BBE6-A55CADBBE772}" type="parTrans" cxnId="{FF0E784F-1220-43B6-9B06-1E6AD382A1CD}">
      <dgm:prSet/>
      <dgm:spPr/>
      <dgm:t>
        <a:bodyPr/>
        <a:lstStyle/>
        <a:p>
          <a:endParaRPr lang="cs-CZ"/>
        </a:p>
      </dgm:t>
    </dgm:pt>
    <dgm:pt modelId="{F37A07C6-FFC1-407C-9047-498AF9D43440}" type="sibTrans" cxnId="{FF0E784F-1220-43B6-9B06-1E6AD382A1C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48A29550-6674-4485-AF78-6F8506CA69AD}" type="pres">
      <dgm:prSet presAssocID="{4C35D32F-0EAB-4CD7-82EE-45574DC2A586}" presName="vertSpace5" presStyleLbl="node1" presStyleIdx="3" presStyleCnt="6"/>
      <dgm:spPr/>
    </dgm:pt>
    <dgm:pt modelId="{401412A4-23E4-4CD6-8EA1-A6F78B005F22}" type="pres">
      <dgm:prSet presAssocID="{4C35D32F-0EAB-4CD7-82EE-45574DC2A586}" presName="circle5" presStyleLbl="node1" presStyleIdx="4" presStyleCnt="6"/>
      <dgm:spPr/>
    </dgm:pt>
    <dgm:pt modelId="{F5AF279D-02FF-4107-84C0-2BC2B527D772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A04753D-FCD3-4A19-BD49-511AE265C11C}" type="pres">
      <dgm:prSet presAssocID="{DE8174E2-7059-4489-9B0D-2D993B460FFC}" presName="vertSpace6" presStyleLbl="node1" presStyleIdx="4" presStyleCnt="6"/>
      <dgm:spPr/>
    </dgm:pt>
    <dgm:pt modelId="{3A933780-D397-4151-84DC-C2B3FFA3487A}" type="pres">
      <dgm:prSet presAssocID="{DE8174E2-7059-4489-9B0D-2D993B460FFC}" presName="circle6" presStyleLbl="node1" presStyleIdx="5" presStyleCnt="6"/>
      <dgm:spPr/>
    </dgm:pt>
    <dgm:pt modelId="{2C92F52E-8F24-4087-8235-F3A46516CB4F}" type="pres">
      <dgm:prSet presAssocID="{DE8174E2-7059-4489-9B0D-2D993B460FFC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42B7E-6DCE-429F-B927-887A8554F1E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EDBFC5-1FC0-4C21-BFA3-62989171A81D}" type="pres">
      <dgm:prSet presAssocID="{DE8174E2-7059-4489-9B0D-2D993B460FFC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63822205-AF45-4B98-8633-7B32BC7853D2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6BF6F96-1891-42CD-9FBA-E36C77ADBF03}" type="presOf" srcId="{DE8174E2-7059-4489-9B0D-2D993B460FFC}" destId="{2C92F52E-8F24-4087-8235-F3A46516CB4F}" srcOrd="0" destOrd="0" presId="urn:microsoft.com/office/officeart/2005/8/layout/target3"/>
    <dgm:cxn modelId="{3585133C-3655-497C-A41D-E78041D7122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4919F3-8E3B-4E78-9483-8D1E1947383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AD166E-AF28-458D-8232-ABEE59E05ADC}" type="presOf" srcId="{D1B46980-6531-4606-95E6-44980827E919}" destId="{6140AFEC-043D-4C43-A2F9-D0F5331DF3A3}" srcOrd="0" destOrd="0" presId="urn:microsoft.com/office/officeart/2005/8/layout/target3"/>
    <dgm:cxn modelId="{8EFB5F68-0858-4192-B99A-2848306736CC}" type="presOf" srcId="{D1D4F407-5343-4D3F-B5B9-D407B03CAEB4}" destId="{D005CE8C-CC26-4C3E-AC11-E15060ECD759}" srcOrd="0" destOrd="0" presId="urn:microsoft.com/office/officeart/2005/8/layout/target3"/>
    <dgm:cxn modelId="{6297FCFF-9DE4-445B-AC62-E9F62AAD2F54}" type="presOf" srcId="{D8197B8C-B260-4A16-BDF4-0947B075E274}" destId="{5A5FFA88-C948-4069-8E93-59FA12366E83}" srcOrd="1" destOrd="0" presId="urn:microsoft.com/office/officeart/2005/8/layout/target3"/>
    <dgm:cxn modelId="{42046BC4-83B4-46C3-9CB0-710519289826}" type="presOf" srcId="{D8197B8C-B260-4A16-BDF4-0947B075E274}" destId="{25B08C86-7E15-44DC-BE7F-FFB55DD49D12}" srcOrd="0" destOrd="0" presId="urn:microsoft.com/office/officeart/2005/8/layout/target3"/>
    <dgm:cxn modelId="{FF0E784F-1220-43B6-9B06-1E6AD382A1CD}" srcId="{757F3AB3-0718-4624-B441-E567A8F0AB56}" destId="{DE8174E2-7059-4489-9B0D-2D993B460FFC}" srcOrd="5" destOrd="0" parTransId="{0F37CB31-25FA-48AD-BBE6-A55CADBBE772}" sibTransId="{F37A07C6-FFC1-407C-9047-498AF9D43440}"/>
    <dgm:cxn modelId="{64694961-2F7D-4B6C-9D92-11A922060863}" type="presOf" srcId="{757F3AB3-0718-4624-B441-E567A8F0AB56}" destId="{333A1088-737F-45CB-B68E-254E46348037}" srcOrd="0" destOrd="0" presId="urn:microsoft.com/office/officeart/2005/8/layout/target3"/>
    <dgm:cxn modelId="{D1764FDF-DCBE-4E60-8C4B-52D55A066C34}" type="presOf" srcId="{4C35D32F-0EAB-4CD7-82EE-45574DC2A586}" destId="{F5AF279D-02FF-4107-84C0-2BC2B527D772}" srcOrd="0" destOrd="0" presId="urn:microsoft.com/office/officeart/2005/8/layout/target3"/>
    <dgm:cxn modelId="{443749C2-F63E-4AB5-8B21-0B86637A9DE5}" type="presOf" srcId="{4C35D32F-0EAB-4CD7-82EE-45574DC2A586}" destId="{18842B7E-6DCE-429F-B927-887A8554F1E0}" srcOrd="1" destOrd="0" presId="urn:microsoft.com/office/officeart/2005/8/layout/target3"/>
    <dgm:cxn modelId="{4C2EDD44-3A69-4F04-B50F-DFC317B3DA7E}" type="presOf" srcId="{DE8174E2-7059-4489-9B0D-2D993B460FFC}" destId="{B6EDBFC5-1FC0-4C21-BFA3-62989171A81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9C1A0F8-7336-48FA-A817-5BC2986DEAC4}" type="presOf" srcId="{B651F6E3-6281-48DB-9319-2AEAFDAE7572}" destId="{6BB5E863-4638-4E1D-BFDE-399D028AC4ED}" srcOrd="1" destOrd="0" presId="urn:microsoft.com/office/officeart/2005/8/layout/target3"/>
    <dgm:cxn modelId="{7AC0F242-2428-42A2-B3E4-705ABA8435B5}" type="presParOf" srcId="{333A1088-737F-45CB-B68E-254E46348037}" destId="{F5ABB229-8D3B-4694-996A-96F23CF14429}" srcOrd="0" destOrd="0" presId="urn:microsoft.com/office/officeart/2005/8/layout/target3"/>
    <dgm:cxn modelId="{A0747859-4760-4E80-9C48-15B75E959C60}" type="presParOf" srcId="{333A1088-737F-45CB-B68E-254E46348037}" destId="{F41139FD-01EE-4571-8B17-4FB00FC51163}" srcOrd="1" destOrd="0" presId="urn:microsoft.com/office/officeart/2005/8/layout/target3"/>
    <dgm:cxn modelId="{554E1ED8-0F28-4A78-8772-97C7E950B32D}" type="presParOf" srcId="{333A1088-737F-45CB-B68E-254E46348037}" destId="{D005CE8C-CC26-4C3E-AC11-E15060ECD759}" srcOrd="2" destOrd="0" presId="urn:microsoft.com/office/officeart/2005/8/layout/target3"/>
    <dgm:cxn modelId="{B52A7318-6B4B-40C6-A691-94BCE5B7B157}" type="presParOf" srcId="{333A1088-737F-45CB-B68E-254E46348037}" destId="{2C702D82-9B77-49B7-9568-BB8EB47C3372}" srcOrd="3" destOrd="0" presId="urn:microsoft.com/office/officeart/2005/8/layout/target3"/>
    <dgm:cxn modelId="{5F5052BA-DDB1-4F4A-A6FB-3A6E3F0DF52C}" type="presParOf" srcId="{333A1088-737F-45CB-B68E-254E46348037}" destId="{A52A0455-90FF-4808-ABD0-F02540D31D5A}" srcOrd="4" destOrd="0" presId="urn:microsoft.com/office/officeart/2005/8/layout/target3"/>
    <dgm:cxn modelId="{AA49E627-367E-4276-A451-CA651C1F1140}" type="presParOf" srcId="{333A1088-737F-45CB-B68E-254E46348037}" destId="{6140AFEC-043D-4C43-A2F9-D0F5331DF3A3}" srcOrd="5" destOrd="0" presId="urn:microsoft.com/office/officeart/2005/8/layout/target3"/>
    <dgm:cxn modelId="{4BFDDBD0-84D2-4CC9-9B2D-7DD7CCCC4F42}" type="presParOf" srcId="{333A1088-737F-45CB-B68E-254E46348037}" destId="{9358AC05-5D7D-4327-9F80-1AD486AEA664}" srcOrd="6" destOrd="0" presId="urn:microsoft.com/office/officeart/2005/8/layout/target3"/>
    <dgm:cxn modelId="{D528554B-FFDD-4C52-BA37-D19E92365D7A}" type="presParOf" srcId="{333A1088-737F-45CB-B68E-254E46348037}" destId="{313FC574-E1CD-4FB4-B054-0B805CE0447D}" srcOrd="7" destOrd="0" presId="urn:microsoft.com/office/officeart/2005/8/layout/target3"/>
    <dgm:cxn modelId="{CDC7756B-75E5-4011-A4ED-FB2730D6DB9B}" type="presParOf" srcId="{333A1088-737F-45CB-B68E-254E46348037}" destId="{619D679B-A015-4ECF-8348-D1034C574F40}" srcOrd="8" destOrd="0" presId="urn:microsoft.com/office/officeart/2005/8/layout/target3"/>
    <dgm:cxn modelId="{D77AECD5-0394-431B-9D9A-191274D8570F}" type="presParOf" srcId="{333A1088-737F-45CB-B68E-254E46348037}" destId="{322283A8-4A27-4CDA-BAE3-F381106A9174}" srcOrd="9" destOrd="0" presId="urn:microsoft.com/office/officeart/2005/8/layout/target3"/>
    <dgm:cxn modelId="{F42A08CA-31CF-4726-82EA-7310C847FE53}" type="presParOf" srcId="{333A1088-737F-45CB-B68E-254E46348037}" destId="{FFC9F71D-1B4F-4AD9-A4A6-86ADEFC8AF5C}" srcOrd="10" destOrd="0" presId="urn:microsoft.com/office/officeart/2005/8/layout/target3"/>
    <dgm:cxn modelId="{DDC15B6B-0447-4BC4-9AFC-A000CF226F15}" type="presParOf" srcId="{333A1088-737F-45CB-B68E-254E46348037}" destId="{25B08C86-7E15-44DC-BE7F-FFB55DD49D12}" srcOrd="11" destOrd="0" presId="urn:microsoft.com/office/officeart/2005/8/layout/target3"/>
    <dgm:cxn modelId="{F373617A-3874-43D2-B597-4F474F132005}" type="presParOf" srcId="{333A1088-737F-45CB-B68E-254E46348037}" destId="{48A29550-6674-4485-AF78-6F8506CA69AD}" srcOrd="12" destOrd="0" presId="urn:microsoft.com/office/officeart/2005/8/layout/target3"/>
    <dgm:cxn modelId="{C0BC0B5D-DC17-47C4-AA6A-70AB3876CEDD}" type="presParOf" srcId="{333A1088-737F-45CB-B68E-254E46348037}" destId="{401412A4-23E4-4CD6-8EA1-A6F78B005F22}" srcOrd="13" destOrd="0" presId="urn:microsoft.com/office/officeart/2005/8/layout/target3"/>
    <dgm:cxn modelId="{D7F8EFA2-7A53-49BA-B43E-9963F118C3B1}" type="presParOf" srcId="{333A1088-737F-45CB-B68E-254E46348037}" destId="{F5AF279D-02FF-4107-84C0-2BC2B527D772}" srcOrd="14" destOrd="0" presId="urn:microsoft.com/office/officeart/2005/8/layout/target3"/>
    <dgm:cxn modelId="{F0E99D72-B4B5-4C8F-9D6D-20EBCB1DBF0C}" type="presParOf" srcId="{333A1088-737F-45CB-B68E-254E46348037}" destId="{AA04753D-FCD3-4A19-BD49-511AE265C11C}" srcOrd="15" destOrd="0" presId="urn:microsoft.com/office/officeart/2005/8/layout/target3"/>
    <dgm:cxn modelId="{80DC7E7E-4669-429F-8B5A-C41F357F97FD}" type="presParOf" srcId="{333A1088-737F-45CB-B68E-254E46348037}" destId="{3A933780-D397-4151-84DC-C2B3FFA3487A}" srcOrd="16" destOrd="0" presId="urn:microsoft.com/office/officeart/2005/8/layout/target3"/>
    <dgm:cxn modelId="{55A587DE-A28E-4804-9D76-736931856D64}" type="presParOf" srcId="{333A1088-737F-45CB-B68E-254E46348037}" destId="{2C92F52E-8F24-4087-8235-F3A46516CB4F}" srcOrd="17" destOrd="0" presId="urn:microsoft.com/office/officeart/2005/8/layout/target3"/>
    <dgm:cxn modelId="{4FB3892D-B1A8-4953-AFD2-C6ABB324EF12}" type="presParOf" srcId="{333A1088-737F-45CB-B68E-254E46348037}" destId="{AED2198E-93D5-4001-81B4-73124B309672}" srcOrd="18" destOrd="0" presId="urn:microsoft.com/office/officeart/2005/8/layout/target3"/>
    <dgm:cxn modelId="{A3A5B42E-9693-48B6-B32F-E98A47248D5A}" type="presParOf" srcId="{333A1088-737F-45CB-B68E-254E46348037}" destId="{2BE915AB-18AA-4053-B92C-3BFC9ED204BB}" srcOrd="19" destOrd="0" presId="urn:microsoft.com/office/officeart/2005/8/layout/target3"/>
    <dgm:cxn modelId="{891232F2-2567-4018-833A-9AB42D7D7CD5}" type="presParOf" srcId="{333A1088-737F-45CB-B68E-254E46348037}" destId="{6BB5E863-4638-4E1D-BFDE-399D028AC4ED}" srcOrd="20" destOrd="0" presId="urn:microsoft.com/office/officeart/2005/8/layout/target3"/>
    <dgm:cxn modelId="{6EB3082D-ACF6-4FA6-B4AC-9D833406DF46}" type="presParOf" srcId="{333A1088-737F-45CB-B68E-254E46348037}" destId="{5A5FFA88-C948-4069-8E93-59FA12366E83}" srcOrd="21" destOrd="0" presId="urn:microsoft.com/office/officeart/2005/8/layout/target3"/>
    <dgm:cxn modelId="{3ABA710A-C0F2-430B-A70A-69557DDC9D7D}" type="presParOf" srcId="{333A1088-737F-45CB-B68E-254E46348037}" destId="{18842B7E-6DCE-429F-B927-887A8554F1E0}" srcOrd="22" destOrd="0" presId="urn:microsoft.com/office/officeart/2005/8/layout/target3"/>
    <dgm:cxn modelId="{BFD23271-701A-4B63-B76D-992D2227B102}" type="presParOf" srcId="{333A1088-737F-45CB-B68E-254E46348037}" destId="{B6EDBFC5-1FC0-4C21-BFA3-62989171A81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ZŠ Týnec nad Labem</a:t>
          </a:r>
          <a:endParaRPr lang="cs-CZ" sz="8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AUTOR: Mgr. Marta Severová</a:t>
          </a:r>
          <a:endParaRPr lang="cs-CZ" sz="8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 dirty="0" smtClean="0"/>
        </a:p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VY_32_INOVACE_04_Český jazyk pro 8. ročník_Opakování vedlejších vět </a:t>
          </a:r>
          <a:r>
            <a:rPr lang="cs-CZ" sz="800" kern="1200" dirty="0" err="1" smtClean="0"/>
            <a:t>uvozených</a:t>
          </a:r>
          <a:r>
            <a:rPr lang="cs-CZ" sz="800" kern="1200" dirty="0" smtClean="0"/>
            <a:t> spojkou že, jak</a:t>
          </a:r>
          <a:endParaRPr lang="cs-CZ" sz="8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Téma: Opakování vedlejších vět</a:t>
          </a:r>
          <a:endParaRPr lang="cs-CZ" sz="800" kern="1200" dirty="0"/>
        </a:p>
      </dsp:txBody>
      <dsp:txXfrm>
        <a:off x="1371039" y="1028279"/>
        <a:ext cx="5253696" cy="342760"/>
      </dsp:txXfrm>
    </dsp:sp>
    <dsp:sp modelId="{401412A4-23E4-4CD6-8EA1-A6F78B005F22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5AF279D-02FF-4107-84C0-2BC2B527D772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CZ.1.07/1.4.00/21.1921</a:t>
          </a:r>
          <a:endParaRPr lang="cs-CZ" sz="800" kern="1200" dirty="0"/>
        </a:p>
      </dsp:txBody>
      <dsp:txXfrm>
        <a:off x="1371039" y="1371039"/>
        <a:ext cx="5253696" cy="342760"/>
      </dsp:txXfrm>
    </dsp:sp>
    <dsp:sp modelId="{3A933780-D397-4151-84DC-C2B3FFA3487A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C92F52E-8F24-4087-8235-F3A46516CB4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smtClean="0"/>
            <a:t>Vytvořeno: září  2011</a:t>
          </a:r>
          <a:endParaRPr lang="cs-CZ" sz="8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31FD731-2B68-4477-B8DE-4379180D3A4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3DEC08F-B27A-4AD4-9B3C-4EACBE524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5303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A301CFB-D422-41BF-A52B-C66F74A4FF2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21C515-F29B-45B6-AF2A-7A81646F0F6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E059C16-0677-4F5C-B056-53E26434B89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DCC913-1C0D-4910-9493-7920C3C69E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E33A4E5-2336-483C-89C2-DD3A278A7B68}" type="slidenum">
              <a:rPr lang="cs-CZ" sz="1200">
                <a:latin typeface="Calibri" pitchFamily="34" charset="0"/>
              </a:rPr>
              <a:pPr algn="r"/>
              <a:t>5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CCBE2939-CBDC-4EED-AE30-0C937D7E4998}" type="slidenum">
              <a:rPr lang="cs-CZ" sz="1200">
                <a:latin typeface="Calibri" pitchFamily="34" charset="0"/>
              </a:rPr>
              <a:pPr algn="r"/>
              <a:t>6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3288F-DC81-4DF3-BFF1-F0DB1D8119B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5AAA8-032D-417B-B73F-BD17682C6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6329F-D782-4646-993F-075C5BCFA0E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E93F0-4C34-4E50-A902-D26CDAF04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781CB-0582-4638-8D3B-895CFB0A11B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2F3A9-711F-4B1F-A4A2-20741ACA4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E60FB-5003-4A3D-9C34-4C374E0201B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C3788-6347-49F7-8482-6A56075A2E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C4DCD-BA4B-4541-8963-FD6839DEDB8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3619A-75DC-4010-B4DD-F1E917E3F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E5A4F-05B4-49AB-930C-E96222079CE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43ACD-884A-4A82-A909-C57B71D87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0228E-5382-4A5A-8715-E235CD9C7ED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7B87C-E433-4EEC-9DFD-B44584DA7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7A4B2-C32C-4488-AB9B-4A1C708AF60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FA8DD-8099-4C70-B3CE-E01638010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9EE89-F5B4-4A74-A655-05E7296F952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3EC49-23A3-42DA-9729-E4D7E41F4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CA5EC-D4AD-4571-8B4B-6138A1B3376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E61BE-73BE-4927-8391-401F5EBEF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B79B3-0424-4C54-A118-7A38CCFD170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8A79F-1A79-4E18-8AE2-D90861442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B84C354-67B9-42A7-A483-360CA55E3BD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3C60968-5455-49DD-BC4D-B6335D1BD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878842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1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algn="just">
              <a:buFont typeface="Arial" charset="0"/>
              <a:buNone/>
            </a:pPr>
            <a:r>
              <a:rPr lang="cs-CZ" smtClean="0"/>
              <a:t>Text je určen pro žáky 8. ročníku. Je určen k opakování a procvičování učiva. Pracovní list je určen pro interaktivní tabuli, která bude sloužit jako kontrola po následném vyplnění. Každý žák bude pracovat na svůj pracovní list.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Rozliš druhy vedlejších vět </a:t>
            </a:r>
            <a:r>
              <a:rPr lang="cs-CZ" dirty="0" err="1" smtClean="0"/>
              <a:t>uvozených</a:t>
            </a:r>
            <a:r>
              <a:rPr lang="cs-CZ" dirty="0" smtClean="0"/>
              <a:t> spojkou 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Cítil, že je otec rozzloben.  ………..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To není možné, že tam půjde.  ………..</a:t>
            </a:r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Těšila ho představa, že bude ředitelské volno. ……….</a:t>
            </a:r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Nakonec to dopadlo tak, že soutěž vyhrál. ……….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Dárek to byl, že nemohl udělat radost.  …………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Rozliš druhy vedlejších vět </a:t>
            </a:r>
            <a:r>
              <a:rPr lang="cs-CZ" dirty="0" err="1" smtClean="0"/>
              <a:t>uvozených</a:t>
            </a:r>
            <a:r>
              <a:rPr lang="cs-CZ" dirty="0" smtClean="0"/>
              <a:t> spojkou jak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Slyšel dívku, jak se směje.  ………</a:t>
            </a:r>
          </a:p>
          <a:p>
            <a:pPr>
              <a:buFont typeface="Arial" charset="0"/>
              <a:buNone/>
            </a:pPr>
            <a:r>
              <a:rPr lang="cs-CZ" smtClean="0"/>
              <a:t>Kladl otázku, jak se mu daří.  ……….</a:t>
            </a:r>
          </a:p>
          <a:p>
            <a:pPr>
              <a:buFont typeface="Arial" charset="0"/>
              <a:buNone/>
            </a:pPr>
            <a:r>
              <a:rPr lang="cs-CZ" smtClean="0"/>
              <a:t>Pozoroval jsem, jak rychle utíkal.  …….…</a:t>
            </a:r>
          </a:p>
          <a:p>
            <a:pPr>
              <a:buFont typeface="Arial" charset="0"/>
              <a:buNone/>
            </a:pPr>
            <a:r>
              <a:rPr lang="cs-CZ" smtClean="0"/>
              <a:t>Jeho starostí bylo, jak rychle odtud zmizet. .………</a:t>
            </a:r>
          </a:p>
          <a:p>
            <a:pPr>
              <a:buFont typeface="Arial" charset="0"/>
              <a:buNone/>
            </a:pPr>
            <a:r>
              <a:rPr lang="cs-CZ" smtClean="0"/>
              <a:t>Jak se rozednilo, jel na výlet.  …….…</a:t>
            </a:r>
          </a:p>
          <a:p>
            <a:pPr>
              <a:buFont typeface="Arial" charset="0"/>
              <a:buNone/>
            </a:pPr>
            <a:r>
              <a:rPr lang="cs-CZ" smtClean="0"/>
              <a:t>Hněv ho opadl tak rychle, jak se vzepjal.  .………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latin typeface="+mn-lt"/>
              </a:rPr>
              <a:t>Rozliš druhy vedlejších vět </a:t>
            </a:r>
            <a:r>
              <a:rPr lang="cs-CZ" sz="4000" dirty="0" err="1" smtClean="0">
                <a:latin typeface="+mn-lt"/>
              </a:rPr>
              <a:t>uvozených</a:t>
            </a:r>
            <a:r>
              <a:rPr lang="cs-CZ" sz="4000" dirty="0" smtClean="0">
                <a:latin typeface="+mn-lt"/>
              </a:rPr>
              <a:t> spojkou že 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dirty="0" smtClean="0"/>
              <a:t>Cítil, že je otec rozzloben.  Předmětná</a:t>
            </a:r>
          </a:p>
          <a:p>
            <a:pPr>
              <a:buFont typeface="Arial" charset="0"/>
              <a:buNone/>
            </a:pPr>
            <a:r>
              <a:rPr lang="cs-CZ" dirty="0" smtClean="0"/>
              <a:t>To není možné, že tam půjde.  Podmětná</a:t>
            </a:r>
          </a:p>
          <a:p>
            <a:pPr>
              <a:buFont typeface="Arial" charset="0"/>
              <a:buNone/>
            </a:pPr>
            <a:r>
              <a:rPr lang="cs-CZ" dirty="0" smtClean="0"/>
              <a:t>Těšila ho představa, že bude ředitelské volno. Přívlastková</a:t>
            </a:r>
          </a:p>
          <a:p>
            <a:pPr>
              <a:buFont typeface="Arial" charset="0"/>
              <a:buNone/>
            </a:pPr>
            <a:r>
              <a:rPr lang="cs-CZ" dirty="0" smtClean="0"/>
              <a:t>Nakonec to dopadlo tak, že soutěž vyhrál. Způsobová</a:t>
            </a:r>
          </a:p>
          <a:p>
            <a:pPr>
              <a:buFont typeface="Arial" charset="0"/>
              <a:buNone/>
            </a:pPr>
            <a:r>
              <a:rPr lang="cs-CZ" dirty="0" smtClean="0"/>
              <a:t>Dárek to byl, že nemohl udělat radost.  Přísudková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Rozliš druhy vedlejších vět </a:t>
            </a:r>
            <a:r>
              <a:rPr lang="cs-CZ" sz="4000" dirty="0" err="1" smtClean="0"/>
              <a:t>uvozených</a:t>
            </a:r>
            <a:r>
              <a:rPr lang="cs-CZ" sz="4000" dirty="0" smtClean="0"/>
              <a:t> spojkou jak</a:t>
            </a:r>
            <a:r>
              <a:rPr lang="cs-CZ" sz="4000" dirty="0" smtClean="0">
                <a:latin typeface="Arial" charset="0"/>
              </a:rPr>
              <a:t> </a:t>
            </a:r>
            <a:r>
              <a:rPr lang="cs-CZ" sz="4000" dirty="0" smtClean="0">
                <a:latin typeface="+mn-lt"/>
              </a:rPr>
              <a:t>- řešení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Slyšel dívku, jak se směje.  Doplňková</a:t>
            </a:r>
          </a:p>
          <a:p>
            <a:pPr>
              <a:buFont typeface="Arial" charset="0"/>
              <a:buNone/>
            </a:pPr>
            <a:r>
              <a:rPr lang="cs-CZ" dirty="0" smtClean="0"/>
              <a:t>Kladl otázku, jak se mu daří.  Přívlastková</a:t>
            </a:r>
          </a:p>
          <a:p>
            <a:pPr>
              <a:buFont typeface="Arial" charset="0"/>
              <a:buNone/>
            </a:pPr>
            <a:r>
              <a:rPr lang="cs-CZ" dirty="0" smtClean="0"/>
              <a:t>Pozoroval jsem, jak rychle utíkal.  Předmětná</a:t>
            </a:r>
          </a:p>
          <a:p>
            <a:pPr>
              <a:buFont typeface="Arial" charset="0"/>
              <a:buNone/>
            </a:pPr>
            <a:r>
              <a:rPr lang="cs-CZ" dirty="0" smtClean="0"/>
              <a:t>Jeho starostí bylo, jak rychle odtud zmizet. Podmětná</a:t>
            </a:r>
          </a:p>
          <a:p>
            <a:pPr>
              <a:buFont typeface="Arial" charset="0"/>
              <a:buNone/>
            </a:pPr>
            <a:r>
              <a:rPr lang="cs-CZ" dirty="0" smtClean="0"/>
              <a:t>Jak se rozednilo, jel na výlet.  Časová</a:t>
            </a:r>
          </a:p>
          <a:p>
            <a:pPr>
              <a:buFont typeface="Arial" charset="0"/>
              <a:buNone/>
            </a:pPr>
            <a:r>
              <a:rPr lang="cs-CZ" dirty="0" smtClean="0"/>
              <a:t>Hněv ho opadl tak rychle, jak </a:t>
            </a:r>
            <a:r>
              <a:rPr lang="cs-CZ" smtClean="0"/>
              <a:t>se vzepjal. Způsobová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319</Words>
  <Application>Microsoft Office PowerPoint</Application>
  <PresentationFormat>Předvádění na obrazovce (4:3)</PresentationFormat>
  <Paragraphs>41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Rozliš druhy vedlejších vět uvozených spojkou že</vt:lpstr>
      <vt:lpstr>Rozliš druhy vedlejších vět uvozených spojkou jak</vt:lpstr>
      <vt:lpstr>Rozliš druhy vedlejších vět uvozených spojkou že - řešení</vt:lpstr>
      <vt:lpstr>Rozliš druhy vedlejších vět uvozených spojkou jak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Severová Marta</cp:lastModifiedBy>
  <cp:revision>11</cp:revision>
  <dcterms:created xsi:type="dcterms:W3CDTF">2011-12-01T12:48:18Z</dcterms:created>
  <dcterms:modified xsi:type="dcterms:W3CDTF">2012-05-17T05:36:26Z</dcterms:modified>
</cp:coreProperties>
</file>