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endParaRPr lang="cs-CZ" dirty="0" smtClean="0"/>
        </a:p>
        <a:p>
          <a:pPr rtl="0"/>
          <a:r>
            <a:rPr lang="cs-CZ" dirty="0" smtClean="0"/>
            <a:t>VY_32_INOVACE_07_Český jazyk pro 8. ročník_Doplňování souvětí podle poměrů mezi větami hlavními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Marta Severová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Významový poměr mezi větami hlavními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F619882-F5EB-492C-BDF0-7048FC771A93}">
      <dgm:prSet/>
      <dgm:spPr/>
      <dgm:t>
        <a:bodyPr/>
        <a:lstStyle/>
        <a:p>
          <a:r>
            <a:rPr lang="cs-CZ" smtClean="0"/>
            <a:t>Vytvořeno: září  2011</a:t>
          </a:r>
          <a:endParaRPr lang="cs-CZ" dirty="0"/>
        </a:p>
      </dgm:t>
    </dgm:pt>
    <dgm:pt modelId="{8FC04140-3251-484A-89E0-4550B849BC18}" type="parTrans" cxnId="{6974556D-10CB-4110-B298-9E2213313D63}">
      <dgm:prSet/>
      <dgm:spPr/>
      <dgm:t>
        <a:bodyPr/>
        <a:lstStyle/>
        <a:p>
          <a:endParaRPr lang="cs-CZ"/>
        </a:p>
      </dgm:t>
    </dgm:pt>
    <dgm:pt modelId="{5BD5AB08-0A05-4A73-8E9D-F9DDB8CB21B4}" type="sibTrans" cxnId="{6974556D-10CB-4110-B298-9E2213313D6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86411DC0-06F5-433A-BEC4-10A48BAC2834}" type="pres">
      <dgm:prSet presAssocID="{4C35D32F-0EAB-4CD7-82EE-45574DC2A586}" presName="vertSpace5" presStyleLbl="node1" presStyleIdx="3" presStyleCnt="6"/>
      <dgm:spPr/>
    </dgm:pt>
    <dgm:pt modelId="{F8D8D3C1-82E3-4C83-BF76-8A528E7379B9}" type="pres">
      <dgm:prSet presAssocID="{4C35D32F-0EAB-4CD7-82EE-45574DC2A586}" presName="circle5" presStyleLbl="node1" presStyleIdx="4" presStyleCnt="6"/>
      <dgm:spPr/>
    </dgm:pt>
    <dgm:pt modelId="{29543367-414D-453C-8AC8-2CD102C89BD7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598CE6D-AEE1-40E3-B41B-52CE8F2C6BF0}" type="pres">
      <dgm:prSet presAssocID="{4F619882-F5EB-492C-BDF0-7048FC771A93}" presName="vertSpace6" presStyleLbl="node1" presStyleIdx="4" presStyleCnt="6"/>
      <dgm:spPr/>
    </dgm:pt>
    <dgm:pt modelId="{5A14FC79-B30F-40DF-97D2-7CF7DF618178}" type="pres">
      <dgm:prSet presAssocID="{4F619882-F5EB-492C-BDF0-7048FC771A93}" presName="circle6" presStyleLbl="node1" presStyleIdx="5" presStyleCnt="6"/>
      <dgm:spPr/>
    </dgm:pt>
    <dgm:pt modelId="{A9EA035D-C877-47A4-906B-61D3F983FC1A}" type="pres">
      <dgm:prSet presAssocID="{4F619882-F5EB-492C-BDF0-7048FC771A93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D2347-DEA9-40EC-BBFD-7D790F0CDB7B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E2BBED-F846-430C-9AB0-ED06CC0A80B8}" type="pres">
      <dgm:prSet presAssocID="{4F619882-F5EB-492C-BDF0-7048FC771A93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5E9CFEF-7E2B-4A36-BAC2-298C01F5B35B}" type="presOf" srcId="{4F619882-F5EB-492C-BDF0-7048FC771A93}" destId="{D9E2BBED-F846-430C-9AB0-ED06CC0A80B8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98A0DF6-384E-4CA9-8F16-E8A904A92AC0}" type="presOf" srcId="{4C35D32F-0EAB-4CD7-82EE-45574DC2A586}" destId="{29543367-414D-453C-8AC8-2CD102C89BD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9FC79DE-B80A-4F77-BFA8-8A81E4CCF0D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EDD65C6-CC2C-4EC4-81A2-EBDA44D3BFB7}" type="presOf" srcId="{4F619882-F5EB-492C-BDF0-7048FC771A93}" destId="{A9EA035D-C877-47A4-906B-61D3F983FC1A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E156F21-AB70-4896-B93B-612A685F27F1}" type="presOf" srcId="{D8197B8C-B260-4A16-BDF4-0947B075E274}" destId="{5A5FFA88-C948-4069-8E93-59FA12366E83}" srcOrd="1" destOrd="0" presId="urn:microsoft.com/office/officeart/2005/8/layout/target3"/>
    <dgm:cxn modelId="{D4FDD225-ED05-432D-842E-1FA237B9190A}" type="presOf" srcId="{B651F6E3-6281-48DB-9319-2AEAFDAE7572}" destId="{619D679B-A015-4ECF-8348-D1034C574F40}" srcOrd="0" destOrd="0" presId="urn:microsoft.com/office/officeart/2005/8/layout/target3"/>
    <dgm:cxn modelId="{845ACF2D-CA29-4C31-9967-73E6569A3379}" type="presOf" srcId="{757F3AB3-0718-4624-B441-E567A8F0AB56}" destId="{333A1088-737F-45CB-B68E-254E46348037}" srcOrd="0" destOrd="0" presId="urn:microsoft.com/office/officeart/2005/8/layout/target3"/>
    <dgm:cxn modelId="{6CEED3B9-2CCE-4B8C-8BA7-C201B48076A6}" type="presOf" srcId="{D1D4F407-5343-4D3F-B5B9-D407B03CAEB4}" destId="{AED2198E-93D5-4001-81B4-73124B309672}" srcOrd="1" destOrd="0" presId="urn:microsoft.com/office/officeart/2005/8/layout/target3"/>
    <dgm:cxn modelId="{6974556D-10CB-4110-B298-9E2213313D63}" srcId="{757F3AB3-0718-4624-B441-E567A8F0AB56}" destId="{4F619882-F5EB-492C-BDF0-7048FC771A93}" srcOrd="5" destOrd="0" parTransId="{8FC04140-3251-484A-89E0-4550B849BC18}" sibTransId="{5BD5AB08-0A05-4A73-8E9D-F9DDB8CB21B4}"/>
    <dgm:cxn modelId="{0984003B-5406-4B87-B771-E49C2E74AFD6}" type="presOf" srcId="{4C35D32F-0EAB-4CD7-82EE-45574DC2A586}" destId="{F8CD2347-DEA9-40EC-BBFD-7D790F0CDB7B}" srcOrd="1" destOrd="0" presId="urn:microsoft.com/office/officeart/2005/8/layout/target3"/>
    <dgm:cxn modelId="{7E80AF24-C2C9-45C6-8F90-26AD55C5BE88}" type="presOf" srcId="{D1D4F407-5343-4D3F-B5B9-D407B03CAEB4}" destId="{D005CE8C-CC26-4C3E-AC11-E15060ECD759}" srcOrd="0" destOrd="0" presId="urn:microsoft.com/office/officeart/2005/8/layout/target3"/>
    <dgm:cxn modelId="{51B7FF27-636C-4934-BBDC-E762BD186370}" type="presOf" srcId="{B651F6E3-6281-48DB-9319-2AEAFDAE7572}" destId="{6BB5E863-4638-4E1D-BFDE-399D028AC4ED}" srcOrd="1" destOrd="0" presId="urn:microsoft.com/office/officeart/2005/8/layout/target3"/>
    <dgm:cxn modelId="{B5573E80-1213-459E-9244-03A388CC104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2A0CAE-818D-4B18-9A93-2E46E533FB3C}" type="presOf" srcId="{D1B46980-6531-4606-95E6-44980827E919}" destId="{2BE915AB-18AA-4053-B92C-3BFC9ED204BB}" srcOrd="1" destOrd="0" presId="urn:microsoft.com/office/officeart/2005/8/layout/target3"/>
    <dgm:cxn modelId="{6863B1FF-3BC1-47C5-A69A-43F8F984C860}" type="presParOf" srcId="{333A1088-737F-45CB-B68E-254E46348037}" destId="{F5ABB229-8D3B-4694-996A-96F23CF14429}" srcOrd="0" destOrd="0" presId="urn:microsoft.com/office/officeart/2005/8/layout/target3"/>
    <dgm:cxn modelId="{EB9A53FC-3819-4226-8760-69C054D96508}" type="presParOf" srcId="{333A1088-737F-45CB-B68E-254E46348037}" destId="{F41139FD-01EE-4571-8B17-4FB00FC51163}" srcOrd="1" destOrd="0" presId="urn:microsoft.com/office/officeart/2005/8/layout/target3"/>
    <dgm:cxn modelId="{30954FE6-40C7-4554-8AB0-204420BD0A76}" type="presParOf" srcId="{333A1088-737F-45CB-B68E-254E46348037}" destId="{D005CE8C-CC26-4C3E-AC11-E15060ECD759}" srcOrd="2" destOrd="0" presId="urn:microsoft.com/office/officeart/2005/8/layout/target3"/>
    <dgm:cxn modelId="{DA8D6CDE-EC66-42B9-9DB0-D86060E34A12}" type="presParOf" srcId="{333A1088-737F-45CB-B68E-254E46348037}" destId="{2C702D82-9B77-49B7-9568-BB8EB47C3372}" srcOrd="3" destOrd="0" presId="urn:microsoft.com/office/officeart/2005/8/layout/target3"/>
    <dgm:cxn modelId="{80F60189-AE32-4218-AC5D-CB32F07BB6C8}" type="presParOf" srcId="{333A1088-737F-45CB-B68E-254E46348037}" destId="{A52A0455-90FF-4808-ABD0-F02540D31D5A}" srcOrd="4" destOrd="0" presId="urn:microsoft.com/office/officeart/2005/8/layout/target3"/>
    <dgm:cxn modelId="{346FA248-7571-4207-9E07-E7C2948A2556}" type="presParOf" srcId="{333A1088-737F-45CB-B68E-254E46348037}" destId="{6140AFEC-043D-4C43-A2F9-D0F5331DF3A3}" srcOrd="5" destOrd="0" presId="urn:microsoft.com/office/officeart/2005/8/layout/target3"/>
    <dgm:cxn modelId="{7331DC26-0258-4519-A730-9EAC31953B65}" type="presParOf" srcId="{333A1088-737F-45CB-B68E-254E46348037}" destId="{9358AC05-5D7D-4327-9F80-1AD486AEA664}" srcOrd="6" destOrd="0" presId="urn:microsoft.com/office/officeart/2005/8/layout/target3"/>
    <dgm:cxn modelId="{07132D91-6B6E-496F-8431-F9FCB49277B8}" type="presParOf" srcId="{333A1088-737F-45CB-B68E-254E46348037}" destId="{313FC574-E1CD-4FB4-B054-0B805CE0447D}" srcOrd="7" destOrd="0" presId="urn:microsoft.com/office/officeart/2005/8/layout/target3"/>
    <dgm:cxn modelId="{856DC14D-E183-44B0-98B4-E63A68434EC3}" type="presParOf" srcId="{333A1088-737F-45CB-B68E-254E46348037}" destId="{619D679B-A015-4ECF-8348-D1034C574F40}" srcOrd="8" destOrd="0" presId="urn:microsoft.com/office/officeart/2005/8/layout/target3"/>
    <dgm:cxn modelId="{76A3ED5F-13CC-4229-9E0A-A55A611AA563}" type="presParOf" srcId="{333A1088-737F-45CB-B68E-254E46348037}" destId="{322283A8-4A27-4CDA-BAE3-F381106A9174}" srcOrd="9" destOrd="0" presId="urn:microsoft.com/office/officeart/2005/8/layout/target3"/>
    <dgm:cxn modelId="{6A791627-C355-461F-BE06-E47F331E7B50}" type="presParOf" srcId="{333A1088-737F-45CB-B68E-254E46348037}" destId="{FFC9F71D-1B4F-4AD9-A4A6-86ADEFC8AF5C}" srcOrd="10" destOrd="0" presId="urn:microsoft.com/office/officeart/2005/8/layout/target3"/>
    <dgm:cxn modelId="{29482019-741C-4B06-9CF4-EB9CC57A076B}" type="presParOf" srcId="{333A1088-737F-45CB-B68E-254E46348037}" destId="{25B08C86-7E15-44DC-BE7F-FFB55DD49D12}" srcOrd="11" destOrd="0" presId="urn:microsoft.com/office/officeart/2005/8/layout/target3"/>
    <dgm:cxn modelId="{EA008897-705E-4BFA-89A3-33D726EAD25B}" type="presParOf" srcId="{333A1088-737F-45CB-B68E-254E46348037}" destId="{86411DC0-06F5-433A-BEC4-10A48BAC2834}" srcOrd="12" destOrd="0" presId="urn:microsoft.com/office/officeart/2005/8/layout/target3"/>
    <dgm:cxn modelId="{5706D75E-737F-40CA-9ED4-8994B9B21C0C}" type="presParOf" srcId="{333A1088-737F-45CB-B68E-254E46348037}" destId="{F8D8D3C1-82E3-4C83-BF76-8A528E7379B9}" srcOrd="13" destOrd="0" presId="urn:microsoft.com/office/officeart/2005/8/layout/target3"/>
    <dgm:cxn modelId="{6F904886-55B6-48D1-8EE6-DD3085625B84}" type="presParOf" srcId="{333A1088-737F-45CB-B68E-254E46348037}" destId="{29543367-414D-453C-8AC8-2CD102C89BD7}" srcOrd="14" destOrd="0" presId="urn:microsoft.com/office/officeart/2005/8/layout/target3"/>
    <dgm:cxn modelId="{259FFBD8-825A-47FE-9EA9-4B51FF3F1A76}" type="presParOf" srcId="{333A1088-737F-45CB-B68E-254E46348037}" destId="{7598CE6D-AEE1-40E3-B41B-52CE8F2C6BF0}" srcOrd="15" destOrd="0" presId="urn:microsoft.com/office/officeart/2005/8/layout/target3"/>
    <dgm:cxn modelId="{5A82D304-7076-4B7A-9418-FEE65739A735}" type="presParOf" srcId="{333A1088-737F-45CB-B68E-254E46348037}" destId="{5A14FC79-B30F-40DF-97D2-7CF7DF618178}" srcOrd="16" destOrd="0" presId="urn:microsoft.com/office/officeart/2005/8/layout/target3"/>
    <dgm:cxn modelId="{216DA760-D1AD-495C-BB9D-5F3FD9DCF96B}" type="presParOf" srcId="{333A1088-737F-45CB-B68E-254E46348037}" destId="{A9EA035D-C877-47A4-906B-61D3F983FC1A}" srcOrd="17" destOrd="0" presId="urn:microsoft.com/office/officeart/2005/8/layout/target3"/>
    <dgm:cxn modelId="{4152E354-87DC-4F2F-868A-59C0F74C6697}" type="presParOf" srcId="{333A1088-737F-45CB-B68E-254E46348037}" destId="{AED2198E-93D5-4001-81B4-73124B309672}" srcOrd="18" destOrd="0" presId="urn:microsoft.com/office/officeart/2005/8/layout/target3"/>
    <dgm:cxn modelId="{EBC5D0F6-AAF9-49E2-B4BC-116EB87CCBBC}" type="presParOf" srcId="{333A1088-737F-45CB-B68E-254E46348037}" destId="{2BE915AB-18AA-4053-B92C-3BFC9ED204BB}" srcOrd="19" destOrd="0" presId="urn:microsoft.com/office/officeart/2005/8/layout/target3"/>
    <dgm:cxn modelId="{DCB8B54E-FAF1-49AB-846A-A70422F7D8F0}" type="presParOf" srcId="{333A1088-737F-45CB-B68E-254E46348037}" destId="{6BB5E863-4638-4E1D-BFDE-399D028AC4ED}" srcOrd="20" destOrd="0" presId="urn:microsoft.com/office/officeart/2005/8/layout/target3"/>
    <dgm:cxn modelId="{42D0CCF5-9A09-4A25-85EC-9E1D2F12B507}" type="presParOf" srcId="{333A1088-737F-45CB-B68E-254E46348037}" destId="{5A5FFA88-C948-4069-8E93-59FA12366E83}" srcOrd="21" destOrd="0" presId="urn:microsoft.com/office/officeart/2005/8/layout/target3"/>
    <dgm:cxn modelId="{D80EF94E-E8A3-4D45-A4E7-3E97EF897C04}" type="presParOf" srcId="{333A1088-737F-45CB-B68E-254E46348037}" destId="{F8CD2347-DEA9-40EC-BBFD-7D790F0CDB7B}" srcOrd="22" destOrd="0" presId="urn:microsoft.com/office/officeart/2005/8/layout/target3"/>
    <dgm:cxn modelId="{AEB07FBD-CEB5-4325-85BE-A2BC7552ED89}" type="presParOf" srcId="{333A1088-737F-45CB-B68E-254E46348037}" destId="{D9E2BBED-F846-430C-9AB0-ED06CC0A80B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ZŠ Týnec nad Labem</a:t>
          </a:r>
          <a:endParaRPr lang="cs-CZ" sz="8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AUTOR: Mgr. Marta Severová</a:t>
          </a:r>
          <a:endParaRPr lang="cs-CZ" sz="8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 dirty="0" smtClean="0"/>
        </a:p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VY_32_INOVACE_07_Český jazyk pro 8. ročník_Doplňování souvětí podle poměrů mezi větami hlavními</a:t>
          </a:r>
          <a:endParaRPr lang="cs-CZ" sz="8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Téma: Významový poměr mezi větami hlavními</a:t>
          </a:r>
          <a:endParaRPr lang="cs-CZ" sz="800" kern="1200" dirty="0"/>
        </a:p>
      </dsp:txBody>
      <dsp:txXfrm>
        <a:off x="1371039" y="1028279"/>
        <a:ext cx="5253696" cy="342760"/>
      </dsp:txXfrm>
    </dsp:sp>
    <dsp:sp modelId="{F8D8D3C1-82E3-4C83-BF76-8A528E7379B9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9543367-414D-453C-8AC8-2CD102C89BD7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CZ.1.07/1.4.00/21.1921</a:t>
          </a:r>
          <a:endParaRPr lang="cs-CZ" sz="800" kern="1200" dirty="0"/>
        </a:p>
      </dsp:txBody>
      <dsp:txXfrm>
        <a:off x="1371039" y="1371039"/>
        <a:ext cx="5253696" cy="342760"/>
      </dsp:txXfrm>
    </dsp:sp>
    <dsp:sp modelId="{5A14FC79-B30F-40DF-97D2-7CF7DF618178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9EA035D-C877-47A4-906B-61D3F983FC1A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smtClean="0"/>
            <a:t>Vytvořeno: září  2011</a:t>
          </a:r>
          <a:endParaRPr lang="cs-CZ" sz="8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53EDB64-A849-4163-9F0E-B1E66CAB2AA9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3CF7CEE-1722-4F17-9141-10DD82260B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3384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8758BB6-E9A5-4F2A-BD88-BC7928C52F7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9758661-43B3-49CC-B4C0-0C5B60DD935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CAEDE01-C1E3-4AF6-A53F-AFB45306194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6A1E0FFD-AE9E-41D7-8A1B-B345E17E25A3}" type="slidenum">
              <a:rPr lang="cs-CZ" sz="1200">
                <a:latin typeface="Calibri" pitchFamily="34" charset="0"/>
              </a:rPr>
              <a:pPr algn="r"/>
              <a:t>4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6FD4E-0229-4062-BC3B-9CC020D2506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C3D84-E328-4E25-987A-730B46B640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EAF70-4148-484D-8721-D008E309EF42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6FADB-32F1-4603-B0F2-E4CD360A7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D3C2D-0532-4B3B-BEE1-E0E5B8903983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1B33F-5B5B-4AE3-BC7B-5D0F9E487B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44F24-5D97-4879-9339-F0676EED8715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29BB1-C571-42EB-9353-F037ADEA0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5DD86-CCD9-48BF-923D-EDDA108BDB09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52480-AA37-4651-9C94-0D4D71D02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33BCE-5571-4E20-A35E-7DB200B502A5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8E112-917D-4E4F-B49A-188A897A3A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82339-7B40-4D3F-BDBE-4A9D6A562ED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2C953-9160-4E0A-90B3-23BAD792B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5B43C-D6E6-404A-B548-1792BB937DD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7F6447-8E5B-4E2B-B4C4-F4F174180F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73742-9A6D-47B3-9FBC-55A58E3827CA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9033C-D5E7-4378-B506-17EF18918F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BB443-D393-4EAE-AE41-E3E7AA80A3B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96E6D-D07B-438D-96D9-62E18D99A1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5678C-87D5-4679-830D-17BB606D635C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0F2ED-2D24-4456-8C3A-252128697C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8C6AB07-A453-4ECB-A0FD-856A453B4E13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1D20E7-59EB-4D30-9AFB-17E05244AC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61344577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algn="just" eaLnBrk="1" hangingPunct="1">
              <a:buFont typeface="Arial" charset="0"/>
              <a:buNone/>
            </a:pPr>
            <a:r>
              <a:rPr lang="cs-CZ" smtClean="0"/>
              <a:t>Text je určen pro žáky 8. ročníku k procvičení významových poměrů mezi větami hlavními. Žáci doplňují věty na interaktivní tabuli, svůj pracovní list nemají.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Doplň souvětí tak, aby věty hlavní byly v poměru: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971550" y="1700213"/>
            <a:ext cx="7726363" cy="4537075"/>
          </a:xfrm>
        </p:spPr>
        <p:txBody>
          <a:bodyPr/>
          <a:lstStyle/>
          <a:p>
            <a:pPr marL="0" indent="-514350" eaLnBrk="1" hangingPunct="1">
              <a:buFont typeface="Arial" charset="0"/>
              <a:buNone/>
            </a:pPr>
            <a:r>
              <a:rPr lang="cs-CZ" b="1" smtClean="0"/>
              <a:t>slučovacím:</a:t>
            </a:r>
            <a:r>
              <a:rPr lang="cs-CZ" smtClean="0"/>
              <a:t> Jirka byl už vzhůru</a:t>
            </a:r>
            <a:r>
              <a:rPr lang="cs-CZ" smtClean="0">
                <a:latin typeface="Arial" charset="0"/>
              </a:rPr>
              <a:t> a </a:t>
            </a:r>
            <a:r>
              <a:rPr lang="cs-CZ" smtClean="0"/>
              <a:t>………………..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b="1" smtClean="0"/>
              <a:t>stupňovacím:</a:t>
            </a:r>
            <a:r>
              <a:rPr lang="cs-CZ" smtClean="0"/>
              <a:t> Sestra nejen pomáhala, ………………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b="1" smtClean="0"/>
              <a:t>vylučovacím:</a:t>
            </a:r>
            <a:r>
              <a:rPr lang="cs-CZ" smtClean="0"/>
              <a:t>  ……………….., nebo dostaneš</a:t>
            </a:r>
            <a:endParaRPr lang="cs-CZ" smtClean="0">
              <a:latin typeface="Arial" charset="0"/>
            </a:endParaRPr>
          </a:p>
          <a:p>
            <a:pPr marL="0" indent="-514350" eaLnBrk="1" hangingPunct="1">
              <a:buFont typeface="Arial" charset="0"/>
              <a:buNone/>
            </a:pPr>
            <a:r>
              <a:rPr lang="cs-CZ" smtClean="0"/>
              <a:t>poznámku.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b="1" smtClean="0"/>
              <a:t>odporovacím: </a:t>
            </a:r>
            <a:r>
              <a:rPr lang="cs-CZ" smtClean="0"/>
              <a:t>Ráda by to koupila, ………………..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b="1" smtClean="0"/>
              <a:t>důsledkovým: </a:t>
            </a:r>
            <a:r>
              <a:rPr lang="cs-CZ" smtClean="0"/>
              <a:t>Má rád vodu, ………………..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b="1" smtClean="0"/>
              <a:t>příčinným: </a:t>
            </a:r>
            <a:r>
              <a:rPr lang="cs-CZ" smtClean="0"/>
              <a:t>Požár se rychle šířil, ………………..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>Doplň souvětí tak, aby věty hlavní byly v </a:t>
            </a:r>
            <a:r>
              <a:rPr lang="cs-CZ" sz="4000" dirty="0" smtClean="0">
                <a:latin typeface="+mn-lt"/>
              </a:rPr>
              <a:t>poměru – řešení: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4294967295"/>
          </p:nvPr>
        </p:nvSpPr>
        <p:spPr>
          <a:xfrm>
            <a:off x="900113" y="1700213"/>
            <a:ext cx="7797800" cy="4537075"/>
          </a:xfrm>
        </p:spPr>
        <p:txBody>
          <a:bodyPr/>
          <a:lstStyle/>
          <a:p>
            <a:pPr marL="0" indent="-514350" eaLnBrk="1" hangingPunct="1">
              <a:buFont typeface="Arial" charset="0"/>
              <a:buNone/>
            </a:pPr>
            <a:r>
              <a:rPr lang="cs-CZ" sz="2800" b="1" dirty="0" smtClean="0"/>
              <a:t>slučovacím:</a:t>
            </a:r>
            <a:r>
              <a:rPr lang="cs-CZ" sz="2800" dirty="0" smtClean="0"/>
              <a:t> Jirka byl už vzhůru a oblékal se.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sz="2800" b="1" dirty="0" smtClean="0"/>
              <a:t>stupňovacím:</a:t>
            </a:r>
            <a:r>
              <a:rPr lang="cs-CZ" sz="2800" dirty="0" smtClean="0"/>
              <a:t> Sestra nejen pomáhala, ale i organizovala práci.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sz="2800" b="1" dirty="0" smtClean="0"/>
              <a:t>vylučovacím:</a:t>
            </a:r>
            <a:r>
              <a:rPr lang="cs-CZ" sz="2800" dirty="0" smtClean="0"/>
              <a:t>  Buď zticha, nebo dostaneš poznámku.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sz="2800" b="1" dirty="0" smtClean="0"/>
              <a:t>odporovacím: </a:t>
            </a:r>
            <a:r>
              <a:rPr lang="cs-CZ" sz="2800" dirty="0" smtClean="0"/>
              <a:t>Ráda by to koupila, ale nemá peníze.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sz="2800" b="1" dirty="0" smtClean="0"/>
              <a:t>důsledkovým: </a:t>
            </a:r>
            <a:r>
              <a:rPr lang="cs-CZ" sz="2800" dirty="0" smtClean="0"/>
              <a:t>Má rád vodu, a proto jezdí </a:t>
            </a:r>
            <a:r>
              <a:rPr lang="cs-CZ" sz="2800" smtClean="0"/>
              <a:t>na dovolenou </a:t>
            </a:r>
            <a:r>
              <a:rPr lang="cs-CZ" sz="2800" dirty="0" smtClean="0"/>
              <a:t>k moři.</a:t>
            </a:r>
          </a:p>
          <a:p>
            <a:pPr marL="0" indent="-514350" eaLnBrk="1" hangingPunct="1">
              <a:buFont typeface="Arial" charset="0"/>
              <a:buNone/>
            </a:pPr>
            <a:r>
              <a:rPr lang="cs-CZ" sz="2800" b="1" dirty="0" smtClean="0"/>
              <a:t>příčinným: </a:t>
            </a:r>
            <a:r>
              <a:rPr lang="cs-CZ" sz="2800" dirty="0" smtClean="0"/>
              <a:t>Požár se rychle šířil, neboť bylo velké sucho.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203</Words>
  <Application>Microsoft Office PowerPoint</Application>
  <PresentationFormat>Předvádění na obrazovce (4:3)</PresentationFormat>
  <Paragraphs>28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Doplň souvětí tak, aby věty hlavní byly v poměru:</vt:lpstr>
      <vt:lpstr>Doplň souvětí tak, aby věty hlavní byly v poměru – 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Severová Marta</cp:lastModifiedBy>
  <cp:revision>12</cp:revision>
  <dcterms:created xsi:type="dcterms:W3CDTF">2011-12-01T13:07:20Z</dcterms:created>
  <dcterms:modified xsi:type="dcterms:W3CDTF">2012-05-17T05:37:25Z</dcterms:modified>
</cp:coreProperties>
</file>