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1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VY_32_INOVACE_08_</a:t>
          </a:r>
          <a:r>
            <a:rPr lang="cs-CZ" sz="2000" dirty="0" smtClean="0"/>
            <a:t>John Ronald </a:t>
          </a:r>
          <a:r>
            <a:rPr lang="cs-CZ" sz="2000" dirty="0" err="1" smtClean="0"/>
            <a:t>Reuel</a:t>
          </a:r>
          <a:r>
            <a:rPr lang="cs-CZ" sz="2000" dirty="0" smtClean="0"/>
            <a:t> Tolkien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Osoblaha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Jana </a:t>
          </a:r>
          <a:r>
            <a:rPr lang="cs-CZ" sz="2000" dirty="0" err="1" smtClean="0"/>
            <a:t>Kolbeová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Fantastická literatura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1.07/1.4.00/21.0816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78FBB6E-3516-4A72-9005-360C140F84E5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CB64774-EF4B-4EB9-9040-0AEA60065B8B}" type="presOf" srcId="{D8197B8C-B260-4A16-BDF4-0947B075E274}" destId="{25B08C86-7E15-44DC-BE7F-FFB55DD49D12}" srcOrd="0" destOrd="0" presId="urn:microsoft.com/office/officeart/2005/8/layout/target3"/>
    <dgm:cxn modelId="{C43DCC6B-6E65-40C3-9EBD-76FED058ABEF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1B697788-7B12-45A8-B91C-885203403FDE}" type="presOf" srcId="{4C35D32F-0EAB-4CD7-82EE-45574DC2A586}" destId="{890E4F0B-2866-4A3F-A3C7-2A14B1797930}" srcOrd="1" destOrd="0" presId="urn:microsoft.com/office/officeart/2005/8/layout/target3"/>
    <dgm:cxn modelId="{93DDB111-456A-4672-AD92-636B90E872CF}" type="presOf" srcId="{757F3AB3-0718-4624-B441-E567A8F0AB56}" destId="{333A1088-737F-45CB-B68E-254E46348037}" srcOrd="0" destOrd="0" presId="urn:microsoft.com/office/officeart/2005/8/layout/target3"/>
    <dgm:cxn modelId="{D408C206-B078-4E70-BA23-B8ABBC77A2E4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CDC34C1-AE88-478B-9BD8-C3C3B65AC1EE}" type="presOf" srcId="{4C35D32F-0EAB-4CD7-82EE-45574DC2A586}" destId="{8BEBB6EC-1DAA-4CAC-8A25-BC0FCBD5DBD5}" srcOrd="0" destOrd="0" presId="urn:microsoft.com/office/officeart/2005/8/layout/target3"/>
    <dgm:cxn modelId="{C52444B6-D60E-4302-979E-C5452FF978BD}" type="presOf" srcId="{B651F6E3-6281-48DB-9319-2AEAFDAE7572}" destId="{619D679B-A015-4ECF-8348-D1034C574F40}" srcOrd="0" destOrd="0" presId="urn:microsoft.com/office/officeart/2005/8/layout/target3"/>
    <dgm:cxn modelId="{9B258A49-644F-44EC-92CA-50BA2BC84AF2}" type="presOf" srcId="{D8197B8C-B260-4A16-BDF4-0947B075E274}" destId="{5A5FFA88-C948-4069-8E93-59FA12366E83}" srcOrd="1" destOrd="0" presId="urn:microsoft.com/office/officeart/2005/8/layout/target3"/>
    <dgm:cxn modelId="{92FBCE64-1164-490C-9DF3-C5E07DF29328}" type="presOf" srcId="{B651F6E3-6281-48DB-9319-2AEAFDAE7572}" destId="{6BB5E863-4638-4E1D-BFDE-399D028AC4ED}" srcOrd="1" destOrd="0" presId="urn:microsoft.com/office/officeart/2005/8/layout/target3"/>
    <dgm:cxn modelId="{6ACCA133-F4E2-4B12-8DD6-47E2BCC9F0D0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353211F-CD1E-43F2-9DD4-EFB13E0BD8F3}" type="presParOf" srcId="{333A1088-737F-45CB-B68E-254E46348037}" destId="{F5ABB229-8D3B-4694-996A-96F23CF14429}" srcOrd="0" destOrd="0" presId="urn:microsoft.com/office/officeart/2005/8/layout/target3"/>
    <dgm:cxn modelId="{C3FFFC38-03F2-4087-B9CF-6B407170AC96}" type="presParOf" srcId="{333A1088-737F-45CB-B68E-254E46348037}" destId="{F41139FD-01EE-4571-8B17-4FB00FC51163}" srcOrd="1" destOrd="0" presId="urn:microsoft.com/office/officeart/2005/8/layout/target3"/>
    <dgm:cxn modelId="{5D734039-118A-4521-AD73-92716068C5CF}" type="presParOf" srcId="{333A1088-737F-45CB-B68E-254E46348037}" destId="{D005CE8C-CC26-4C3E-AC11-E15060ECD759}" srcOrd="2" destOrd="0" presId="urn:microsoft.com/office/officeart/2005/8/layout/target3"/>
    <dgm:cxn modelId="{954D7D05-E423-4875-9680-98C3103AB5EA}" type="presParOf" srcId="{333A1088-737F-45CB-B68E-254E46348037}" destId="{2C702D82-9B77-49B7-9568-BB8EB47C3372}" srcOrd="3" destOrd="0" presId="urn:microsoft.com/office/officeart/2005/8/layout/target3"/>
    <dgm:cxn modelId="{B951800F-FA1E-47B4-A6D0-C3ECA3B4C6E2}" type="presParOf" srcId="{333A1088-737F-45CB-B68E-254E46348037}" destId="{A52A0455-90FF-4808-ABD0-F02540D31D5A}" srcOrd="4" destOrd="0" presId="urn:microsoft.com/office/officeart/2005/8/layout/target3"/>
    <dgm:cxn modelId="{76AC5F3C-D925-4865-A57E-10FD9D81A2D7}" type="presParOf" srcId="{333A1088-737F-45CB-B68E-254E46348037}" destId="{6140AFEC-043D-4C43-A2F9-D0F5331DF3A3}" srcOrd="5" destOrd="0" presId="urn:microsoft.com/office/officeart/2005/8/layout/target3"/>
    <dgm:cxn modelId="{F36DC95F-E28B-4F76-9DC3-2C76CC14615D}" type="presParOf" srcId="{333A1088-737F-45CB-B68E-254E46348037}" destId="{9358AC05-5D7D-4327-9F80-1AD486AEA664}" srcOrd="6" destOrd="0" presId="urn:microsoft.com/office/officeart/2005/8/layout/target3"/>
    <dgm:cxn modelId="{4090C3A5-51BC-4073-BCCF-0EAB5E5D5C84}" type="presParOf" srcId="{333A1088-737F-45CB-B68E-254E46348037}" destId="{313FC574-E1CD-4FB4-B054-0B805CE0447D}" srcOrd="7" destOrd="0" presId="urn:microsoft.com/office/officeart/2005/8/layout/target3"/>
    <dgm:cxn modelId="{E7CDFA96-3A30-4BE7-BDC7-3E86BC4FEC20}" type="presParOf" srcId="{333A1088-737F-45CB-B68E-254E46348037}" destId="{619D679B-A015-4ECF-8348-D1034C574F40}" srcOrd="8" destOrd="0" presId="urn:microsoft.com/office/officeart/2005/8/layout/target3"/>
    <dgm:cxn modelId="{BEAF73C0-3175-4DCE-B214-BE10CD952D2A}" type="presParOf" srcId="{333A1088-737F-45CB-B68E-254E46348037}" destId="{322283A8-4A27-4CDA-BAE3-F381106A9174}" srcOrd="9" destOrd="0" presId="urn:microsoft.com/office/officeart/2005/8/layout/target3"/>
    <dgm:cxn modelId="{6C188129-C329-489D-AFCC-C88A86056781}" type="presParOf" srcId="{333A1088-737F-45CB-B68E-254E46348037}" destId="{FFC9F71D-1B4F-4AD9-A4A6-86ADEFC8AF5C}" srcOrd="10" destOrd="0" presId="urn:microsoft.com/office/officeart/2005/8/layout/target3"/>
    <dgm:cxn modelId="{DAC72F2F-4923-4D27-9481-449BD942F4EE}" type="presParOf" srcId="{333A1088-737F-45CB-B68E-254E46348037}" destId="{25B08C86-7E15-44DC-BE7F-FFB55DD49D12}" srcOrd="11" destOrd="0" presId="urn:microsoft.com/office/officeart/2005/8/layout/target3"/>
    <dgm:cxn modelId="{199279CE-960E-4EC6-A437-47DD48E6E9BB}" type="presParOf" srcId="{333A1088-737F-45CB-B68E-254E46348037}" destId="{76644BE8-9D7C-4C09-B250-3D10AF48CBB7}" srcOrd="12" destOrd="0" presId="urn:microsoft.com/office/officeart/2005/8/layout/target3"/>
    <dgm:cxn modelId="{FBF49AD2-3924-4AB3-9991-A302C2FF9C25}" type="presParOf" srcId="{333A1088-737F-45CB-B68E-254E46348037}" destId="{EE85B701-7295-41C0-BA7A-34D3756A2AE6}" srcOrd="13" destOrd="0" presId="urn:microsoft.com/office/officeart/2005/8/layout/target3"/>
    <dgm:cxn modelId="{0BC38FF5-34AE-4C7F-A748-10B2BFDAAC79}" type="presParOf" srcId="{333A1088-737F-45CB-B68E-254E46348037}" destId="{8BEBB6EC-1DAA-4CAC-8A25-BC0FCBD5DBD5}" srcOrd="14" destOrd="0" presId="urn:microsoft.com/office/officeart/2005/8/layout/target3"/>
    <dgm:cxn modelId="{D852998F-8867-4B39-B9A0-04CBA5402717}" type="presParOf" srcId="{333A1088-737F-45CB-B68E-254E46348037}" destId="{AED2198E-93D5-4001-81B4-73124B309672}" srcOrd="15" destOrd="0" presId="urn:microsoft.com/office/officeart/2005/8/layout/target3"/>
    <dgm:cxn modelId="{D4E5CE22-F128-47DB-A96A-3F0AEB289DB7}" type="presParOf" srcId="{333A1088-737F-45CB-B68E-254E46348037}" destId="{2BE915AB-18AA-4053-B92C-3BFC9ED204BB}" srcOrd="16" destOrd="0" presId="urn:microsoft.com/office/officeart/2005/8/layout/target3"/>
    <dgm:cxn modelId="{D75EBAD3-60D4-4710-B2BE-85348F2D11C7}" type="presParOf" srcId="{333A1088-737F-45CB-B68E-254E46348037}" destId="{6BB5E863-4638-4E1D-BFDE-399D028AC4ED}" srcOrd="17" destOrd="0" presId="urn:microsoft.com/office/officeart/2005/8/layout/target3"/>
    <dgm:cxn modelId="{9B396064-BBBE-462F-A666-EDC8695AA6CA}" type="presParOf" srcId="{333A1088-737F-45CB-B68E-254E46348037}" destId="{5A5FFA88-C948-4069-8E93-59FA12366E83}" srcOrd="18" destOrd="0" presId="urn:microsoft.com/office/officeart/2005/8/layout/target3"/>
    <dgm:cxn modelId="{AA5D36D7-3500-4D4C-9B99-A25D4BD2F8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Osoblaha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Jana </a:t>
          </a:r>
          <a:r>
            <a:rPr lang="cs-CZ" sz="2000" kern="1200" dirty="0" err="1" smtClean="0"/>
            <a:t>Kolbeová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VY_32_INOVACE_08_</a:t>
          </a:r>
          <a:r>
            <a:rPr lang="cs-CZ" sz="2000" kern="1200" dirty="0" smtClean="0"/>
            <a:t>John Ronald </a:t>
          </a:r>
          <a:r>
            <a:rPr lang="cs-CZ" sz="2000" kern="1200" dirty="0" err="1" smtClean="0"/>
            <a:t>Reuel</a:t>
          </a:r>
          <a:r>
            <a:rPr lang="cs-CZ" sz="2000" kern="1200" dirty="0" smtClean="0"/>
            <a:t> Tolkien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Fantastická literatura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1.07/1.4.00/21.0816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6FE9C-E372-4752-815E-9DBD79E7BC4A}" type="datetimeFigureOut">
              <a:rPr lang="cs-CZ" smtClean="0"/>
              <a:pPr/>
              <a:t>7.11.2011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11CA6-CA1B-4F38-8AE0-2DAEBB78D3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45658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6FE9C-E372-4752-815E-9DBD79E7BC4A}" type="datetimeFigureOut">
              <a:rPr lang="cs-CZ" smtClean="0"/>
              <a:pPr/>
              <a:t>7.11.2011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11CA6-CA1B-4F38-8AE0-2DAEBB78D3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2304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6FE9C-E372-4752-815E-9DBD79E7BC4A}" type="datetimeFigureOut">
              <a:rPr lang="cs-CZ" smtClean="0"/>
              <a:pPr/>
              <a:t>7.11.2011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11CA6-CA1B-4F38-8AE0-2DAEBB78D3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2677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6FE9C-E372-4752-815E-9DBD79E7BC4A}" type="datetimeFigureOut">
              <a:rPr lang="cs-CZ" smtClean="0"/>
              <a:pPr/>
              <a:t>7.11.2011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11CA6-CA1B-4F38-8AE0-2DAEBB78D3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5729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6FE9C-E372-4752-815E-9DBD79E7BC4A}" type="datetimeFigureOut">
              <a:rPr lang="cs-CZ" smtClean="0"/>
              <a:pPr/>
              <a:t>7.11.2011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11CA6-CA1B-4F38-8AE0-2DAEBB78D3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8616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6FE9C-E372-4752-815E-9DBD79E7BC4A}" type="datetimeFigureOut">
              <a:rPr lang="cs-CZ" smtClean="0"/>
              <a:pPr/>
              <a:t>7.11.2011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11CA6-CA1B-4F38-8AE0-2DAEBB78D3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4675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6FE9C-E372-4752-815E-9DBD79E7BC4A}" type="datetimeFigureOut">
              <a:rPr lang="cs-CZ" smtClean="0"/>
              <a:pPr/>
              <a:t>7.11.2011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11CA6-CA1B-4F38-8AE0-2DAEBB78D3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01094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6FE9C-E372-4752-815E-9DBD79E7BC4A}" type="datetimeFigureOut">
              <a:rPr lang="cs-CZ" smtClean="0"/>
              <a:pPr/>
              <a:t>7.11.2011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11CA6-CA1B-4F38-8AE0-2DAEBB78D3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8109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6FE9C-E372-4752-815E-9DBD79E7BC4A}" type="datetimeFigureOut">
              <a:rPr lang="cs-CZ" smtClean="0"/>
              <a:pPr/>
              <a:t>7.11.2011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11CA6-CA1B-4F38-8AE0-2DAEBB78D3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2494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6FE9C-E372-4752-815E-9DBD79E7BC4A}" type="datetimeFigureOut">
              <a:rPr lang="cs-CZ" smtClean="0"/>
              <a:pPr/>
              <a:t>7.11.2011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11CA6-CA1B-4F38-8AE0-2DAEBB78D3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8377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6FE9C-E372-4752-815E-9DBD79E7BC4A}" type="datetimeFigureOut">
              <a:rPr lang="cs-CZ" smtClean="0"/>
              <a:pPr/>
              <a:t>7.11.2011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11CA6-CA1B-4F38-8AE0-2DAEBB78D3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3879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A6FE9C-E372-4752-815E-9DBD79E7BC4A}" type="datetimeFigureOut">
              <a:rPr lang="cs-CZ" smtClean="0"/>
              <a:pPr/>
              <a:t>7.11.2011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B11CA6-CA1B-4F38-8AE0-2DAEBB78D3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80334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917463205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John Ronald </a:t>
            </a:r>
            <a:r>
              <a:rPr lang="cs-CZ" dirty="0" err="1" smtClean="0"/>
              <a:t>Reuel</a:t>
            </a:r>
            <a:r>
              <a:rPr lang="cs-CZ" dirty="0" smtClean="0"/>
              <a:t> Tolkien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515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3739053"/>
              </p:ext>
            </p:extLst>
          </p:nvPr>
        </p:nvGraphicFramePr>
        <p:xfrm>
          <a:off x="1547813" y="1412875"/>
          <a:ext cx="6096000" cy="1931696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Datum vytvoření projektu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 červen 2011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Ročník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 8.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DE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Popis prezentace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lang="cs-CZ" sz="1800" b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Žáci se seznámí </a:t>
                      </a:r>
                      <a:br>
                        <a:rPr lang="cs-CZ" sz="1800" b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cs-CZ" sz="1800" b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 zakladatelem fantasy literatury J. R. R. Tolkienem </a:t>
                      </a:r>
                      <a:br>
                        <a:rPr lang="cs-CZ" sz="1800" b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cs-CZ" sz="1800" b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napíší zápis do sešitu.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E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897489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">
              <a:schemeClr val="bg2">
                <a:tint val="40000"/>
                <a:satMod val="350000"/>
              </a:schemeClr>
            </a:gs>
            <a:gs pos="73000">
              <a:schemeClr val="bg2">
                <a:alpha val="59000"/>
                <a:lumMod val="56000"/>
                <a:lumOff val="44000"/>
              </a:schemeClr>
            </a:gs>
            <a:gs pos="100000">
              <a:schemeClr val="bg2">
                <a:shade val="20000"/>
                <a:satMod val="255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132856"/>
            <a:ext cx="7772400" cy="1470025"/>
          </a:xfrm>
          <a:solidFill>
            <a:schemeClr val="bg2">
              <a:lumMod val="40000"/>
              <a:lumOff val="60000"/>
            </a:schemeClr>
          </a:solidFill>
          <a:ln w="762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John Ronald </a:t>
            </a:r>
            <a:r>
              <a:rPr lang="cs-CZ" b="1" dirty="0" err="1" smtClean="0">
                <a:solidFill>
                  <a:schemeClr val="bg2">
                    <a:lumMod val="50000"/>
                  </a:schemeClr>
                </a:solidFill>
              </a:rPr>
              <a:t>Reuel</a:t>
            </a:r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 Tolkien</a:t>
            </a:r>
            <a:endParaRPr lang="cs-CZ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627784" y="4437112"/>
            <a:ext cx="3888432" cy="936104"/>
          </a:xfrm>
          <a:solidFill>
            <a:schemeClr val="bg2">
              <a:lumMod val="40000"/>
              <a:lumOff val="60000"/>
            </a:schemeClr>
          </a:solidFill>
          <a:ln w="762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(1892 – 1973)</a:t>
            </a:r>
            <a:endParaRPr lang="cs-CZ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6233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40000"/>
                <a:satMod val="350000"/>
                <a:alpha val="34000"/>
                <a:lumMod val="77000"/>
                <a:lumOff val="23000"/>
              </a:schemeClr>
            </a:gs>
            <a:gs pos="63000">
              <a:schemeClr val="bg2">
                <a:tint val="45000"/>
                <a:shade val="99000"/>
                <a:satMod val="350000"/>
              </a:schemeClr>
            </a:gs>
            <a:gs pos="100000">
              <a:schemeClr val="bg2">
                <a:shade val="20000"/>
                <a:satMod val="255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r>
              <a:rPr lang="cs-CZ" b="1" smtClean="0">
                <a:solidFill>
                  <a:schemeClr val="bg2">
                    <a:lumMod val="50000"/>
                  </a:schemeClr>
                </a:solidFill>
              </a:rPr>
              <a:t>John Ronald Reuel Tolkien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105" y="1600200"/>
            <a:ext cx="3449789" cy="4525963"/>
          </a:xfrm>
        </p:spPr>
      </p:pic>
    </p:spTree>
    <p:extLst>
      <p:ext uri="{BB962C8B-B14F-4D97-AF65-F5344CB8AC3E}">
        <p14:creationId xmlns:p14="http://schemas.microsoft.com/office/powerpoint/2010/main" val="2308603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40000"/>
                <a:satMod val="350000"/>
                <a:alpha val="34000"/>
                <a:lumMod val="77000"/>
                <a:lumOff val="23000"/>
              </a:schemeClr>
            </a:gs>
            <a:gs pos="63000">
              <a:schemeClr val="bg2">
                <a:tint val="45000"/>
                <a:shade val="99000"/>
                <a:satMod val="350000"/>
              </a:schemeClr>
            </a:gs>
            <a:gs pos="100000">
              <a:schemeClr val="bg2">
                <a:shade val="20000"/>
                <a:satMod val="255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J. R. R. Tolkien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Anglický </a:t>
            </a:r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spisovatel. </a:t>
            </a:r>
            <a:endParaRPr lang="cs-CZ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just"/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Narodil </a:t>
            </a:r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se v </a:t>
            </a:r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jižní Africe, </a:t>
            </a:r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po smrti otce však odjel za matkou do </a:t>
            </a:r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Velké Británie, </a:t>
            </a:r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kde také absolvoval </a:t>
            </a:r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střední </a:t>
            </a:r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školu i </a:t>
            </a:r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univerzitu. </a:t>
            </a:r>
          </a:p>
          <a:p>
            <a:pPr algn="just"/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Získal </a:t>
            </a:r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diplom </a:t>
            </a:r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staroanglického </a:t>
            </a:r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jazyka </a:t>
            </a:r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</a:br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a </a:t>
            </a:r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literatury. Vyučoval také </a:t>
            </a:r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angličtinu </a:t>
            </a:r>
            <a:b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</a:br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na </a:t>
            </a:r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univerzitě. </a:t>
            </a:r>
            <a:endParaRPr lang="cs-CZ" b="1" dirty="0" smtClean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363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40000"/>
                <a:satMod val="350000"/>
                <a:alpha val="34000"/>
                <a:lumMod val="77000"/>
                <a:lumOff val="23000"/>
              </a:schemeClr>
            </a:gs>
            <a:gs pos="63000">
              <a:schemeClr val="bg2">
                <a:tint val="45000"/>
                <a:shade val="99000"/>
                <a:satMod val="350000"/>
              </a:schemeClr>
            </a:gs>
            <a:gs pos="100000">
              <a:schemeClr val="bg2">
                <a:shade val="20000"/>
                <a:satMod val="255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J. R. R. Tolkien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Proslavil </a:t>
            </a:r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se pohádkovou knihou </a:t>
            </a:r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Hobit, </a:t>
            </a:r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na níž později navázal trilogií </a:t>
            </a:r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Pán prstenů. Napsal také  </a:t>
            </a:r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epos </a:t>
            </a:r>
            <a:r>
              <a:rPr lang="cs-CZ" b="1" dirty="0" err="1" smtClean="0">
                <a:solidFill>
                  <a:schemeClr val="bg2">
                    <a:lumMod val="75000"/>
                  </a:schemeClr>
                </a:solidFill>
              </a:rPr>
              <a:t>Silmarillion</a:t>
            </a:r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. </a:t>
            </a:r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Všechna tato díla těží z autorovy </a:t>
            </a:r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znalosti mytologie. Několik svých knih dokonce sám ilustroval.</a:t>
            </a:r>
          </a:p>
          <a:p>
            <a:pPr algn="just"/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Tolkien miloval anglický venkov, podle něhož vytvořil </a:t>
            </a:r>
            <a:b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</a:br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i domov Hobitů, </a:t>
            </a:r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který nazval </a:t>
            </a:r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Kraj. </a:t>
            </a:r>
          </a:p>
          <a:p>
            <a:pPr algn="just"/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Díky </a:t>
            </a:r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němu lidé po celém světě ví, kdo jsou </a:t>
            </a:r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Elfové, </a:t>
            </a:r>
            <a:r>
              <a:rPr lang="cs-CZ" b="1" dirty="0" err="1" smtClean="0">
                <a:solidFill>
                  <a:schemeClr val="bg2">
                    <a:lumMod val="75000"/>
                  </a:schemeClr>
                </a:solidFill>
              </a:rPr>
              <a:t>Enti</a:t>
            </a:r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či </a:t>
            </a:r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Hobiti a Trpaslíci.  </a:t>
            </a:r>
          </a:p>
          <a:p>
            <a:pPr algn="just"/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Hlavním </a:t>
            </a:r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motivem je zde </a:t>
            </a:r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boj dobra se zlem.</a:t>
            </a:r>
            <a:endParaRPr lang="cs-CZ" b="1" dirty="0">
              <a:solidFill>
                <a:schemeClr val="bg2">
                  <a:lumMod val="75000"/>
                </a:schemeClr>
              </a:solidFill>
            </a:endParaRPr>
          </a:p>
          <a:p>
            <a:pPr algn="just"/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Je </a:t>
            </a:r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považován za zakladatele </a:t>
            </a:r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fantasy.</a:t>
            </a:r>
            <a:endParaRPr lang="cs-CZ" b="1" dirty="0">
              <a:solidFill>
                <a:schemeClr val="bg2">
                  <a:lumMod val="75000"/>
                </a:schemeClr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45542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40000"/>
                <a:satMod val="350000"/>
                <a:alpha val="34000"/>
                <a:lumMod val="77000"/>
                <a:lumOff val="23000"/>
              </a:schemeClr>
            </a:gs>
            <a:gs pos="63000">
              <a:schemeClr val="bg2">
                <a:tint val="45000"/>
                <a:shade val="99000"/>
                <a:satMod val="350000"/>
              </a:schemeClr>
            </a:gs>
            <a:gs pos="100000">
              <a:schemeClr val="bg2">
                <a:shade val="20000"/>
                <a:satMod val="255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Fantasy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Je </a:t>
            </a:r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považován za zakladatele </a:t>
            </a:r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fantasy.</a:t>
            </a:r>
          </a:p>
          <a:p>
            <a:pPr algn="just"/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Díky němu se také stal žánr fantasy velmi populární a kritiky uznávaný. Nebyl již považován za směr sci-fi, ale za samostatný žánr, který se od ostatních rozlišuje nezaměnitelnými prvky. </a:t>
            </a:r>
            <a:endParaRPr lang="cs-CZ" b="1" dirty="0">
              <a:solidFill>
                <a:schemeClr val="bg2">
                  <a:lumMod val="75000"/>
                </a:schemeClr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4770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40000"/>
                <a:satMod val="350000"/>
                <a:alpha val="34000"/>
                <a:lumMod val="77000"/>
                <a:lumOff val="23000"/>
              </a:schemeClr>
            </a:gs>
            <a:gs pos="63000">
              <a:schemeClr val="bg2">
                <a:tint val="45000"/>
                <a:shade val="99000"/>
                <a:satMod val="350000"/>
              </a:schemeClr>
            </a:gs>
            <a:gs pos="100000">
              <a:schemeClr val="bg2">
                <a:shade val="20000"/>
                <a:satMod val="255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Základní body - 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f</a:t>
            </a:r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antasy literatura</a:t>
            </a:r>
            <a:endParaRPr lang="cs-CZ" b="1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a</a:t>
            </a:r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nglický spisovatel</a:t>
            </a:r>
          </a:p>
          <a:p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j</a:t>
            </a:r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ižní Afrika</a:t>
            </a:r>
          </a:p>
          <a:p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a</a:t>
            </a:r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nglická literatura</a:t>
            </a:r>
          </a:p>
          <a:p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malíř</a:t>
            </a:r>
          </a:p>
          <a:p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Hobit</a:t>
            </a:r>
          </a:p>
          <a:p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Pán prstenů</a:t>
            </a:r>
          </a:p>
          <a:p>
            <a:endParaRPr lang="cs-CZ" b="1" dirty="0" smtClean="0">
              <a:solidFill>
                <a:schemeClr val="bg2">
                  <a:lumMod val="75000"/>
                </a:schemeClr>
              </a:solidFill>
            </a:endParaRPr>
          </a:p>
          <a:p>
            <a:endParaRPr lang="cs-CZ" b="1" dirty="0" smtClean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728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40000"/>
                <a:satMod val="350000"/>
                <a:alpha val="34000"/>
                <a:lumMod val="77000"/>
                <a:lumOff val="23000"/>
              </a:schemeClr>
            </a:gs>
            <a:gs pos="63000">
              <a:schemeClr val="bg2">
                <a:tint val="45000"/>
                <a:shade val="99000"/>
                <a:satMod val="350000"/>
              </a:schemeClr>
            </a:gs>
            <a:gs pos="100000">
              <a:schemeClr val="bg2">
                <a:shade val="20000"/>
                <a:satMod val="255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3768" y="332656"/>
            <a:ext cx="3600400" cy="1143000"/>
          </a:xfr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Ukázka z díla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 algn="just">
              <a:buNone/>
              <a:defRPr/>
            </a:pPr>
            <a:r>
              <a:rPr lang="cs-CZ" sz="3800" dirty="0">
                <a:solidFill>
                  <a:schemeClr val="bg2">
                    <a:lumMod val="50000"/>
                  </a:schemeClr>
                </a:solidFill>
              </a:rPr>
              <a:t>Jsem pan </a:t>
            </a:r>
            <a:r>
              <a:rPr lang="cs-CZ" sz="3800" dirty="0" err="1">
                <a:solidFill>
                  <a:schemeClr val="bg2">
                    <a:lumMod val="50000"/>
                  </a:schemeClr>
                </a:solidFill>
              </a:rPr>
              <a:t>Bilbo</a:t>
            </a:r>
            <a:r>
              <a:rPr lang="cs-CZ" sz="3800" dirty="0">
                <a:solidFill>
                  <a:schemeClr val="bg2">
                    <a:lumMod val="50000"/>
                  </a:schemeClr>
                </a:solidFill>
              </a:rPr>
              <a:t> Pytlík a nevím, kde jsem; a ani to vědět nechci, jen když </a:t>
            </a:r>
            <a:br>
              <a:rPr lang="cs-CZ" sz="3800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cs-CZ" sz="3800" dirty="0">
                <a:solidFill>
                  <a:schemeClr val="bg2">
                    <a:lumMod val="50000"/>
                  </a:schemeClr>
                </a:solidFill>
              </a:rPr>
              <a:t>se dostanu odtud." „Co to drží v </a:t>
            </a:r>
            <a:r>
              <a:rPr lang="cs-CZ" sz="3800" dirty="0" err="1">
                <a:solidFill>
                  <a:schemeClr val="bg2">
                    <a:lumMod val="50000"/>
                  </a:schemeClr>
                </a:solidFill>
              </a:rPr>
              <a:t>rušiškách</a:t>
            </a:r>
            <a:r>
              <a:rPr lang="cs-CZ" sz="3800" dirty="0">
                <a:solidFill>
                  <a:schemeClr val="bg2">
                    <a:lumMod val="50000"/>
                  </a:schemeClr>
                </a:solidFill>
              </a:rPr>
              <a:t>?" zajímal se </a:t>
            </a:r>
            <a:r>
              <a:rPr lang="cs-CZ" sz="3800" dirty="0" err="1">
                <a:solidFill>
                  <a:schemeClr val="bg2">
                    <a:lumMod val="50000"/>
                  </a:schemeClr>
                </a:solidFill>
              </a:rPr>
              <a:t>Glum</a:t>
            </a:r>
            <a:r>
              <a:rPr lang="cs-CZ" sz="3800" dirty="0">
                <a:solidFill>
                  <a:schemeClr val="bg2">
                    <a:lumMod val="50000"/>
                  </a:schemeClr>
                </a:solidFill>
              </a:rPr>
              <a:t> s pohle­dem </a:t>
            </a:r>
            <a:br>
              <a:rPr lang="cs-CZ" sz="3800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cs-CZ" sz="3800" dirty="0">
                <a:solidFill>
                  <a:schemeClr val="bg2">
                    <a:lumMod val="50000"/>
                  </a:schemeClr>
                </a:solidFill>
              </a:rPr>
              <a:t>na mečík, který se mu nijak nelíbil. „Meč, čepel vyrobenou v </a:t>
            </a:r>
            <a:r>
              <a:rPr lang="cs-CZ" sz="3800" dirty="0" err="1">
                <a:solidFill>
                  <a:schemeClr val="bg2">
                    <a:lumMod val="50000"/>
                  </a:schemeClr>
                </a:solidFill>
              </a:rPr>
              <a:t>Gondolinu</a:t>
            </a:r>
            <a:r>
              <a:rPr lang="cs-CZ" sz="3800" dirty="0">
                <a:solidFill>
                  <a:schemeClr val="bg2">
                    <a:lumMod val="50000"/>
                  </a:schemeClr>
                </a:solidFill>
              </a:rPr>
              <a:t>!" „</a:t>
            </a:r>
            <a:r>
              <a:rPr lang="cs-CZ" sz="3800" dirty="0" err="1">
                <a:solidFill>
                  <a:schemeClr val="bg2">
                    <a:lumMod val="50000"/>
                  </a:schemeClr>
                </a:solidFill>
              </a:rPr>
              <a:t>Ššš</a:t>
            </a:r>
            <a:r>
              <a:rPr lang="cs-CZ" sz="3800" dirty="0">
                <a:solidFill>
                  <a:schemeClr val="bg2">
                    <a:lumMod val="50000"/>
                  </a:schemeClr>
                </a:solidFill>
              </a:rPr>
              <a:t>!" zašišlal </a:t>
            </a:r>
            <a:r>
              <a:rPr lang="cs-CZ" sz="3800" dirty="0" err="1">
                <a:solidFill>
                  <a:schemeClr val="bg2">
                    <a:lumMod val="50000"/>
                  </a:schemeClr>
                </a:solidFill>
              </a:rPr>
              <a:t>Glum</a:t>
            </a:r>
            <a:r>
              <a:rPr lang="cs-CZ" sz="3800" dirty="0">
                <a:solidFill>
                  <a:schemeClr val="bg2">
                    <a:lumMod val="50000"/>
                  </a:schemeClr>
                </a:solidFill>
              </a:rPr>
              <a:t> a náhle byl samá zdvořilost. „Snad </a:t>
            </a:r>
            <a:r>
              <a:rPr lang="cs-CZ" sz="3800" dirty="0" err="1">
                <a:solidFill>
                  <a:schemeClr val="bg2">
                    <a:lumMod val="50000"/>
                  </a:schemeClr>
                </a:solidFill>
              </a:rPr>
              <a:t>abyšme</a:t>
            </a:r>
            <a:r>
              <a:rPr lang="cs-CZ" sz="38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3800" dirty="0" err="1">
                <a:solidFill>
                  <a:schemeClr val="bg2">
                    <a:lumMod val="50000"/>
                  </a:schemeClr>
                </a:solidFill>
              </a:rPr>
              <a:t>še</a:t>
            </a:r>
            <a:r>
              <a:rPr lang="cs-CZ" sz="3800" dirty="0">
                <a:solidFill>
                  <a:schemeClr val="bg2">
                    <a:lumMod val="50000"/>
                  </a:schemeClr>
                </a:solidFill>
              </a:rPr>
              <a:t> tady posadili a trošku </a:t>
            </a:r>
            <a:r>
              <a:rPr lang="cs-CZ" sz="3800" dirty="0" err="1">
                <a:solidFill>
                  <a:schemeClr val="bg2">
                    <a:lumMod val="50000"/>
                  </a:schemeClr>
                </a:solidFill>
              </a:rPr>
              <a:t>ši</a:t>
            </a:r>
            <a:r>
              <a:rPr lang="cs-CZ" sz="3800" dirty="0">
                <a:solidFill>
                  <a:schemeClr val="bg2">
                    <a:lumMod val="50000"/>
                  </a:schemeClr>
                </a:solidFill>
              </a:rPr>
              <a:t> š tím </a:t>
            </a:r>
            <a:r>
              <a:rPr lang="cs-CZ" sz="3800" dirty="0" err="1">
                <a:solidFill>
                  <a:schemeClr val="bg2">
                    <a:lumMod val="50000"/>
                  </a:schemeClr>
                </a:solidFill>
              </a:rPr>
              <a:t>poklábošili</a:t>
            </a:r>
            <a:r>
              <a:rPr lang="cs-CZ" sz="3800" dirty="0">
                <a:solidFill>
                  <a:schemeClr val="bg2">
                    <a:lumMod val="50000"/>
                  </a:schemeClr>
                </a:solidFill>
              </a:rPr>
              <a:t>, můj </a:t>
            </a:r>
            <a:r>
              <a:rPr lang="cs-CZ" sz="3800" dirty="0" err="1">
                <a:solidFill>
                  <a:schemeClr val="bg2">
                    <a:lumMod val="50000"/>
                  </a:schemeClr>
                </a:solidFill>
              </a:rPr>
              <a:t>milášku</a:t>
            </a:r>
            <a:r>
              <a:rPr lang="cs-CZ" sz="3800" dirty="0">
                <a:solidFill>
                  <a:schemeClr val="bg2">
                    <a:lumMod val="50000"/>
                  </a:schemeClr>
                </a:solidFill>
              </a:rPr>
              <a:t>? Snad to má rádo hádanky, snad jo, ne?" Usilovně se snažil vypadat přátelsky, alespoň pro tu chvíli, než zjistí něco víc o tom meči i o hobitovi, jestli je tu opravdu docela sám, jestli je dobrý k jídlu a jestli má </a:t>
            </a:r>
            <a:r>
              <a:rPr lang="cs-CZ" sz="3800" dirty="0" err="1">
                <a:solidFill>
                  <a:schemeClr val="bg2">
                    <a:lumMod val="50000"/>
                  </a:schemeClr>
                </a:solidFill>
              </a:rPr>
              <a:t>Glum</a:t>
            </a:r>
            <a:r>
              <a:rPr lang="cs-CZ" sz="3800" dirty="0">
                <a:solidFill>
                  <a:schemeClr val="bg2">
                    <a:lumMod val="50000"/>
                  </a:schemeClr>
                </a:solidFill>
              </a:rPr>
              <a:t> opravdu hlad. „Výborně," souhlasil </a:t>
            </a:r>
            <a:r>
              <a:rPr lang="cs-CZ" sz="3800" dirty="0" err="1">
                <a:solidFill>
                  <a:schemeClr val="bg2">
                    <a:lumMod val="50000"/>
                  </a:schemeClr>
                </a:solidFill>
              </a:rPr>
              <a:t>Bilbo</a:t>
            </a:r>
            <a:r>
              <a:rPr lang="cs-CZ" sz="3800" dirty="0">
                <a:solidFill>
                  <a:schemeClr val="bg2">
                    <a:lumMod val="50000"/>
                  </a:schemeClr>
                </a:solidFill>
              </a:rPr>
              <a:t>, který se usilovně snažil vy­hovět, než zjistí něco víc o tom tvorovi, jestli je tu docela sám, jestli je dravý nebo hladový a jestli je to přítel skřetů. „Vy se ptejte "první," navrhl, poněvadž zatím neměl čas vymyslet si nějakou hádanku. A tak </a:t>
            </a:r>
            <a:r>
              <a:rPr lang="cs-CZ" sz="3800" dirty="0" err="1">
                <a:solidFill>
                  <a:schemeClr val="bg2">
                    <a:lumMod val="50000"/>
                  </a:schemeClr>
                </a:solidFill>
              </a:rPr>
              <a:t>Glum</a:t>
            </a:r>
            <a:r>
              <a:rPr lang="cs-CZ" sz="3800" dirty="0">
                <a:solidFill>
                  <a:schemeClr val="bg2">
                    <a:lumMod val="50000"/>
                  </a:schemeClr>
                </a:solidFill>
              </a:rPr>
              <a:t> zašišlal:	</a:t>
            </a:r>
            <a:endParaRPr lang="cs-CZ" sz="3800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0" indent="0" algn="just">
              <a:buNone/>
              <a:defRPr/>
            </a:pPr>
            <a:r>
              <a:rPr lang="cs-CZ" sz="3800" dirty="0">
                <a:solidFill>
                  <a:schemeClr val="bg2">
                    <a:lumMod val="50000"/>
                  </a:schemeClr>
                </a:solidFill>
              </a:rPr>
              <a:t>	</a:t>
            </a:r>
            <a:r>
              <a:rPr lang="cs-CZ" sz="3800" dirty="0" smtClean="0">
                <a:solidFill>
                  <a:schemeClr val="bg2">
                    <a:lumMod val="50000"/>
                  </a:schemeClr>
                </a:solidFill>
              </a:rPr>
              <a:t>	Kořeny </a:t>
            </a:r>
            <a:r>
              <a:rPr lang="cs-CZ" sz="3800" dirty="0">
                <a:solidFill>
                  <a:schemeClr val="bg2">
                    <a:lumMod val="50000"/>
                  </a:schemeClr>
                </a:solidFill>
              </a:rPr>
              <a:t>má skryté v </a:t>
            </a:r>
            <a:r>
              <a:rPr lang="cs-CZ" sz="3800" dirty="0" err="1">
                <a:solidFill>
                  <a:schemeClr val="bg2">
                    <a:lumMod val="50000"/>
                  </a:schemeClr>
                </a:solidFill>
              </a:rPr>
              <a:t>žemi</a:t>
            </a:r>
            <a:r>
              <a:rPr lang="cs-CZ" sz="3800" dirty="0">
                <a:solidFill>
                  <a:schemeClr val="bg2">
                    <a:lumMod val="50000"/>
                  </a:schemeClr>
                </a:solidFill>
              </a:rPr>
              <a:t>,</a:t>
            </a:r>
          </a:p>
          <a:p>
            <a:pPr marL="0" indent="0">
              <a:buNone/>
              <a:defRPr/>
            </a:pPr>
            <a:r>
              <a:rPr lang="cs-CZ" sz="3800" dirty="0">
                <a:solidFill>
                  <a:schemeClr val="bg2">
                    <a:lumMod val="50000"/>
                  </a:schemeClr>
                </a:solidFill>
              </a:rPr>
              <a:t>		vypíná </a:t>
            </a:r>
            <a:r>
              <a:rPr lang="cs-CZ" sz="3800" dirty="0" err="1">
                <a:solidFill>
                  <a:schemeClr val="bg2">
                    <a:lumMod val="50000"/>
                  </a:schemeClr>
                </a:solidFill>
              </a:rPr>
              <a:t>še</a:t>
            </a:r>
            <a:r>
              <a:rPr lang="cs-CZ" sz="3800" dirty="0">
                <a:solidFill>
                  <a:schemeClr val="bg2">
                    <a:lumMod val="50000"/>
                  </a:schemeClr>
                </a:solidFill>
              </a:rPr>
              <a:t> nad jedlemi, </a:t>
            </a:r>
          </a:p>
          <a:p>
            <a:pPr marL="0" indent="0">
              <a:buNone/>
              <a:defRPr/>
            </a:pPr>
            <a:r>
              <a:rPr lang="cs-CZ" sz="3800" dirty="0">
                <a:solidFill>
                  <a:schemeClr val="bg2">
                    <a:lumMod val="50000"/>
                  </a:schemeClr>
                </a:solidFill>
              </a:rPr>
              <a:t>		stoupá pořád výš a výš, </a:t>
            </a:r>
          </a:p>
          <a:p>
            <a:pPr marL="0" indent="0">
              <a:buNone/>
              <a:defRPr/>
            </a:pPr>
            <a:r>
              <a:rPr lang="cs-CZ" sz="3800" dirty="0">
                <a:solidFill>
                  <a:schemeClr val="bg2">
                    <a:lumMod val="50000"/>
                  </a:schemeClr>
                </a:solidFill>
              </a:rPr>
              <a:t>		ale růst ji nevidíš</a:t>
            </a:r>
            <a:r>
              <a:rPr lang="cs-CZ" sz="3800" dirty="0" smtClean="0">
                <a:solidFill>
                  <a:schemeClr val="bg2">
                    <a:lumMod val="50000"/>
                  </a:schemeClr>
                </a:solidFill>
              </a:rPr>
              <a:t>.   	</a:t>
            </a:r>
            <a:endParaRPr lang="cs-CZ" sz="3800" dirty="0">
              <a:solidFill>
                <a:schemeClr val="bg2">
                  <a:lumMod val="50000"/>
                </a:schemeClr>
              </a:solidFill>
            </a:endParaRPr>
          </a:p>
          <a:p>
            <a:endParaRPr lang="cs-CZ" b="1" dirty="0" smtClean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300192" y="548680"/>
            <a:ext cx="23042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chemeClr val="bg2">
                    <a:lumMod val="50000"/>
                  </a:schemeClr>
                </a:solidFill>
              </a:rPr>
              <a:t>Hobit</a:t>
            </a:r>
            <a:endParaRPr lang="cs-CZ" sz="4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012160" y="5013176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>
                <a:solidFill>
                  <a:schemeClr val="bg2">
                    <a:lumMod val="50000"/>
                  </a:schemeClr>
                </a:solidFill>
              </a:rPr>
              <a:t>hora</a:t>
            </a:r>
            <a:endParaRPr lang="cs-CZ" i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Veselý obličej 6"/>
          <p:cNvSpPr/>
          <p:nvPr/>
        </p:nvSpPr>
        <p:spPr>
          <a:xfrm>
            <a:off x="5076056" y="5661248"/>
            <a:ext cx="792088" cy="648072"/>
          </a:xfrm>
          <a:prstGeom prst="smileyFac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755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/>
              <a:t>http://www.google.cz/imgres?q=john+r.+r.+tolkien&amp;hl=cs&amp;client=firefox-a&amp;hs=7wJ&amp;sa=X&amp;rls=org.mozilla:cs:official&amp;biw=1280&amp;bih=609&amp;tbm=isch&amp;prmd=imvnsb&amp;tbnid=07x6As7he-odtM:&amp;imgrefurl=http://www.listal.com/viewimage/732283h&amp;docid=F2TPHSbJaaWWFM&amp;imgurl=http://i2.listal.com/image/732283/936full-john-r.-r.-tolkien.jpg&amp;w=936&amp;h=1226&amp;ei=ruKiTraJNpDCswb5tMCdAw&amp;zoom=1&amp;iact=rc&amp;dur=439&amp;sig=105249334642310764453&amp;page=1&amp;tbnh=127&amp;tbnw=107&amp;start=0&amp;ndsp=24&amp;ved=1t:429,r:8,s:0&amp;tx=47&amp;ty=89</a:t>
            </a:r>
          </a:p>
          <a:p>
            <a:r>
              <a:rPr lang="cs-CZ" sz="2000" dirty="0" smtClean="0"/>
              <a:t>http</a:t>
            </a:r>
            <a:r>
              <a:rPr lang="cs-CZ" sz="2000" dirty="0"/>
              <a:t>://</a:t>
            </a:r>
            <a:r>
              <a:rPr lang="cs-CZ" sz="2000" dirty="0" smtClean="0"/>
              <a:t>ld.johanesville.net/tolkien</a:t>
            </a:r>
            <a:endParaRPr lang="cs-CZ" sz="2000" dirty="0"/>
          </a:p>
          <a:p>
            <a:r>
              <a:rPr lang="cs-CZ" sz="2000" smtClean="0"/>
              <a:t>MĚCHUROVÁ</a:t>
            </a:r>
            <a:r>
              <a:rPr lang="cs-CZ" sz="2000" dirty="0" smtClean="0"/>
              <a:t>, A. – ŽÁČEK, J. </a:t>
            </a:r>
            <a:r>
              <a:rPr lang="cs-CZ" sz="2000" i="1" dirty="0" smtClean="0"/>
              <a:t>Čítanka pro 6. ročník základní školy a primu víceletého gymnázia. </a:t>
            </a:r>
            <a:r>
              <a:rPr lang="cs-CZ" sz="2000" dirty="0" smtClean="0"/>
              <a:t>Havlíčkův Brod: Fragment, 1997.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8566378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260</Words>
  <Application>Microsoft Office PowerPoint</Application>
  <PresentationFormat>Předvádění na obrazovce (4:3)</PresentationFormat>
  <Paragraphs>48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John Ronald Reuel Tolkien</vt:lpstr>
      <vt:lpstr>John Ronald Reuel Tolkien</vt:lpstr>
      <vt:lpstr>J. R. R. Tolkien</vt:lpstr>
      <vt:lpstr>J. R. R. Tolkien</vt:lpstr>
      <vt:lpstr>Fantasy literatura</vt:lpstr>
      <vt:lpstr>Základní body - opakování</vt:lpstr>
      <vt:lpstr>Ukázka z díla</vt:lpstr>
      <vt:lpstr>Použité zdroje: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Jajinka</dc:creator>
  <cp:lastModifiedBy>Tata</cp:lastModifiedBy>
  <cp:revision>16</cp:revision>
  <dcterms:created xsi:type="dcterms:W3CDTF">2011-10-15T15:34:14Z</dcterms:created>
  <dcterms:modified xsi:type="dcterms:W3CDTF">2011-11-07T20:17:30Z</dcterms:modified>
</cp:coreProperties>
</file>