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0" r:id="rId3"/>
    <p:sldId id="256" r:id="rId4"/>
    <p:sldId id="257" r:id="rId5"/>
    <p:sldId id="258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714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0129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897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37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4768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87939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63393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0631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5557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8145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50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4DEDDDF-3873-4834-A715-DD2FE2729381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2241125-0961-4C4A-B8D4-A83B2BDC4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89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17670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_  Zdravý životní styl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78509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68799" y="1052736"/>
            <a:ext cx="4806280" cy="3893818"/>
          </a:xfrm>
        </p:spPr>
        <p:txBody>
          <a:bodyPr>
            <a:noAutofit/>
          </a:bodyPr>
          <a:lstStyle/>
          <a:p>
            <a:r>
              <a:rPr lang="cs-CZ" sz="8000" dirty="0" smtClean="0"/>
              <a:t>Zdravý životní styl 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4907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467600" cy="79695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Mirek</a:t>
            </a:r>
            <a:endParaRPr lang="cs-CZ" sz="4400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786437"/>
              </p:ext>
            </p:extLst>
          </p:nvPr>
        </p:nvGraphicFramePr>
        <p:xfrm>
          <a:off x="1619672" y="1700808"/>
          <a:ext cx="5688632" cy="4104709"/>
        </p:xfrm>
        <a:graphic>
          <a:graphicData uri="http://schemas.openxmlformats.org/drawingml/2006/table">
            <a:tbl>
              <a:tblPr firstRow="1" firstCol="1" bandRow="1"/>
              <a:tblGrid>
                <a:gridCol w="4259543"/>
                <a:gridCol w="1429089"/>
              </a:tblGrid>
              <a:tr h="34785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Jídlo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 koblihy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1 600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Kakao + 2 kostky cukru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  430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Polomáčené sušenky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1 930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Kachna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2 520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Bramborové knedlíky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720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Zelí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Cheesburger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1 100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Smažené hranolky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1 220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Řízek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1 350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 l coly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4 000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071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15 070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Šipka dolů 3"/>
          <p:cNvSpPr/>
          <p:nvPr/>
        </p:nvSpPr>
        <p:spPr>
          <a:xfrm>
            <a:off x="5148064" y="2082428"/>
            <a:ext cx="2880320" cy="4320480"/>
          </a:xfrm>
          <a:prstGeom prst="downArrow">
            <a:avLst/>
          </a:prstGeom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798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Dana</a:t>
            </a:r>
            <a:endParaRPr lang="cs-CZ" sz="4400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7345688"/>
              </p:ext>
            </p:extLst>
          </p:nvPr>
        </p:nvGraphicFramePr>
        <p:xfrm>
          <a:off x="1763688" y="1772816"/>
          <a:ext cx="5688632" cy="4062517"/>
        </p:xfrm>
        <a:graphic>
          <a:graphicData uri="http://schemas.openxmlformats.org/drawingml/2006/table">
            <a:tbl>
              <a:tblPr firstRow="1" firstCol="1" bandRow="1"/>
              <a:tblGrid>
                <a:gridCol w="4074424"/>
                <a:gridCol w="1614208"/>
              </a:tblGrid>
              <a:tr h="3442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Jídlo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kJ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Chléb,Cottage,šunka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1 000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Čaj + 1 kostka cukru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75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Hroznové víno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Vařené brambory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290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Kuře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930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Salát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Banán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Hranolky bez tuku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550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Přírodní maso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1 150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Rajče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 l vody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985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Celkem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5 095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Šipka dolů 3"/>
          <p:cNvSpPr/>
          <p:nvPr/>
        </p:nvSpPr>
        <p:spPr>
          <a:xfrm>
            <a:off x="5035252" y="2132856"/>
            <a:ext cx="3240360" cy="4320480"/>
          </a:xfrm>
          <a:prstGeom prst="downArrow">
            <a:avLst/>
          </a:prstGeom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89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Energetický příjem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1484784"/>
            <a:ext cx="248632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1 </a:t>
            </a:r>
            <a:r>
              <a:rPr lang="cs-CZ" sz="3200" b="1" dirty="0" err="1" smtClean="0">
                <a:latin typeface="Calibri" pitchFamily="34" charset="0"/>
              </a:rPr>
              <a:t>kcal</a:t>
            </a:r>
            <a:r>
              <a:rPr lang="cs-CZ" sz="3200" b="1" dirty="0" smtClean="0">
                <a:latin typeface="Calibri" pitchFamily="34" charset="0"/>
              </a:rPr>
              <a:t> = 4,2 </a:t>
            </a:r>
            <a:r>
              <a:rPr lang="cs-CZ" sz="3200" b="1" dirty="0" err="1" smtClean="0">
                <a:latin typeface="Calibri" pitchFamily="34" charset="0"/>
              </a:rPr>
              <a:t>kJ</a:t>
            </a:r>
            <a:endParaRPr lang="cs-CZ" sz="3200" b="1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420888"/>
            <a:ext cx="674614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Dívky :</a:t>
            </a:r>
            <a:r>
              <a:rPr lang="cs-CZ" sz="2800" b="1" dirty="0" smtClean="0">
                <a:latin typeface="Calibri" pitchFamily="34" charset="0"/>
              </a:rPr>
              <a:t> 12 - 14 let    -   2 200 </a:t>
            </a:r>
            <a:r>
              <a:rPr lang="cs-CZ" sz="2800" b="1" dirty="0" err="1" smtClean="0">
                <a:latin typeface="Calibri" pitchFamily="34" charset="0"/>
              </a:rPr>
              <a:t>kcal</a:t>
            </a:r>
            <a:r>
              <a:rPr lang="cs-CZ" sz="2800" b="1" dirty="0" smtClean="0">
                <a:latin typeface="Calibri" pitchFamily="34" charset="0"/>
              </a:rPr>
              <a:t> =  9 200 </a:t>
            </a:r>
            <a:r>
              <a:rPr lang="cs-CZ" sz="2800" b="1" dirty="0" err="1" smtClean="0">
                <a:latin typeface="Calibri" pitchFamily="34" charset="0"/>
              </a:rPr>
              <a:t>kJ</a:t>
            </a:r>
            <a:r>
              <a:rPr lang="cs-CZ" sz="2800" b="1" dirty="0" smtClean="0">
                <a:latin typeface="Calibri" pitchFamily="34" charset="0"/>
              </a:rPr>
              <a:t> </a:t>
            </a:r>
          </a:p>
          <a:p>
            <a:r>
              <a:rPr lang="cs-CZ" sz="2800" b="1" dirty="0" smtClean="0">
                <a:latin typeface="Calibri" pitchFamily="34" charset="0"/>
              </a:rPr>
              <a:t>              15 – 16 let   -   2 600 </a:t>
            </a:r>
            <a:r>
              <a:rPr lang="cs-CZ" sz="2800" b="1" dirty="0" err="1" smtClean="0">
                <a:latin typeface="Calibri" pitchFamily="34" charset="0"/>
              </a:rPr>
              <a:t>kcal</a:t>
            </a:r>
            <a:r>
              <a:rPr lang="cs-CZ" sz="2800" b="1" dirty="0" smtClean="0">
                <a:latin typeface="Calibri" pitchFamily="34" charset="0"/>
              </a:rPr>
              <a:t> = 10 900 </a:t>
            </a:r>
            <a:r>
              <a:rPr lang="cs-CZ" sz="2800" b="1" dirty="0" err="1" smtClean="0">
                <a:latin typeface="Calibri" pitchFamily="34" charset="0"/>
              </a:rPr>
              <a:t>kJ</a:t>
            </a:r>
            <a:r>
              <a:rPr lang="cs-CZ" sz="2800" b="1" dirty="0" smtClean="0">
                <a:latin typeface="Calibri" pitchFamily="34" charset="0"/>
              </a:rPr>
              <a:t> </a:t>
            </a:r>
          </a:p>
          <a:p>
            <a:endParaRPr lang="cs-CZ" sz="2800" b="1" dirty="0" smtClean="0">
              <a:latin typeface="Calibri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</a:rPr>
              <a:t>Chlapci: </a:t>
            </a:r>
            <a:r>
              <a:rPr lang="cs-CZ" sz="2800" b="1" dirty="0" smtClean="0">
                <a:latin typeface="Calibri" pitchFamily="34" charset="0"/>
              </a:rPr>
              <a:t>12 – 14 let -  2 600 </a:t>
            </a:r>
            <a:r>
              <a:rPr lang="cs-CZ" sz="2800" b="1" dirty="0" err="1" smtClean="0">
                <a:latin typeface="Calibri" pitchFamily="34" charset="0"/>
              </a:rPr>
              <a:t>kcal</a:t>
            </a:r>
            <a:r>
              <a:rPr lang="cs-CZ" sz="2800" b="1" dirty="0" smtClean="0">
                <a:latin typeface="Calibri" pitchFamily="34" charset="0"/>
              </a:rPr>
              <a:t> = 10 900 </a:t>
            </a:r>
            <a:r>
              <a:rPr lang="cs-CZ" sz="2800" b="1" dirty="0" err="1" smtClean="0">
                <a:latin typeface="Calibri" pitchFamily="34" charset="0"/>
              </a:rPr>
              <a:t>kJ</a:t>
            </a:r>
            <a:endParaRPr lang="cs-CZ" sz="2800" b="1" dirty="0" smtClean="0">
              <a:latin typeface="Calibri" pitchFamily="34" charset="0"/>
            </a:endParaRPr>
          </a:p>
          <a:p>
            <a:r>
              <a:rPr lang="cs-CZ" sz="2800" b="1" dirty="0" smtClean="0">
                <a:latin typeface="Calibri" pitchFamily="34" charset="0"/>
              </a:rPr>
              <a:t>               15 – 16 let -  3 000 </a:t>
            </a:r>
            <a:r>
              <a:rPr lang="cs-CZ" sz="2800" b="1" dirty="0" err="1" smtClean="0">
                <a:latin typeface="Calibri" pitchFamily="34" charset="0"/>
              </a:rPr>
              <a:t>kcal</a:t>
            </a:r>
            <a:r>
              <a:rPr lang="cs-CZ" sz="2800" b="1" dirty="0" smtClean="0">
                <a:latin typeface="Calibri" pitchFamily="34" charset="0"/>
              </a:rPr>
              <a:t> = 12 500 </a:t>
            </a:r>
            <a:r>
              <a:rPr lang="cs-CZ" sz="2800" b="1" dirty="0" err="1" smtClean="0">
                <a:latin typeface="Calibri" pitchFamily="34" charset="0"/>
              </a:rPr>
              <a:t>kJ</a:t>
            </a:r>
            <a:endParaRPr lang="cs-CZ" sz="2800" b="1" dirty="0" smtClean="0">
              <a:latin typeface="Calibri" pitchFamily="34" charset="0"/>
            </a:endParaRPr>
          </a:p>
          <a:p>
            <a:endParaRPr lang="cs-CZ" sz="2800" dirty="0"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869160"/>
            <a:ext cx="87979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>
                <a:latin typeface="Calibri" pitchFamily="34" charset="0"/>
              </a:rPr>
              <a:t> </a:t>
            </a:r>
            <a:r>
              <a:rPr lang="cs-CZ" sz="2400" b="1" dirty="0" smtClean="0">
                <a:latin typeface="Calibri" pitchFamily="34" charset="0"/>
              </a:rPr>
              <a:t>Který jídelníček vede k obezitě a proč? 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Calibri" pitchFamily="34" charset="0"/>
              </a:rPr>
              <a:t> Porovnej energetickou hodnotu jídelníčků s denním doporučeným </a:t>
            </a:r>
          </a:p>
          <a:p>
            <a:r>
              <a:rPr lang="cs-CZ" sz="2400" b="1" dirty="0" smtClean="0">
                <a:latin typeface="Calibri" pitchFamily="34" charset="0"/>
              </a:rPr>
              <a:t>   energetickým příjmem. 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latin typeface="Calibri" pitchFamily="34" charset="0"/>
              </a:rPr>
              <a:t> Ohrožuje lidské zdraví nízkoenergetický jídelníček?</a:t>
            </a:r>
            <a:endParaRPr lang="cs-CZ" sz="24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C00000"/>
                </a:solidFill>
              </a:rPr>
              <a:t>Zdroje</a:t>
            </a:r>
            <a:endParaRPr lang="cs-CZ" sz="4400" b="1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2132856"/>
            <a:ext cx="7200800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Aft>
                <a:spcPts val="0"/>
              </a:spcAft>
              <a:buFont typeface="Symbol"/>
              <a:buChar char=""/>
            </a:pPr>
            <a:r>
              <a:rPr lang="cs-CZ" sz="1600" b="1" dirty="0" err="1" smtClean="0">
                <a:effectLst/>
                <a:latin typeface="Calibri"/>
                <a:ea typeface="Calibri"/>
                <a:cs typeface="Times New Roman"/>
              </a:rPr>
              <a:t>I.Málková</a:t>
            </a:r>
            <a:r>
              <a:rPr lang="cs-CZ" sz="1600" b="1" dirty="0" smtClean="0">
                <a:effectLst/>
                <a:latin typeface="Calibri"/>
                <a:ea typeface="Calibri"/>
                <a:cs typeface="Times New Roman"/>
              </a:rPr>
              <a:t>: Hubneme s rozumem, zdravě a natrvalo, 2. vydání, nakl. Smart </a:t>
            </a:r>
            <a:r>
              <a:rPr lang="cs-CZ" sz="1600" b="1" dirty="0" err="1" smtClean="0">
                <a:effectLst/>
                <a:latin typeface="Calibri"/>
                <a:ea typeface="Calibri"/>
                <a:cs typeface="Times New Roman"/>
              </a:rPr>
              <a:t>Press</a:t>
            </a:r>
            <a:r>
              <a:rPr lang="cs-CZ" sz="1600" b="1" dirty="0" smtClean="0">
                <a:effectLst/>
                <a:latin typeface="Calibri"/>
                <a:ea typeface="Calibri"/>
                <a:cs typeface="Times New Roman"/>
              </a:rPr>
              <a:t>, 2007</a:t>
            </a:r>
            <a:endParaRPr lang="cs-CZ" sz="1600" dirty="0" smtClean="0">
              <a:effectLst/>
              <a:latin typeface="Calibri"/>
              <a:ea typeface="Calibri"/>
              <a:cs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1600" b="1" dirty="0" smtClean="0">
                <a:effectLst/>
                <a:latin typeface="Calibri"/>
                <a:ea typeface="Calibri"/>
                <a:cs typeface="Times New Roman"/>
              </a:rPr>
              <a:t> </a:t>
            </a:r>
            <a:endParaRPr lang="cs-CZ" sz="1600" dirty="0" smtClean="0">
              <a:effectLst/>
              <a:latin typeface="Calibri"/>
              <a:ea typeface="Calibri"/>
              <a:cs typeface="Times New Roman"/>
            </a:endParaRPr>
          </a:p>
          <a:p>
            <a:pPr algn="ctr">
              <a:spcAft>
                <a:spcPts val="0"/>
              </a:spcAft>
            </a:pPr>
            <a:r>
              <a:rPr lang="cs-CZ" sz="1600" b="1" dirty="0" smtClean="0">
                <a:effectLst/>
                <a:latin typeface="Calibri"/>
                <a:ea typeface="Calibri"/>
                <a:cs typeface="Times New Roman"/>
              </a:rPr>
              <a:t> </a:t>
            </a:r>
            <a:endParaRPr lang="cs-CZ" sz="1600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spcAft>
                <a:spcPts val="0"/>
              </a:spcAft>
            </a:pPr>
            <a:r>
              <a:rPr lang="cs-CZ" sz="1100" b="1" dirty="0" smtClean="0">
                <a:effectLst/>
                <a:latin typeface="Calibri"/>
                <a:ea typeface="Calibri"/>
                <a:cs typeface="Times New Roman"/>
              </a:rPr>
              <a:t> </a:t>
            </a:r>
            <a:endParaRPr lang="cs-CZ" sz="1000" dirty="0">
              <a:effectLst/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8502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</TotalTime>
  <Words>202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Arkýř</vt:lpstr>
      <vt:lpstr>Motiv sady Office</vt:lpstr>
      <vt:lpstr>Prezentace aplikace PowerPoint</vt:lpstr>
      <vt:lpstr>Zdravý životní styl </vt:lpstr>
      <vt:lpstr>Mirek</vt:lpstr>
      <vt:lpstr>Dana</vt:lpstr>
      <vt:lpstr>Energetický příjem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Zdravý životní styl</dc:title>
  <dc:creator>OEM</dc:creator>
  <cp:lastModifiedBy>OEM</cp:lastModifiedBy>
  <cp:revision>9</cp:revision>
  <dcterms:created xsi:type="dcterms:W3CDTF">2011-09-10T19:23:08Z</dcterms:created>
  <dcterms:modified xsi:type="dcterms:W3CDTF">2011-11-21T14:57:07Z</dcterms:modified>
</cp:coreProperties>
</file>