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8" r:id="rId3"/>
    <p:sldId id="259" r:id="rId4"/>
    <p:sldId id="260" r:id="rId5"/>
    <p:sldId id="261" r:id="rId6"/>
    <p:sldId id="262" r:id="rId7"/>
    <p:sldId id="265" r:id="rId8"/>
    <p:sldId id="263" r:id="rId9"/>
    <p:sldId id="264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1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4_3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VY_32_INOVACE_11_HARRY_POTTER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Fantastická literatura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056AA77-F3C7-4DE3-B50B-E107C94FB59B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7D97CE9-3FB3-431B-BAC3-6B10D00E6C74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AA12310-F1C0-43CE-8592-1BDB357ADAF8}" type="presOf" srcId="{D1D4F407-5343-4D3F-B5B9-D407B03CAEB4}" destId="{D005CE8C-CC26-4C3E-AC11-E15060ECD759}" srcOrd="0" destOrd="0" presId="urn:microsoft.com/office/officeart/2005/8/layout/target3"/>
    <dgm:cxn modelId="{A425BECD-E14C-4D1C-8C43-F03EF3198F4A}" type="presOf" srcId="{B651F6E3-6281-48DB-9319-2AEAFDAE7572}" destId="{6BB5E863-4638-4E1D-BFDE-399D028AC4ED}" srcOrd="1" destOrd="0" presId="urn:microsoft.com/office/officeart/2005/8/layout/target3"/>
    <dgm:cxn modelId="{A5F2834C-FA2A-4391-99A5-9C6045E98945}" type="presOf" srcId="{4C35D32F-0EAB-4CD7-82EE-45574DC2A586}" destId="{890E4F0B-2866-4A3F-A3C7-2A14B1797930}" srcOrd="1" destOrd="0" presId="urn:microsoft.com/office/officeart/2005/8/layout/target3"/>
    <dgm:cxn modelId="{EEE10467-4182-4926-9964-BFF5D84F5573}" type="presOf" srcId="{D8197B8C-B260-4A16-BDF4-0947B075E274}" destId="{25B08C86-7E15-44DC-BE7F-FFB55DD49D12}" srcOrd="0" destOrd="0" presId="urn:microsoft.com/office/officeart/2005/8/layout/target3"/>
    <dgm:cxn modelId="{B37C8844-0486-4BDE-8EF1-833FE1D9A991}" type="presOf" srcId="{D1B46980-6531-4606-95E6-44980827E919}" destId="{2BE915AB-18AA-4053-B92C-3BFC9ED204BB}" srcOrd="1" destOrd="0" presId="urn:microsoft.com/office/officeart/2005/8/layout/target3"/>
    <dgm:cxn modelId="{F9D43EDB-A295-4C3A-8277-577607433BB2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4087030-FA8C-4823-897C-0F2EC63E2943}" type="presOf" srcId="{D8197B8C-B260-4A16-BDF4-0947B075E274}" destId="{5A5FFA88-C948-4069-8E93-59FA12366E83}" srcOrd="1" destOrd="0" presId="urn:microsoft.com/office/officeart/2005/8/layout/target3"/>
    <dgm:cxn modelId="{8359F0B9-F4FC-4264-94A8-6C20DA1D39E6}" type="presOf" srcId="{D1D4F407-5343-4D3F-B5B9-D407B03CAEB4}" destId="{AED2198E-93D5-4001-81B4-73124B309672}" srcOrd="1" destOrd="0" presId="urn:microsoft.com/office/officeart/2005/8/layout/target3"/>
    <dgm:cxn modelId="{56C2B889-BEA7-4D32-B96E-7615838708F3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FC37E51-B3BD-4FA6-9E5B-AB707BA9D299}" type="presParOf" srcId="{333A1088-737F-45CB-B68E-254E46348037}" destId="{F5ABB229-8D3B-4694-996A-96F23CF14429}" srcOrd="0" destOrd="0" presId="urn:microsoft.com/office/officeart/2005/8/layout/target3"/>
    <dgm:cxn modelId="{1D756BE9-F0D1-426E-9E50-252C41A9D17D}" type="presParOf" srcId="{333A1088-737F-45CB-B68E-254E46348037}" destId="{F41139FD-01EE-4571-8B17-4FB00FC51163}" srcOrd="1" destOrd="0" presId="urn:microsoft.com/office/officeart/2005/8/layout/target3"/>
    <dgm:cxn modelId="{011327E3-D355-47A1-B191-7350FE60A94F}" type="presParOf" srcId="{333A1088-737F-45CB-B68E-254E46348037}" destId="{D005CE8C-CC26-4C3E-AC11-E15060ECD759}" srcOrd="2" destOrd="0" presId="urn:microsoft.com/office/officeart/2005/8/layout/target3"/>
    <dgm:cxn modelId="{67C722BB-D9F6-4A1F-9DC2-24A97F6FF280}" type="presParOf" srcId="{333A1088-737F-45CB-B68E-254E46348037}" destId="{2C702D82-9B77-49B7-9568-BB8EB47C3372}" srcOrd="3" destOrd="0" presId="urn:microsoft.com/office/officeart/2005/8/layout/target3"/>
    <dgm:cxn modelId="{C9C9C31A-598A-46B2-8716-B7CFE61A703F}" type="presParOf" srcId="{333A1088-737F-45CB-B68E-254E46348037}" destId="{A52A0455-90FF-4808-ABD0-F02540D31D5A}" srcOrd="4" destOrd="0" presId="urn:microsoft.com/office/officeart/2005/8/layout/target3"/>
    <dgm:cxn modelId="{C8C46374-970E-486D-BE7F-74D8FF83355A}" type="presParOf" srcId="{333A1088-737F-45CB-B68E-254E46348037}" destId="{6140AFEC-043D-4C43-A2F9-D0F5331DF3A3}" srcOrd="5" destOrd="0" presId="urn:microsoft.com/office/officeart/2005/8/layout/target3"/>
    <dgm:cxn modelId="{349DA970-743A-4FA5-990A-20E387109180}" type="presParOf" srcId="{333A1088-737F-45CB-B68E-254E46348037}" destId="{9358AC05-5D7D-4327-9F80-1AD486AEA664}" srcOrd="6" destOrd="0" presId="urn:microsoft.com/office/officeart/2005/8/layout/target3"/>
    <dgm:cxn modelId="{D30434FE-E44A-43BC-B61F-02EE9EF61651}" type="presParOf" srcId="{333A1088-737F-45CB-B68E-254E46348037}" destId="{313FC574-E1CD-4FB4-B054-0B805CE0447D}" srcOrd="7" destOrd="0" presId="urn:microsoft.com/office/officeart/2005/8/layout/target3"/>
    <dgm:cxn modelId="{F52F19C3-5065-423C-8067-41AA9663CCDE}" type="presParOf" srcId="{333A1088-737F-45CB-B68E-254E46348037}" destId="{619D679B-A015-4ECF-8348-D1034C574F40}" srcOrd="8" destOrd="0" presId="urn:microsoft.com/office/officeart/2005/8/layout/target3"/>
    <dgm:cxn modelId="{BB146201-01AD-4768-B8CF-4591CB092E5B}" type="presParOf" srcId="{333A1088-737F-45CB-B68E-254E46348037}" destId="{322283A8-4A27-4CDA-BAE3-F381106A9174}" srcOrd="9" destOrd="0" presId="urn:microsoft.com/office/officeart/2005/8/layout/target3"/>
    <dgm:cxn modelId="{BE8E04AD-0BBB-4F5E-B6CC-B3C9B21DE261}" type="presParOf" srcId="{333A1088-737F-45CB-B68E-254E46348037}" destId="{FFC9F71D-1B4F-4AD9-A4A6-86ADEFC8AF5C}" srcOrd="10" destOrd="0" presId="urn:microsoft.com/office/officeart/2005/8/layout/target3"/>
    <dgm:cxn modelId="{7193C30D-6E15-46FE-932B-0567B5174A34}" type="presParOf" srcId="{333A1088-737F-45CB-B68E-254E46348037}" destId="{25B08C86-7E15-44DC-BE7F-FFB55DD49D12}" srcOrd="11" destOrd="0" presId="urn:microsoft.com/office/officeart/2005/8/layout/target3"/>
    <dgm:cxn modelId="{25BD9A13-B6C4-4A89-B3F5-E18C235D6550}" type="presParOf" srcId="{333A1088-737F-45CB-B68E-254E46348037}" destId="{76644BE8-9D7C-4C09-B250-3D10AF48CBB7}" srcOrd="12" destOrd="0" presId="urn:microsoft.com/office/officeart/2005/8/layout/target3"/>
    <dgm:cxn modelId="{ACF75075-1AD1-474F-9249-52FBDCEAC936}" type="presParOf" srcId="{333A1088-737F-45CB-B68E-254E46348037}" destId="{EE85B701-7295-41C0-BA7A-34D3756A2AE6}" srcOrd="13" destOrd="0" presId="urn:microsoft.com/office/officeart/2005/8/layout/target3"/>
    <dgm:cxn modelId="{A6363591-ADCE-4CA3-9A2D-3656DEB6F462}" type="presParOf" srcId="{333A1088-737F-45CB-B68E-254E46348037}" destId="{8BEBB6EC-1DAA-4CAC-8A25-BC0FCBD5DBD5}" srcOrd="14" destOrd="0" presId="urn:microsoft.com/office/officeart/2005/8/layout/target3"/>
    <dgm:cxn modelId="{E8536015-CE11-4D93-B4E4-279C4A14C569}" type="presParOf" srcId="{333A1088-737F-45CB-B68E-254E46348037}" destId="{AED2198E-93D5-4001-81B4-73124B309672}" srcOrd="15" destOrd="0" presId="urn:microsoft.com/office/officeart/2005/8/layout/target3"/>
    <dgm:cxn modelId="{A4014366-F572-4CCF-982D-64C633A00C77}" type="presParOf" srcId="{333A1088-737F-45CB-B68E-254E46348037}" destId="{2BE915AB-18AA-4053-B92C-3BFC9ED204BB}" srcOrd="16" destOrd="0" presId="urn:microsoft.com/office/officeart/2005/8/layout/target3"/>
    <dgm:cxn modelId="{E0DAFDB0-FC5C-485F-B1E3-F87B0A863DFF}" type="presParOf" srcId="{333A1088-737F-45CB-B68E-254E46348037}" destId="{6BB5E863-4638-4E1D-BFDE-399D028AC4ED}" srcOrd="17" destOrd="0" presId="urn:microsoft.com/office/officeart/2005/8/layout/target3"/>
    <dgm:cxn modelId="{857AEBCD-6D77-4663-85DD-4D36AF930518}" type="presParOf" srcId="{333A1088-737F-45CB-B68E-254E46348037}" destId="{5A5FFA88-C948-4069-8E93-59FA12366E83}" srcOrd="18" destOrd="0" presId="urn:microsoft.com/office/officeart/2005/8/layout/target3"/>
    <dgm:cxn modelId="{C04F90C3-AD34-461A-8E6C-58B6F4CBF08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shade val="80000"/>
            <a:hueOff val="-44139"/>
            <a:satOff val="-1091"/>
            <a:lumOff val="624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-44139"/>
              <a:satOff val="-1091"/>
              <a:lumOff val="624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shade val="80000"/>
            <a:hueOff val="-88279"/>
            <a:satOff val="-2183"/>
            <a:lumOff val="1249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-88279"/>
              <a:satOff val="-2183"/>
              <a:lumOff val="1249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VY_32_INOVACE_11_HARRY_POTTER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shade val="80000"/>
            <a:hueOff val="-132418"/>
            <a:satOff val="-3274"/>
            <a:lumOff val="1874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-132418"/>
              <a:satOff val="-3274"/>
              <a:lumOff val="1874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Fantastická literatura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shade val="80000"/>
            <a:hueOff val="-176558"/>
            <a:satOff val="-4365"/>
            <a:lumOff val="2498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-176558"/>
              <a:satOff val="-4365"/>
              <a:lumOff val="249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D3FA2-CF97-4A06-A882-C7FF9FFA83D3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AAC84-8B35-451C-AAB6-3987402093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31786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D3FA2-CF97-4A06-A882-C7FF9FFA83D3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AAC84-8B35-451C-AAB6-3987402093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0528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D3FA2-CF97-4A06-A882-C7FF9FFA83D3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AAC84-8B35-451C-AAB6-3987402093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4737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D3FA2-CF97-4A06-A882-C7FF9FFA83D3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AAC84-8B35-451C-AAB6-3987402093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511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D3FA2-CF97-4A06-A882-C7FF9FFA83D3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AAC84-8B35-451C-AAB6-3987402093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337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D3FA2-CF97-4A06-A882-C7FF9FFA83D3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AAC84-8B35-451C-AAB6-3987402093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26923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D3FA2-CF97-4A06-A882-C7FF9FFA83D3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AAC84-8B35-451C-AAB6-3987402093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7907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D3FA2-CF97-4A06-A882-C7FF9FFA83D3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AAC84-8B35-451C-AAB6-3987402093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13209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D3FA2-CF97-4A06-A882-C7FF9FFA83D3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AAC84-8B35-451C-AAB6-3987402093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48591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D3FA2-CF97-4A06-A882-C7FF9FFA83D3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AAC84-8B35-451C-AAB6-3987402093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185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D3FA2-CF97-4A06-A882-C7FF9FFA83D3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AAC84-8B35-451C-AAB6-3987402093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258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ED3FA2-CF97-4A06-A882-C7FF9FFA83D3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2AAC84-8B35-451C-AAB6-3987402093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3638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7689434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ln>
            <a:solidFill>
              <a:srgbClr val="7030A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Harry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Potter</a:t>
            </a:r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00232" y="450057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2465530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6776222"/>
              </p:ext>
            </p:extLst>
          </p:nvPr>
        </p:nvGraphicFramePr>
        <p:xfrm>
          <a:off x="1547813" y="1412875"/>
          <a:ext cx="6096000" cy="1383056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Datum vytvoření projektu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 červen 2011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 8.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Popis prezentace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si zopakují jednotlivé díly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Harryho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Pottera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.</a:t>
                      </a:r>
                    </a:p>
                  </a:txBody>
                  <a:tcPr marT="45733" marB="45733" horzOverflow="overflow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855011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375" y="274638"/>
            <a:ext cx="1296988" cy="114300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1. 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 fontScale="55000" lnSpcReduction="20000"/>
          </a:bodyPr>
          <a:lstStyle/>
          <a:p>
            <a:pPr marL="0" indent="0" algn="just">
              <a:buNone/>
            </a:pPr>
            <a:r>
              <a:rPr lang="cs-CZ" dirty="0"/>
              <a:t>	</a:t>
            </a:r>
            <a:r>
              <a:rPr lang="cs-CZ" dirty="0" smtClean="0"/>
              <a:t>„Však jsem se ptal!“ řekl </a:t>
            </a:r>
            <a:r>
              <a:rPr lang="cs-CZ" dirty="0" err="1" smtClean="0"/>
              <a:t>Harry</a:t>
            </a:r>
            <a:r>
              <a:rPr lang="cs-CZ" dirty="0" smtClean="0"/>
              <a:t> rozhořčeně, „ptal jsem se Rona a </a:t>
            </a:r>
            <a:r>
              <a:rPr lang="cs-CZ" dirty="0" err="1" smtClean="0"/>
              <a:t>Hermiony</a:t>
            </a:r>
            <a:r>
              <a:rPr lang="cs-CZ" dirty="0" smtClean="0"/>
              <a:t>, ale řekli mi, že do řádu nemůžou, takže –“ „Měli pravdu,“ přerušila ho paní </a:t>
            </a:r>
            <a:r>
              <a:rPr lang="cs-CZ" dirty="0" err="1" smtClean="0"/>
              <a:t>Weasleyová</a:t>
            </a:r>
            <a:r>
              <a:rPr lang="cs-CZ" dirty="0" smtClean="0"/>
              <a:t>, „jste ještě moc mladí.“ Seděla na židli rovně jako svíčka, pěsti zaťaté </a:t>
            </a:r>
            <a:br>
              <a:rPr lang="cs-CZ" dirty="0" smtClean="0"/>
            </a:br>
            <a:r>
              <a:rPr lang="cs-CZ" dirty="0" smtClean="0"/>
              <a:t>a položené na opěrkách, dokonale probuzená z ospalosti. „Odkdy musí někdo být </a:t>
            </a:r>
            <a:br>
              <a:rPr lang="cs-CZ" dirty="0" smtClean="0"/>
            </a:br>
            <a:r>
              <a:rPr lang="cs-CZ" dirty="0" smtClean="0"/>
              <a:t>ve Fénixově řádu, aby mohl pokládat otázky?“ zeptal se jí </a:t>
            </a:r>
            <a:r>
              <a:rPr lang="cs-CZ" dirty="0" err="1" smtClean="0"/>
              <a:t>Sirius</a:t>
            </a:r>
            <a:r>
              <a:rPr lang="cs-CZ" dirty="0" smtClean="0"/>
              <a:t>, „</a:t>
            </a:r>
            <a:r>
              <a:rPr lang="cs-CZ" dirty="0" err="1" smtClean="0"/>
              <a:t>Harry</a:t>
            </a:r>
            <a:r>
              <a:rPr lang="cs-CZ" dirty="0" smtClean="0"/>
              <a:t> byl v pasti </a:t>
            </a:r>
            <a:br>
              <a:rPr lang="cs-CZ" dirty="0" smtClean="0"/>
            </a:br>
            <a:r>
              <a:rPr lang="cs-CZ" dirty="0" smtClean="0"/>
              <a:t>v tom </a:t>
            </a:r>
            <a:r>
              <a:rPr lang="cs-CZ" dirty="0" err="1" smtClean="0"/>
              <a:t>mudlovském</a:t>
            </a:r>
            <a:r>
              <a:rPr lang="cs-CZ" dirty="0" smtClean="0"/>
              <a:t> domě celý měsíc. Má právo vědět, co se </a:t>
            </a:r>
            <a:r>
              <a:rPr lang="cs-CZ" dirty="0" err="1" smtClean="0"/>
              <a:t>dě</a:t>
            </a:r>
            <a:r>
              <a:rPr lang="cs-CZ" dirty="0" smtClean="0"/>
              <a:t> — „ „Tak moment!“ skočil mu </a:t>
            </a:r>
            <a:r>
              <a:rPr lang="cs-CZ" dirty="0" err="1" smtClean="0"/>
              <a:t>Geroge</a:t>
            </a:r>
            <a:r>
              <a:rPr lang="cs-CZ" dirty="0" smtClean="0"/>
              <a:t> hlasitě do řeči. „Jak to, že </a:t>
            </a:r>
            <a:r>
              <a:rPr lang="cs-CZ" dirty="0" err="1" smtClean="0"/>
              <a:t>Harry</a:t>
            </a:r>
            <a:r>
              <a:rPr lang="cs-CZ" dirty="0" smtClean="0"/>
              <a:t> dostane odpovědi na svoje otázky?“ přidal se nazlobeně Fred. „Jo, my se tu pokoušíme z tebe něco vypáčit celý měsíc </a:t>
            </a:r>
            <a:br>
              <a:rPr lang="cs-CZ" dirty="0" smtClean="0"/>
            </a:br>
            <a:r>
              <a:rPr lang="cs-CZ" dirty="0" smtClean="0"/>
              <a:t>a nedozvěděli jsme se jednu jedinou věc!“ ,Jste moc mladí, nejste v řádu,“ pitvořil </a:t>
            </a:r>
            <a:br>
              <a:rPr lang="cs-CZ" dirty="0" smtClean="0"/>
            </a:br>
            <a:r>
              <a:rPr lang="cs-CZ" dirty="0" smtClean="0"/>
              <a:t>se Fred, napodobuje (velice zdařile) hlas své matky, „</a:t>
            </a:r>
            <a:r>
              <a:rPr lang="cs-CZ" dirty="0" err="1" smtClean="0"/>
              <a:t>Harry</a:t>
            </a:r>
            <a:r>
              <a:rPr lang="cs-CZ" dirty="0" smtClean="0"/>
              <a:t> není ani plnoletý!“ „To není moje chyba, že jste se o řádu nic nedozvěděli,“ řekl klidně </a:t>
            </a:r>
            <a:r>
              <a:rPr lang="cs-CZ" dirty="0" err="1" smtClean="0"/>
              <a:t>Sirius</a:t>
            </a:r>
            <a:r>
              <a:rPr lang="cs-CZ" dirty="0" smtClean="0"/>
              <a:t>, „to je rozhodnutí vašich rodičů. Ovšem </a:t>
            </a:r>
            <a:r>
              <a:rPr lang="cs-CZ" dirty="0" err="1" smtClean="0"/>
              <a:t>Harry</a:t>
            </a:r>
            <a:r>
              <a:rPr lang="cs-CZ" dirty="0" smtClean="0"/>
              <a:t> –“ „To není jenom na tobě, rozhodovat, co je pro </a:t>
            </a:r>
            <a:r>
              <a:rPr lang="cs-CZ" dirty="0" err="1" smtClean="0"/>
              <a:t>Harryho</a:t>
            </a:r>
            <a:r>
              <a:rPr lang="cs-CZ" dirty="0" smtClean="0"/>
              <a:t> dobré,“ vpadla mu do řeči paní </a:t>
            </a:r>
            <a:r>
              <a:rPr lang="cs-CZ" dirty="0" err="1" smtClean="0"/>
              <a:t>Weasleyová</a:t>
            </a:r>
            <a:r>
              <a:rPr lang="cs-CZ" dirty="0" smtClean="0"/>
              <a:t>. Na jindy tak klidné tváři se jí usadil nebezpečný výraz. „Nezapomněl jsi, doufám, co říkal </a:t>
            </a:r>
            <a:r>
              <a:rPr lang="cs-CZ" dirty="0" err="1" smtClean="0"/>
              <a:t>Brumbál</a:t>
            </a:r>
            <a:r>
              <a:rPr lang="cs-CZ" dirty="0" smtClean="0"/>
              <a:t>?“ „Kterou část?“ ptal </a:t>
            </a:r>
            <a:br>
              <a:rPr lang="cs-CZ" dirty="0" smtClean="0"/>
            </a:br>
            <a:r>
              <a:rPr lang="cs-CZ" dirty="0" smtClean="0"/>
              <a:t>se </a:t>
            </a:r>
            <a:r>
              <a:rPr lang="cs-CZ" dirty="0" err="1" smtClean="0"/>
              <a:t>Sirius</a:t>
            </a:r>
            <a:r>
              <a:rPr lang="cs-CZ" dirty="0" smtClean="0"/>
              <a:t> zdvořilým hlasem, ale bylo jasné, že se schyluje k boji. „Tu část o tom, </a:t>
            </a:r>
            <a:br>
              <a:rPr lang="cs-CZ" dirty="0" smtClean="0"/>
            </a:br>
            <a:r>
              <a:rPr lang="cs-CZ" dirty="0" smtClean="0"/>
              <a:t>že </a:t>
            </a:r>
            <a:r>
              <a:rPr lang="cs-CZ" dirty="0" err="1" smtClean="0"/>
              <a:t>Harrymu</a:t>
            </a:r>
            <a:r>
              <a:rPr lang="cs-CZ" dirty="0" smtClean="0"/>
              <a:t> nemáš říkat víc, než potřebuje vědět,“ odpověděla paní </a:t>
            </a:r>
            <a:r>
              <a:rPr lang="cs-CZ" dirty="0" err="1" smtClean="0"/>
              <a:t>Weasleyová</a:t>
            </a:r>
            <a:r>
              <a:rPr lang="cs-CZ" dirty="0" smtClean="0"/>
              <a:t>, kladouc důraz na poslední tři slova. „Nehodlám mu říkat víc, než potřebuje vědět, Molly,“ řekl </a:t>
            </a:r>
            <a:r>
              <a:rPr lang="cs-CZ" dirty="0" err="1" smtClean="0"/>
              <a:t>Sirius</a:t>
            </a:r>
            <a:r>
              <a:rPr lang="cs-CZ" dirty="0" smtClean="0"/>
              <a:t>. „Ale jelikož právě on viděl </a:t>
            </a:r>
            <a:r>
              <a:rPr lang="cs-CZ" dirty="0" err="1" smtClean="0"/>
              <a:t>Voldemortův</a:t>
            </a:r>
            <a:r>
              <a:rPr lang="cs-CZ" dirty="0" smtClean="0"/>
              <a:t> návrat, má víc než právo vědět –“ „Není členem řádu a navíc, je mu teprve patnáct –“ „A zažil už tolik, </a:t>
            </a:r>
            <a:br>
              <a:rPr lang="cs-CZ" dirty="0" smtClean="0"/>
            </a:br>
            <a:r>
              <a:rPr lang="cs-CZ" dirty="0" smtClean="0"/>
              <a:t>co většina členů řádu,“ přerušil ji </a:t>
            </a:r>
            <a:r>
              <a:rPr lang="cs-CZ" dirty="0" err="1" smtClean="0"/>
              <a:t>Sirius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219700" y="620713"/>
            <a:ext cx="331311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 err="1" smtClean="0">
                <a:latin typeface="Calibri" pitchFamily="34" charset="0"/>
              </a:rPr>
              <a:t>Harry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Potter</a:t>
            </a:r>
            <a:r>
              <a:rPr lang="cs-CZ" dirty="0" smtClean="0">
                <a:latin typeface="Calibri" pitchFamily="34" charset="0"/>
              </a:rPr>
              <a:t> a Fénixův řád</a:t>
            </a: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223664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375" y="274638"/>
            <a:ext cx="1296988" cy="114300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2</a:t>
            </a:r>
            <a:r>
              <a:rPr lang="cs-CZ" dirty="0" smtClean="0"/>
              <a:t>. 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 fontScale="70000" lnSpcReduction="20000"/>
          </a:bodyPr>
          <a:lstStyle/>
          <a:p>
            <a:pPr marL="0" indent="0" algn="just">
              <a:buNone/>
            </a:pPr>
            <a:r>
              <a:rPr lang="cs-CZ" dirty="0" smtClean="0"/>
              <a:t>	</a:t>
            </a:r>
            <a:r>
              <a:rPr lang="cs-CZ" dirty="0" err="1" smtClean="0"/>
              <a:t>Harry</a:t>
            </a:r>
            <a:r>
              <a:rPr lang="cs-CZ" dirty="0" smtClean="0"/>
              <a:t> </a:t>
            </a:r>
            <a:r>
              <a:rPr lang="cs-CZ" dirty="0" err="1"/>
              <a:t>smeltingské</a:t>
            </a:r>
            <a:r>
              <a:rPr lang="cs-CZ" dirty="0"/>
              <a:t> hůlce uhnul a šel pro poštu. Na rohožce ležely tři zásilky: pohlednice od </a:t>
            </a:r>
            <a:r>
              <a:rPr lang="cs-CZ" dirty="0" err="1"/>
              <a:t>Marge</a:t>
            </a:r>
            <a:r>
              <a:rPr lang="cs-CZ" dirty="0"/>
              <a:t>, sestry strýce </a:t>
            </a:r>
            <a:r>
              <a:rPr lang="cs-CZ" dirty="0" err="1"/>
              <a:t>Vernona</a:t>
            </a:r>
            <a:r>
              <a:rPr lang="cs-CZ" dirty="0"/>
              <a:t>, která byla na dovolené na ostrově </a:t>
            </a:r>
            <a:r>
              <a:rPr lang="cs-CZ" dirty="0" err="1"/>
              <a:t>Wight</a:t>
            </a:r>
            <a:r>
              <a:rPr lang="cs-CZ" dirty="0"/>
              <a:t>, hnědá obálka, která vyhlížela jako nějaký účet, a - dopis pro něho!</a:t>
            </a:r>
          </a:p>
          <a:p>
            <a:pPr marL="0" indent="0" algn="just">
              <a:buNone/>
            </a:pPr>
            <a:r>
              <a:rPr lang="cs-CZ" dirty="0" smtClean="0"/>
              <a:t>	</a:t>
            </a:r>
            <a:r>
              <a:rPr lang="cs-CZ" dirty="0" err="1" smtClean="0"/>
              <a:t>Harry</a:t>
            </a:r>
            <a:r>
              <a:rPr lang="cs-CZ" dirty="0" smtClean="0"/>
              <a:t> </a:t>
            </a:r>
            <a:r>
              <a:rPr lang="cs-CZ" dirty="0"/>
              <a:t>ho zdvihl a chvilku na něj třeštil oči; srdce mu skákalo jako na obrovské pružině. Za celý život mu ještě nikdy nikdo nenapsal, však kdo by mu také mohl psát? Neměl žádné přátele, žádné jiné příbuzné - dokonce ani nechodil do obecní knihovny, takže nemohl dostávat nerudné upomínky, aby vrátil knížky. Nicméně dopis tu ležel,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 </a:t>
            </a:r>
            <a:r>
              <a:rPr lang="cs-CZ" dirty="0"/>
              <a:t>adresou napsanou tak jasně, že to žádný omyl být nemohl:</a:t>
            </a:r>
          </a:p>
          <a:p>
            <a:pPr marL="0" indent="0">
              <a:buNone/>
            </a:pPr>
            <a:r>
              <a:rPr lang="cs-CZ" b="1" dirty="0" smtClean="0"/>
              <a:t>	Pan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Harry</a:t>
            </a:r>
            <a:r>
              <a:rPr lang="cs-CZ" b="1" dirty="0" smtClean="0"/>
              <a:t> </a:t>
            </a:r>
            <a:r>
              <a:rPr lang="cs-CZ" b="1" dirty="0" err="1"/>
              <a:t>Potter</a:t>
            </a:r>
            <a:r>
              <a:rPr lang="cs-CZ" b="1" dirty="0"/>
              <a:t> (přístěnek pod schody) 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Zobí</a:t>
            </a:r>
            <a:r>
              <a:rPr lang="cs-CZ" b="1" dirty="0" smtClean="0"/>
              <a:t> </a:t>
            </a:r>
            <a:r>
              <a:rPr lang="cs-CZ" b="1" dirty="0"/>
              <a:t>ulice 4 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Kvikálkov</a:t>
            </a:r>
            <a:r>
              <a:rPr lang="cs-CZ" b="1" dirty="0" smtClean="0"/>
              <a:t> </a:t>
            </a:r>
            <a:r>
              <a:rPr lang="cs-CZ" b="1" dirty="0" err="1"/>
              <a:t>Surrey</a:t>
            </a:r>
            <a:endParaRPr lang="cs-CZ" dirty="0"/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219700" y="620713"/>
            <a:ext cx="331311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 err="1" smtClean="0">
                <a:latin typeface="Calibri" pitchFamily="34" charset="0"/>
              </a:rPr>
              <a:t>Harry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Potter</a:t>
            </a:r>
            <a:r>
              <a:rPr lang="cs-CZ" dirty="0" smtClean="0">
                <a:latin typeface="Calibri" pitchFamily="34" charset="0"/>
              </a:rPr>
              <a:t> a Kámen mudrců</a:t>
            </a: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94211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375" y="274638"/>
            <a:ext cx="1296988" cy="114300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3. 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9196"/>
          </a:xfrm>
          <a:noFill/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 fontScale="62500" lnSpcReduction="20000"/>
          </a:bodyPr>
          <a:lstStyle/>
          <a:p>
            <a:pPr marL="0" indent="0" algn="just">
              <a:buNone/>
            </a:pPr>
            <a:r>
              <a:rPr lang="cs-CZ" dirty="0" smtClean="0"/>
              <a:t>	„</a:t>
            </a:r>
            <a:r>
              <a:rPr lang="cs-CZ" dirty="0" err="1" smtClean="0"/>
              <a:t>Bradavickým</a:t>
            </a:r>
            <a:r>
              <a:rPr lang="cs-CZ" dirty="0" smtClean="0"/>
              <a:t> šampiónem –“ oznámil – „se stává </a:t>
            </a:r>
            <a:r>
              <a:rPr lang="cs-CZ" dirty="0" err="1" smtClean="0"/>
              <a:t>Cedric</a:t>
            </a:r>
            <a:r>
              <a:rPr lang="cs-CZ" dirty="0" smtClean="0"/>
              <a:t> </a:t>
            </a:r>
            <a:r>
              <a:rPr lang="cs-CZ" dirty="0" err="1" smtClean="0"/>
              <a:t>Diggory</a:t>
            </a:r>
            <a:r>
              <a:rPr lang="cs-CZ" dirty="0" smtClean="0"/>
              <a:t>!“ „To ne!“ vykřikl Ron ze všech sil, ale až na </a:t>
            </a:r>
            <a:r>
              <a:rPr lang="cs-CZ" dirty="0" err="1" smtClean="0"/>
              <a:t>Harryho</a:t>
            </a:r>
            <a:r>
              <a:rPr lang="cs-CZ" dirty="0" smtClean="0"/>
              <a:t> ho nikdo neslyšel, takový křik </a:t>
            </a:r>
            <a:br>
              <a:rPr lang="cs-CZ" dirty="0" smtClean="0"/>
            </a:br>
            <a:r>
              <a:rPr lang="cs-CZ" dirty="0" smtClean="0"/>
              <a:t>a vřava se ozývaly od sousedního stolu. Všichni </a:t>
            </a:r>
            <a:r>
              <a:rPr lang="cs-CZ" dirty="0" err="1" smtClean="0"/>
              <a:t>mrzimorští</a:t>
            </a:r>
            <a:r>
              <a:rPr lang="cs-CZ" dirty="0" smtClean="0"/>
              <a:t> teď byli na nohou </a:t>
            </a:r>
            <a:br>
              <a:rPr lang="cs-CZ" dirty="0" smtClean="0"/>
            </a:br>
            <a:r>
              <a:rPr lang="cs-CZ" dirty="0" smtClean="0"/>
              <a:t>a křičeli a dupali, zatímco </a:t>
            </a:r>
            <a:r>
              <a:rPr lang="cs-CZ" dirty="0" err="1" smtClean="0"/>
              <a:t>Cedric</a:t>
            </a:r>
            <a:r>
              <a:rPr lang="cs-CZ" dirty="0" smtClean="0"/>
              <a:t> s širokým úsměvem prošel kolem nich </a:t>
            </a:r>
            <a:br>
              <a:rPr lang="cs-CZ" dirty="0" smtClean="0"/>
            </a:br>
            <a:r>
              <a:rPr lang="cs-CZ" dirty="0" smtClean="0"/>
              <a:t>a zamířil do komnaty za učitelským stolem. Potlesk, kterým ho pozdravovali, trval tak dlouho, že i </a:t>
            </a:r>
            <a:r>
              <a:rPr lang="cs-CZ" dirty="0" err="1" smtClean="0"/>
              <a:t>Brumbálovi</a:t>
            </a:r>
            <a:r>
              <a:rPr lang="cs-CZ" dirty="0" smtClean="0"/>
              <a:t> chvíli trvalo, než se znovu domohl slova. „Výtečně!“ pronesl spokojeně </a:t>
            </a:r>
            <a:r>
              <a:rPr lang="cs-CZ" dirty="0" err="1" smtClean="0"/>
              <a:t>Brumbál</a:t>
            </a:r>
            <a:r>
              <a:rPr lang="cs-CZ" dirty="0" smtClean="0"/>
              <a:t>, když bouře v síni přece jen odezněla. „Takže teď máme všechny tři šampióny. Jsem si jist, že se mohu na vás </a:t>
            </a:r>
            <a:br>
              <a:rPr lang="cs-CZ" dirty="0" smtClean="0"/>
            </a:br>
            <a:r>
              <a:rPr lang="cs-CZ" dirty="0" smtClean="0"/>
              <a:t>na všechny spolehnout – a mluvím teď i o ostatních studentech z </a:t>
            </a:r>
            <a:r>
              <a:rPr lang="cs-CZ" dirty="0" err="1" smtClean="0"/>
              <a:t>Krásnohůlek</a:t>
            </a:r>
            <a:r>
              <a:rPr lang="cs-CZ" dirty="0" smtClean="0"/>
              <a:t> a z </a:t>
            </a:r>
            <a:r>
              <a:rPr lang="cs-CZ" dirty="0" err="1" smtClean="0"/>
              <a:t>Kruvalu</a:t>
            </a:r>
            <a:r>
              <a:rPr lang="cs-CZ" dirty="0" smtClean="0"/>
              <a:t> – že své šampióny podpoříte, jak nejlépe umíte. Tím, že svého šampióna budete povzbuzovat, opravdu významně přispějete –“ Vtom </a:t>
            </a:r>
            <a:br>
              <a:rPr lang="cs-CZ" dirty="0" smtClean="0"/>
            </a:br>
            <a:r>
              <a:rPr lang="cs-CZ" dirty="0" smtClean="0"/>
              <a:t>se nečekaně odmlčel, ale všem bylo ihned jasné, co ho vyrušilo. Oheň v Poháru totiž znovu zčervenal, vyletovaly z něj jiskry a posléze z něj vyšlehl dlouhý plamen, na němž se vznášel další kousek pergamenu. </a:t>
            </a:r>
            <a:r>
              <a:rPr lang="cs-CZ" dirty="0" err="1" smtClean="0"/>
              <a:t>Brumbál</a:t>
            </a:r>
            <a:r>
              <a:rPr lang="cs-CZ" dirty="0" smtClean="0"/>
              <a:t> k němu vztáhl ruku – zdálo se, jako by to udělal bezděčně – a uchopil jej. Podržel ho před sebou a upřeně hleděl na vepsané jméno. Hodnou chvíli vládlo ve Velké síni naprosté ticho: </a:t>
            </a:r>
            <a:r>
              <a:rPr lang="cs-CZ" dirty="0" err="1" smtClean="0"/>
              <a:t>Brumbál</a:t>
            </a:r>
            <a:r>
              <a:rPr lang="cs-CZ" dirty="0" smtClean="0"/>
              <a:t> upřeně zíral do pergamenu, který držel v ruce, </a:t>
            </a:r>
            <a:br>
              <a:rPr lang="cs-CZ" dirty="0" smtClean="0"/>
            </a:br>
            <a:r>
              <a:rPr lang="cs-CZ" dirty="0" smtClean="0"/>
              <a:t>a celá síň na něm visela očima. Potom si </a:t>
            </a:r>
            <a:r>
              <a:rPr lang="cs-CZ" dirty="0" err="1" smtClean="0"/>
              <a:t>Brumbál</a:t>
            </a:r>
            <a:r>
              <a:rPr lang="cs-CZ" dirty="0" smtClean="0"/>
              <a:t> odkašlal a přečetl: „</a:t>
            </a:r>
            <a:r>
              <a:rPr lang="cs-CZ" dirty="0" err="1" smtClean="0"/>
              <a:t>Harry</a:t>
            </a:r>
            <a:r>
              <a:rPr lang="cs-CZ" dirty="0" smtClean="0"/>
              <a:t> Porter.“ </a:t>
            </a: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219700" y="620713"/>
            <a:ext cx="331311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 err="1" smtClean="0">
                <a:latin typeface="Calibri" pitchFamily="34" charset="0"/>
              </a:rPr>
              <a:t>Harry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Potter</a:t>
            </a:r>
            <a:r>
              <a:rPr lang="cs-CZ" dirty="0" smtClean="0">
                <a:latin typeface="Calibri" pitchFamily="34" charset="0"/>
              </a:rPr>
              <a:t> a Ohnivý pohár</a:t>
            </a: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33461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375" y="274638"/>
            <a:ext cx="1296988" cy="114300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4</a:t>
            </a:r>
            <a:r>
              <a:rPr lang="cs-CZ" dirty="0" smtClean="0"/>
              <a:t>. 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114816"/>
          </a:xfrm>
          <a:noFill/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 fontScale="62500" lnSpcReduction="20000"/>
          </a:bodyPr>
          <a:lstStyle/>
          <a:p>
            <a:pPr marL="0" indent="0" algn="just">
              <a:buNone/>
            </a:pPr>
            <a:r>
              <a:rPr lang="cs-CZ" dirty="0" smtClean="0"/>
              <a:t>	„Ustupte!“ zavolala na něj </a:t>
            </a:r>
            <a:r>
              <a:rPr lang="cs-CZ" dirty="0" err="1" smtClean="0"/>
              <a:t>Hermiona</a:t>
            </a:r>
            <a:r>
              <a:rPr lang="cs-CZ" dirty="0" smtClean="0"/>
              <a:t> a pravou rukou vy­táhla hůlku; levou se stále přidržovala </a:t>
            </a:r>
            <a:r>
              <a:rPr lang="cs-CZ" dirty="0" err="1" smtClean="0"/>
              <a:t>Harryho</a:t>
            </a:r>
            <a:r>
              <a:rPr lang="cs-CZ" dirty="0" smtClean="0"/>
              <a:t> hábitu. „</a:t>
            </a:r>
            <a:r>
              <a:rPr lang="cs-CZ" dirty="0" err="1" smtClean="0"/>
              <a:t>Alohomora</a:t>
            </a:r>
            <a:r>
              <a:rPr lang="cs-CZ" dirty="0" smtClean="0"/>
              <a:t>!“ Okno se rozlétlo dokořán. „Jak... jak...?“ koktal neslyšně Black a zíral nevěřícně na </a:t>
            </a:r>
            <a:r>
              <a:rPr lang="cs-CZ" dirty="0" err="1" smtClean="0"/>
              <a:t>hipogryfa</a:t>
            </a:r>
            <a:r>
              <a:rPr lang="cs-CZ" dirty="0" smtClean="0"/>
              <a:t>. „Nasedněte - nemáme moc času,“ vyzval ho </a:t>
            </a:r>
            <a:r>
              <a:rPr lang="cs-CZ" dirty="0" err="1" smtClean="0"/>
              <a:t>Harry</a:t>
            </a:r>
            <a:r>
              <a:rPr lang="cs-CZ" dirty="0" smtClean="0"/>
              <a:t>, kte­rý </a:t>
            </a:r>
            <a:r>
              <a:rPr lang="cs-CZ" dirty="0" err="1" smtClean="0"/>
              <a:t>Klofana</a:t>
            </a:r>
            <a:r>
              <a:rPr lang="cs-CZ" dirty="0" smtClean="0"/>
              <a:t> pevně tiskl kolem štíhlého krku, aby ho udr­žel v rovnováze. „Musíte odtud pryč - </a:t>
            </a:r>
            <a:r>
              <a:rPr lang="cs-CZ" dirty="0" err="1" smtClean="0"/>
              <a:t>mozkomorové</a:t>
            </a:r>
            <a:r>
              <a:rPr lang="cs-CZ" dirty="0" smtClean="0"/>
              <a:t> už jsou na cestě sem. </a:t>
            </a:r>
            <a:r>
              <a:rPr lang="cs-CZ" dirty="0" err="1" smtClean="0"/>
              <a:t>Macnair</a:t>
            </a:r>
            <a:r>
              <a:rPr lang="cs-CZ" dirty="0" smtClean="0"/>
              <a:t> pro ně šel.“ Black se zapřel rukama do okenního rámu a protlačil se hlavou a rameny ven. Hipogryf mávl mohutnými křídly a znovu mířili vzhů­ru, až k samotné špičce západní věže. </a:t>
            </a:r>
            <a:br>
              <a:rPr lang="cs-CZ" dirty="0" smtClean="0"/>
            </a:br>
            <a:r>
              <a:rPr lang="cs-CZ" dirty="0" smtClean="0"/>
              <a:t>S rachotem přistáli na cimbuří a </a:t>
            </a:r>
            <a:r>
              <a:rPr lang="cs-CZ" dirty="0" err="1" smtClean="0"/>
              <a:t>Harry</a:t>
            </a:r>
            <a:r>
              <a:rPr lang="cs-CZ" dirty="0" smtClean="0"/>
              <a:t> s </a:t>
            </a:r>
            <a:r>
              <a:rPr lang="cs-CZ" dirty="0" err="1" smtClean="0"/>
              <a:t>Hermionou</a:t>
            </a:r>
            <a:r>
              <a:rPr lang="cs-CZ" dirty="0" smtClean="0"/>
              <a:t> z </a:t>
            </a:r>
            <a:r>
              <a:rPr lang="cs-CZ" dirty="0" err="1" smtClean="0"/>
              <a:t>Klofana</a:t>
            </a:r>
            <a:r>
              <a:rPr lang="cs-CZ" dirty="0" smtClean="0"/>
              <a:t> okamžitě sklouzli dolů. „Uděláte nejlíp, když odtud honem zmizíte, </a:t>
            </a:r>
            <a:r>
              <a:rPr lang="cs-CZ" dirty="0" err="1" smtClean="0"/>
              <a:t>Siriusi</a:t>
            </a:r>
            <a:r>
              <a:rPr lang="cs-CZ" dirty="0" smtClean="0"/>
              <a:t>,“ la­pal </a:t>
            </a:r>
            <a:br>
              <a:rPr lang="cs-CZ" dirty="0" smtClean="0"/>
            </a:br>
            <a:r>
              <a:rPr lang="cs-CZ" dirty="0" smtClean="0"/>
              <a:t>po dechu </a:t>
            </a:r>
            <a:r>
              <a:rPr lang="cs-CZ" dirty="0" err="1" smtClean="0"/>
              <a:t>Harry</a:t>
            </a:r>
            <a:r>
              <a:rPr lang="cs-CZ" dirty="0" smtClean="0"/>
              <a:t>. „Každou chvíli přivedou </a:t>
            </a:r>
            <a:r>
              <a:rPr lang="cs-CZ" dirty="0" err="1" smtClean="0"/>
              <a:t>mozko­mory</a:t>
            </a:r>
            <a:r>
              <a:rPr lang="cs-CZ" dirty="0" smtClean="0"/>
              <a:t> do </a:t>
            </a:r>
            <a:r>
              <a:rPr lang="cs-CZ" dirty="0" err="1" smtClean="0"/>
              <a:t>Kratiknotovy</a:t>
            </a:r>
            <a:r>
              <a:rPr lang="cs-CZ" dirty="0" smtClean="0"/>
              <a:t> pracovny a zjistí, že tam nejste.“ Tak už leťte - honem!“ Black však stále upřeně shlížel na </a:t>
            </a:r>
            <a:r>
              <a:rPr lang="cs-CZ" dirty="0" err="1" smtClean="0"/>
              <a:t>Harryho</a:t>
            </a:r>
            <a:r>
              <a:rPr lang="cs-CZ" dirty="0" smtClean="0"/>
              <a:t>. „Jak se ti kdy odvděčím...“ „LEŤTE!“ vykřikli svorně </a:t>
            </a:r>
            <a:r>
              <a:rPr lang="cs-CZ" dirty="0" err="1" smtClean="0"/>
              <a:t>Harry</a:t>
            </a:r>
            <a:r>
              <a:rPr lang="cs-CZ" dirty="0" smtClean="0"/>
              <a:t> s </a:t>
            </a:r>
            <a:r>
              <a:rPr lang="cs-CZ" dirty="0" err="1" smtClean="0"/>
              <a:t>Hermionou</a:t>
            </a:r>
            <a:r>
              <a:rPr lang="cs-CZ" dirty="0" smtClean="0"/>
              <a:t>. Black otočil </a:t>
            </a:r>
            <a:r>
              <a:rPr lang="cs-CZ" dirty="0" err="1" smtClean="0"/>
              <a:t>Klofana</a:t>
            </a:r>
            <a:r>
              <a:rPr lang="cs-CZ" dirty="0" smtClean="0"/>
              <a:t> čelem k otevřené obloze. „Však </a:t>
            </a:r>
            <a:br>
              <a:rPr lang="cs-CZ" dirty="0" smtClean="0"/>
            </a:br>
            <a:r>
              <a:rPr lang="cs-CZ" dirty="0" smtClean="0"/>
              <a:t>se zase uvidíme,“ prohlásil. „Jsi... jsi opravdový syn svého otce, </a:t>
            </a:r>
            <a:r>
              <a:rPr lang="cs-CZ" dirty="0" err="1" smtClean="0"/>
              <a:t>Harry</a:t>
            </a:r>
            <a:r>
              <a:rPr lang="cs-CZ" dirty="0" smtClean="0"/>
              <a:t>...</a:t>
            </a: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219700" y="620713"/>
            <a:ext cx="331311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 err="1" smtClean="0">
                <a:latin typeface="Calibri" pitchFamily="34" charset="0"/>
              </a:rPr>
              <a:t>Harry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Potter</a:t>
            </a:r>
            <a:r>
              <a:rPr lang="cs-CZ" dirty="0" smtClean="0">
                <a:latin typeface="Calibri" pitchFamily="34" charset="0"/>
              </a:rPr>
              <a:t> a vězeň z Azkabanu</a:t>
            </a: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78952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375" y="274638"/>
            <a:ext cx="1296988" cy="114300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5. 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 fontScale="55000" lnSpcReduction="20000"/>
          </a:bodyPr>
          <a:lstStyle/>
          <a:p>
            <a:pPr marL="0" indent="0" algn="just">
              <a:buNone/>
            </a:pPr>
            <a:r>
              <a:rPr lang="cs-CZ" dirty="0" smtClean="0"/>
              <a:t>	„Použijeme jediné způsoby, jak tě přenést, které Stopa nedetekuje, protože pro jejich použití není potřeba použít jakákoli kouzla. Co je důležité vědět: kouzlo tvé matky se přeruší jen za dvou podmínek: bude ti sedmnáct a,“ – </a:t>
            </a:r>
            <a:r>
              <a:rPr lang="cs-CZ" dirty="0" err="1" smtClean="0"/>
              <a:t>Moody</a:t>
            </a:r>
            <a:r>
              <a:rPr lang="cs-CZ" dirty="0" smtClean="0"/>
              <a:t> se rozmáchl rukou po kuchyni – „tomuto místu už nebudeš říkat domov. Takže když teď odejdeš, nebude už cesty zpátky a kouzlo se přeruší ve chvíli, kdy se dostaneš dost daleko. Jsme raději pro to, aby se přerušilo dřív, než čekat, než Ty-víš-kdo přijde a zmocní se tě </a:t>
            </a:r>
            <a:br>
              <a:rPr lang="cs-CZ" dirty="0" smtClean="0"/>
            </a:br>
            <a:r>
              <a:rPr lang="cs-CZ" dirty="0" smtClean="0"/>
              <a:t>ve chvíli, kdy ti bude sedmnáct.“ „Jediná věc, která nám hraje do karet, je, že Ty-víš-kdo neví, že tě dnes v noci stěhujeme. Na ministerstvo jsme vyslali falešnou stopu, myslí si, že tě nebudeme stěhovat až do třicátého. Ovšem, pořád tu hrajeme s Ty-víš-kým, takže se nemůžeme spolehnout na to, že by tomu datu uvěřil. Pověřil několik </a:t>
            </a:r>
            <a:r>
              <a:rPr lang="cs-CZ" dirty="0" err="1" smtClean="0"/>
              <a:t>Smrtijedů</a:t>
            </a:r>
            <a:r>
              <a:rPr lang="cs-CZ" dirty="0" smtClean="0"/>
              <a:t>, aby v této oblasti hlídali oblohu, kdyby náhodou. Takže jsme vybrali dvanáct domů v okolí, na které jsme uvalili naprosto identické ochrany. Teď všechny vypadají jako to místo, kde tě chceme schovat, všechny mají nějaké spojení se Řádem. … věřím, že jsi to pochopil.“ „Jo,“ řekl </a:t>
            </a:r>
            <a:r>
              <a:rPr lang="cs-CZ" dirty="0" err="1" smtClean="0"/>
              <a:t>Harry</a:t>
            </a:r>
            <a:r>
              <a:rPr lang="cs-CZ" dirty="0" smtClean="0"/>
              <a:t>, ne úplně pravdivě, protože stále v celém plánu viděl mezeru. „Jakmile budeš v zóně ochranných kouzel, která jsme na jejich dům uvalili, budeš moct použít </a:t>
            </a:r>
            <a:r>
              <a:rPr lang="cs-CZ" dirty="0" err="1" smtClean="0"/>
              <a:t>Přenášedlo</a:t>
            </a:r>
            <a:r>
              <a:rPr lang="cs-CZ" dirty="0" smtClean="0"/>
              <a:t> do Doupěte., „zapomněl jsem ti říct to nejdůležitější.  Dnes v noci poletí oblohou sedm </a:t>
            </a:r>
            <a:r>
              <a:rPr lang="cs-CZ" dirty="0" err="1" smtClean="0"/>
              <a:t>Harry</a:t>
            </a:r>
            <a:r>
              <a:rPr lang="cs-CZ" dirty="0" smtClean="0"/>
              <a:t> </a:t>
            </a:r>
            <a:r>
              <a:rPr lang="cs-CZ" dirty="0" err="1" smtClean="0"/>
              <a:t>Potterů</a:t>
            </a:r>
            <a:r>
              <a:rPr lang="cs-CZ" dirty="0" smtClean="0"/>
              <a:t>, každý bude mít společnost, každý poletí do jednoho bezpečného domu.“ </a:t>
            </a:r>
            <a:r>
              <a:rPr lang="cs-CZ" dirty="0" err="1" smtClean="0"/>
              <a:t>Harry</a:t>
            </a:r>
            <a:r>
              <a:rPr lang="cs-CZ" dirty="0" smtClean="0"/>
              <a:t> zbytku plánu ihned porozuměl. „Ne!“ řekl hlasitě a jeho hlas se nesl jako ozvěna celou kuchyní.“ V žádném případě! Jestli </a:t>
            </a:r>
            <a:br>
              <a:rPr lang="cs-CZ" dirty="0" smtClean="0"/>
            </a:br>
            <a:r>
              <a:rPr lang="cs-CZ" dirty="0" smtClean="0"/>
              <a:t>si myslíte, že nechám šest lidí riskovat jejich životy“</a:t>
            </a: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219700" y="620713"/>
            <a:ext cx="331311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 err="1" smtClean="0">
                <a:latin typeface="Calibri" pitchFamily="34" charset="0"/>
              </a:rPr>
              <a:t>Harry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Potter</a:t>
            </a:r>
            <a:r>
              <a:rPr lang="cs-CZ" dirty="0" smtClean="0">
                <a:latin typeface="Calibri" pitchFamily="34" charset="0"/>
              </a:rPr>
              <a:t> a relikvie smrti</a:t>
            </a: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854804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375" y="274638"/>
            <a:ext cx="1296988" cy="114300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6</a:t>
            </a:r>
            <a:r>
              <a:rPr lang="cs-CZ" dirty="0" smtClean="0"/>
              <a:t>. 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 fontScale="55000" lnSpcReduction="20000"/>
          </a:bodyPr>
          <a:lstStyle/>
          <a:p>
            <a:pPr marL="0" indent="0" algn="just">
              <a:buNone/>
            </a:pPr>
            <a:r>
              <a:rPr lang="cs-CZ" dirty="0" smtClean="0"/>
              <a:t>	</a:t>
            </a:r>
            <a:r>
              <a:rPr lang="cs-CZ" dirty="0" err="1" smtClean="0"/>
              <a:t>Harry</a:t>
            </a:r>
            <a:r>
              <a:rPr lang="cs-CZ" dirty="0" smtClean="0"/>
              <a:t> se ujistil, že má Hedvičinu klec bezpečně připevněnou na kufru, </a:t>
            </a:r>
            <a:br>
              <a:rPr lang="cs-CZ" dirty="0" smtClean="0"/>
            </a:br>
            <a:r>
              <a:rPr lang="cs-CZ" dirty="0" smtClean="0"/>
              <a:t>a potom natočil vozík tak, aby měl přepážku před sebou. Nepochyboval, že všecko půjde hladce; ani zdaleka to nebylo tak nepříjemné jako cestovat s pomocí </a:t>
            </a:r>
            <a:r>
              <a:rPr lang="cs-CZ" dirty="0" err="1" smtClean="0"/>
              <a:t>Letaxu</a:t>
            </a:r>
            <a:r>
              <a:rPr lang="cs-CZ" dirty="0" smtClean="0"/>
              <a:t>. Oba se sehnuli k řídítkům svých vozíků, rázně zamířili k přepážce a stále zrychlovali. Když už jim zbývalo jen několik stop, vyrazili tryskem a – BUM! Oba vozíky narazily do přepážky a odletěly nazpátek. Ronův kufr dunivě dopadl na zem; </a:t>
            </a:r>
            <a:r>
              <a:rPr lang="cs-CZ" dirty="0" err="1" smtClean="0"/>
              <a:t>Harry</a:t>
            </a:r>
            <a:r>
              <a:rPr lang="cs-CZ" dirty="0" smtClean="0"/>
              <a:t> se neudržel na nohou, Hedvičina klec žuchla na naleštěnou podlahu a sova v ní se s pohoršenými skřeky kutálela pryč. Lidé kolem na ně vytřeštěně zírali a zřízenec, který stál nedaleko, na ně zahulákal: „Co si k </a:t>
            </a:r>
            <a:r>
              <a:rPr lang="cs-CZ" dirty="0" err="1" smtClean="0"/>
              <a:t>sakru</a:t>
            </a:r>
            <a:r>
              <a:rPr lang="cs-CZ" dirty="0" smtClean="0"/>
              <a:t> myslíte, že tady tak vyvádíte?“ „Nějak jsem ten vozík nezvládl,“ zasupěl </a:t>
            </a:r>
            <a:r>
              <a:rPr lang="cs-CZ" dirty="0" err="1" smtClean="0"/>
              <a:t>Harry</a:t>
            </a:r>
            <a:r>
              <a:rPr lang="cs-CZ" dirty="0" smtClean="0"/>
              <a:t>, a jak vstával, tiskl si žebra. Ron utíkal zdvihnout Hedviku, která vzbudila takový poprask, že okolostojící hlasitě reptali cosi o krutém zacházení </a:t>
            </a:r>
            <a:br>
              <a:rPr lang="cs-CZ" dirty="0" smtClean="0"/>
            </a:br>
            <a:r>
              <a:rPr lang="cs-CZ" dirty="0" smtClean="0"/>
              <a:t>se zvířaty. „Proč jsme se nedostali na druhou stranu?“ sykl </a:t>
            </a:r>
            <a:r>
              <a:rPr lang="cs-CZ" dirty="0" err="1" smtClean="0"/>
              <a:t>Harry</a:t>
            </a:r>
            <a:r>
              <a:rPr lang="cs-CZ" dirty="0" smtClean="0"/>
              <a:t>. „Já nevím –“ A Ron se rozčileně rozhlédl. Pořád ještě je pozorovalo na tucet zvědavců. „Ten vlak nám ujede,“ šeptl Ron. „Nechápu, proč nás to nepropustilo...“ </a:t>
            </a:r>
            <a:r>
              <a:rPr lang="cs-CZ" dirty="0" err="1" smtClean="0"/>
              <a:t>Harry</a:t>
            </a:r>
            <a:r>
              <a:rPr lang="cs-CZ" dirty="0" smtClean="0"/>
              <a:t> se podíval na obrovské hodiny a rázem se mu zahoupal žaludek. Ještě deset vteřin... devět... Opatrně natočil svůj vozík dopředu, až stál přímo proti přepážce, a vší silou se do něj opřel, ale kovová stěna neustoupila. Tři vteřiny... dvě vteřiny... vteřina... „Je pryč,“ řekl Ron zděšeně. „Už nám ujel. A co když se mamka a taťka nedostanou zpátky k nám? Máš nějaké </a:t>
            </a:r>
            <a:r>
              <a:rPr lang="cs-CZ" dirty="0" err="1" smtClean="0"/>
              <a:t>mudlovské</a:t>
            </a:r>
            <a:r>
              <a:rPr lang="cs-CZ" dirty="0" smtClean="0"/>
              <a:t> peníze?“ </a:t>
            </a: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219700" y="620713"/>
            <a:ext cx="331311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 err="1" smtClean="0">
                <a:latin typeface="Calibri" pitchFamily="34" charset="0"/>
              </a:rPr>
              <a:t>Harry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Potter</a:t>
            </a:r>
            <a:r>
              <a:rPr lang="cs-CZ" dirty="0" smtClean="0">
                <a:latin typeface="Calibri" pitchFamily="34" charset="0"/>
              </a:rPr>
              <a:t> a Tajemná komnata</a:t>
            </a: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15710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375" y="274638"/>
            <a:ext cx="1296988" cy="114300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7</a:t>
            </a:r>
            <a:r>
              <a:rPr lang="cs-CZ" dirty="0" smtClean="0"/>
              <a:t>. 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9196"/>
          </a:xfrm>
          <a:noFill/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 fontScale="70000" lnSpcReduction="20000"/>
          </a:bodyPr>
          <a:lstStyle/>
          <a:p>
            <a:pPr marL="0" indent="0" algn="just">
              <a:buNone/>
            </a:pPr>
            <a:r>
              <a:rPr lang="cs-CZ" dirty="0" smtClean="0"/>
              <a:t>	</a:t>
            </a:r>
            <a:r>
              <a:rPr lang="cs-CZ" sz="3400" dirty="0" smtClean="0"/>
              <a:t>Vaše i naše problémy jsou totožné,“ skočil ministerskému předsedovi do řeči ministr kouzel </a:t>
            </a:r>
            <a:r>
              <a:rPr lang="cs-CZ" sz="3400" dirty="0" err="1" smtClean="0"/>
              <a:t>Popletal</a:t>
            </a:r>
            <a:r>
              <a:rPr lang="cs-CZ" sz="3400" dirty="0" smtClean="0"/>
              <a:t>. „Jak to … obávám se, že … cože?“ vybuchl ministerský předseda. </a:t>
            </a:r>
            <a:r>
              <a:rPr lang="cs-CZ" sz="3400" dirty="0" err="1" smtClean="0"/>
              <a:t>Popletal</a:t>
            </a:r>
            <a:r>
              <a:rPr lang="cs-CZ" sz="3400" dirty="0" smtClean="0"/>
              <a:t> se dlouze </a:t>
            </a:r>
            <a:br>
              <a:rPr lang="cs-CZ" sz="3400" dirty="0" smtClean="0"/>
            </a:br>
            <a:r>
              <a:rPr lang="cs-CZ" sz="3400" dirty="0" smtClean="0"/>
              <a:t>a zhluboka nadechl a pokračoval. „Pane ministerský předsedo, </a:t>
            </a:r>
            <a:br>
              <a:rPr lang="cs-CZ" sz="3400" dirty="0" smtClean="0"/>
            </a:br>
            <a:r>
              <a:rPr lang="cs-CZ" sz="3400" dirty="0" smtClean="0"/>
              <a:t>s hlubokým politováním jsem nucen vám oznámit, že se vrátil. Ten, jehož jméno nesmíme vyslovit, se vrátil.“ </a:t>
            </a:r>
          </a:p>
          <a:p>
            <a:pPr marL="0" indent="0" algn="just">
              <a:buNone/>
            </a:pPr>
            <a:r>
              <a:rPr lang="cs-CZ" sz="3400" dirty="0" smtClean="0"/>
              <a:t>„Vrátil? Když říkáte vrátil … znamená to, že je naživu? Ano, jde </a:t>
            </a:r>
            <a:br>
              <a:rPr lang="cs-CZ" sz="3400" dirty="0" smtClean="0"/>
            </a:br>
            <a:r>
              <a:rPr lang="cs-CZ" sz="3400" dirty="0" smtClean="0"/>
              <a:t>o to, že jsme ve válce, a proto je třeba přijmout příslušná opatření.“ </a:t>
            </a:r>
          </a:p>
          <a:p>
            <a:pPr marL="0" indent="0" algn="just">
              <a:buNone/>
            </a:pPr>
            <a:r>
              <a:rPr lang="cs-CZ" sz="3400" dirty="0" smtClean="0"/>
              <a:t>„Ve válce?“ opakoval nervózně ministerský předseda. „To snad přece jen trochu přeháníte, ne?“</a:t>
            </a:r>
          </a:p>
          <a:p>
            <a:pPr marL="0" indent="0" algn="just">
              <a:buNone/>
            </a:pPr>
            <a:r>
              <a:rPr lang="cs-CZ" sz="3400" dirty="0" smtClean="0"/>
              <a:t>„K tomu, jehož jméno nesmíme vyslovit, se nyní připojila část jeho následovníků, kterým se v lednu podařilo uprchnout </a:t>
            </a:r>
            <a:br>
              <a:rPr lang="cs-CZ" sz="3400" dirty="0" smtClean="0"/>
            </a:br>
            <a:r>
              <a:rPr lang="cs-CZ" sz="3400" dirty="0" smtClean="0"/>
              <a:t>z Azkabanu,“ vysvětloval </a:t>
            </a:r>
            <a:r>
              <a:rPr lang="cs-CZ" sz="3400" dirty="0" err="1" smtClean="0"/>
              <a:t>Popletal</a:t>
            </a:r>
            <a:r>
              <a:rPr lang="cs-CZ" sz="3400" dirty="0" smtClean="0"/>
              <a:t>. </a:t>
            </a:r>
            <a:endParaRPr lang="cs-CZ" sz="3400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219700" y="620713"/>
            <a:ext cx="331311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 err="1" smtClean="0">
                <a:latin typeface="Calibri" pitchFamily="34" charset="0"/>
              </a:rPr>
              <a:t>Harry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Potter</a:t>
            </a:r>
            <a:r>
              <a:rPr lang="cs-CZ" dirty="0" smtClean="0">
                <a:latin typeface="Calibri" pitchFamily="34" charset="0"/>
              </a:rPr>
              <a:t> a princ dvojí krve</a:t>
            </a: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45603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064896" cy="778098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Předchozí ukázky seřaďte podle doby vzniku:</a:t>
            </a:r>
            <a:r>
              <a:rPr lang="cs-CZ" sz="2400" dirty="0" smtClean="0">
                <a:solidFill>
                  <a:schemeClr val="bg1"/>
                </a:solidFill>
              </a:rPr>
              <a:t>  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435971"/>
            <a:ext cx="1656184" cy="2328400"/>
          </a:xfrm>
          <a:noFill/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1026" name="Picture 2" descr="F:\Základní škola, 9. 10\Český jazyk\8. ročník\Literatura\Fantastická literatura\Fantasy\Harry_potter_a_ohnivy_pohar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0813" y="1524075"/>
            <a:ext cx="1508760" cy="2078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F:\Základní škola, 9. 10\Český jazyk\8. ročník\Literatura\Fantastická literatura\Fantasy\harry-potter-5-fenixuv-rad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293096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:\Základní škola, 9. 10\Český jazyk\8. ročník\Literatura\Fantastická literatura\Fantasy\1harry-potter-a-relikvie-smrti-cast-1-2dvd-1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3"/>
          <a:stretch/>
        </p:blipFill>
        <p:spPr bwMode="auto">
          <a:xfrm>
            <a:off x="3870791" y="4005064"/>
            <a:ext cx="1546433" cy="2078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313049"/>
            <a:ext cx="1647825" cy="2305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4307" y="4022062"/>
            <a:ext cx="2295945" cy="26153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2324" y="1524075"/>
            <a:ext cx="1647624" cy="1882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85662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064896" cy="114300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http://www.harrypotter.mistecko.cz/e-knihy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ROWLINGOVÁ, J. K. </a:t>
            </a:r>
            <a:r>
              <a:rPr lang="cs-CZ" i="1" dirty="0" err="1" smtClean="0"/>
              <a:t>Harry</a:t>
            </a:r>
            <a:r>
              <a:rPr lang="cs-CZ" i="1" dirty="0" smtClean="0"/>
              <a:t> </a:t>
            </a:r>
            <a:r>
              <a:rPr lang="cs-CZ" i="1" dirty="0" err="1" smtClean="0"/>
              <a:t>Potter</a:t>
            </a:r>
            <a:r>
              <a:rPr lang="cs-CZ" i="1" dirty="0" smtClean="0"/>
              <a:t> a princ dvojí krve. </a:t>
            </a:r>
            <a:r>
              <a:rPr lang="cs-CZ" dirty="0" smtClean="0"/>
              <a:t>Praha: Albatros, 2005.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ROWLINGOVÁ, J. K. </a:t>
            </a:r>
            <a:r>
              <a:rPr lang="cs-CZ" i="1" dirty="0" err="1" smtClean="0"/>
              <a:t>Harry</a:t>
            </a:r>
            <a:r>
              <a:rPr lang="cs-CZ" i="1" dirty="0" smtClean="0"/>
              <a:t> </a:t>
            </a:r>
            <a:r>
              <a:rPr lang="cs-CZ" i="1" dirty="0" err="1" smtClean="0"/>
              <a:t>Potter</a:t>
            </a:r>
            <a:r>
              <a:rPr lang="cs-CZ" i="1" dirty="0" smtClean="0"/>
              <a:t> a vězeň z Azkabanu. </a:t>
            </a:r>
            <a:r>
              <a:rPr lang="cs-CZ" dirty="0" smtClean="0"/>
              <a:t>Praha: Albatros, 2001.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ROWLINGOVÁ, J. K. </a:t>
            </a:r>
            <a:r>
              <a:rPr lang="cs-CZ" i="1" dirty="0" err="1" smtClean="0"/>
              <a:t>Harry</a:t>
            </a:r>
            <a:r>
              <a:rPr lang="cs-CZ" i="1" dirty="0" smtClean="0"/>
              <a:t> </a:t>
            </a:r>
            <a:r>
              <a:rPr lang="cs-CZ" i="1" dirty="0" err="1" smtClean="0"/>
              <a:t>Potter</a:t>
            </a:r>
            <a:r>
              <a:rPr lang="cs-CZ" i="1" dirty="0" smtClean="0"/>
              <a:t> a Tajemná komnata. </a:t>
            </a:r>
            <a:r>
              <a:rPr lang="cs-CZ" dirty="0" smtClean="0"/>
              <a:t>Praha: Albatros, 2000. </a:t>
            </a:r>
            <a:endParaRPr lang="cs-CZ" i="1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ROWLINGOVÁ, J. K. </a:t>
            </a:r>
            <a:r>
              <a:rPr lang="cs-CZ" i="1" dirty="0" err="1" smtClean="0"/>
              <a:t>Harry</a:t>
            </a:r>
            <a:r>
              <a:rPr lang="cs-CZ" i="1" dirty="0" smtClean="0"/>
              <a:t> </a:t>
            </a:r>
            <a:r>
              <a:rPr lang="cs-CZ" i="1" dirty="0" err="1" smtClean="0"/>
              <a:t>Potter</a:t>
            </a:r>
            <a:r>
              <a:rPr lang="cs-CZ" i="1" dirty="0" smtClean="0"/>
              <a:t> a Kámen mudrců. </a:t>
            </a:r>
            <a:r>
              <a:rPr lang="cs-CZ" dirty="0" smtClean="0"/>
              <a:t>Praha: Albatros, 2002. </a:t>
            </a:r>
            <a:endParaRPr lang="cs-CZ" i="1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http://www.predskolaci.cz/?p=3718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http://www.m-journal.cz/aktuality/novy-harry-potter-v-den-premier-vydelal-pres-43-milionu-dolaru__s288x8366.html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http://film.moviezone.cz/harry-potter-a-princ-dvoji-krve/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http://fantasy-elis.blog.cz/1002/harry-potter-a-vezen-z-azkabanu-online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43152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245</TotalTime>
  <Words>202</Words>
  <Application>Microsoft Office PowerPoint</Application>
  <PresentationFormat>Předvádění na obrazovce (4:3)</PresentationFormat>
  <Paragraphs>52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1.  </vt:lpstr>
      <vt:lpstr>2.  </vt:lpstr>
      <vt:lpstr>3.  </vt:lpstr>
      <vt:lpstr>4.  </vt:lpstr>
      <vt:lpstr>5.  </vt:lpstr>
      <vt:lpstr>6.  </vt:lpstr>
      <vt:lpstr>7.  </vt:lpstr>
      <vt:lpstr>Předchozí ukázky seřaďte podle doby vzniku:  </vt:lpstr>
      <vt:lpstr>Použité 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Jajinka</dc:creator>
  <cp:lastModifiedBy>Tata</cp:lastModifiedBy>
  <cp:revision>26</cp:revision>
  <dcterms:created xsi:type="dcterms:W3CDTF">2011-10-23T16:17:53Z</dcterms:created>
  <dcterms:modified xsi:type="dcterms:W3CDTF">2011-11-07T20:18:07Z</dcterms:modified>
</cp:coreProperties>
</file>