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5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VY_32_INOVACE_13_</a:t>
          </a:r>
          <a:r>
            <a:rPr lang="cs-CZ" sz="2000" dirty="0" smtClean="0">
              <a:solidFill>
                <a:schemeClr val="tx1"/>
              </a:solidFill>
            </a:rPr>
            <a:t>George </a:t>
          </a:r>
          <a:r>
            <a:rPr lang="cs-CZ" sz="2000" dirty="0" err="1" smtClean="0">
              <a:solidFill>
                <a:schemeClr val="tx1"/>
              </a:solidFill>
            </a:rPr>
            <a:t>Orwell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Fantastická literatura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0B28D56-76AF-495C-9972-583A3EA96F41}" type="presOf" srcId="{D1D4F407-5343-4D3F-B5B9-D407B03CAEB4}" destId="{AED2198E-93D5-4001-81B4-73124B309672}" srcOrd="1" destOrd="0" presId="urn:microsoft.com/office/officeart/2005/8/layout/target3"/>
    <dgm:cxn modelId="{30B0513C-944A-4DBF-81AF-36D462AEB35C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7B6B93-BE06-4DDB-A425-1F59D1AC7EB0}" type="presOf" srcId="{D8197B8C-B260-4A16-BDF4-0947B075E274}" destId="{5A5FFA88-C948-4069-8E93-59FA12366E83}" srcOrd="1" destOrd="0" presId="urn:microsoft.com/office/officeart/2005/8/layout/target3"/>
    <dgm:cxn modelId="{15230B5A-BDF6-4B27-9E63-49F4298CA6C0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E2F0CC-EFDB-4D25-AFDB-30A4CB9F9602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97ACB2E-1CAA-4402-9B7E-873B1CA27AC2}" type="presOf" srcId="{B651F6E3-6281-48DB-9319-2AEAFDAE7572}" destId="{619D679B-A015-4ECF-8348-D1034C574F40}" srcOrd="0" destOrd="0" presId="urn:microsoft.com/office/officeart/2005/8/layout/target3"/>
    <dgm:cxn modelId="{63D7E924-7783-4AFC-B413-7AEF5ABC844E}" type="presOf" srcId="{D1B46980-6531-4606-95E6-44980827E919}" destId="{6140AFEC-043D-4C43-A2F9-D0F5331DF3A3}" srcOrd="0" destOrd="0" presId="urn:microsoft.com/office/officeart/2005/8/layout/target3"/>
    <dgm:cxn modelId="{09D267CB-F6C1-41DE-B324-0C579318B302}" type="presOf" srcId="{D8197B8C-B260-4A16-BDF4-0947B075E274}" destId="{25B08C86-7E15-44DC-BE7F-FFB55DD49D12}" srcOrd="0" destOrd="0" presId="urn:microsoft.com/office/officeart/2005/8/layout/target3"/>
    <dgm:cxn modelId="{0A28ADFC-62DE-4BC2-8D45-8247EA953871}" type="presOf" srcId="{757F3AB3-0718-4624-B441-E567A8F0AB56}" destId="{333A1088-737F-45CB-B68E-254E46348037}" srcOrd="0" destOrd="0" presId="urn:microsoft.com/office/officeart/2005/8/layout/target3"/>
    <dgm:cxn modelId="{B1FD1755-7B01-46F1-BA80-B6D5D433BBCF}" type="presOf" srcId="{4C35D32F-0EAB-4CD7-82EE-45574DC2A586}" destId="{8BEBB6EC-1DAA-4CAC-8A25-BC0FCBD5DBD5}" srcOrd="0" destOrd="0" presId="urn:microsoft.com/office/officeart/2005/8/layout/target3"/>
    <dgm:cxn modelId="{DE9E24FC-6ED6-4B7C-8928-9C0B24ABF4A7}" type="presOf" srcId="{4C35D32F-0EAB-4CD7-82EE-45574DC2A586}" destId="{890E4F0B-2866-4A3F-A3C7-2A14B1797930}" srcOrd="1" destOrd="0" presId="urn:microsoft.com/office/officeart/2005/8/layout/target3"/>
    <dgm:cxn modelId="{D026D73C-35BA-4E60-8DAD-49B15529B4D0}" type="presParOf" srcId="{333A1088-737F-45CB-B68E-254E46348037}" destId="{F5ABB229-8D3B-4694-996A-96F23CF14429}" srcOrd="0" destOrd="0" presId="urn:microsoft.com/office/officeart/2005/8/layout/target3"/>
    <dgm:cxn modelId="{B95F8F4B-CCAE-4804-B858-39063C123E3B}" type="presParOf" srcId="{333A1088-737F-45CB-B68E-254E46348037}" destId="{F41139FD-01EE-4571-8B17-4FB00FC51163}" srcOrd="1" destOrd="0" presId="urn:microsoft.com/office/officeart/2005/8/layout/target3"/>
    <dgm:cxn modelId="{C7D17AD7-22CA-40A0-AAD1-3851C1AA3CD2}" type="presParOf" srcId="{333A1088-737F-45CB-B68E-254E46348037}" destId="{D005CE8C-CC26-4C3E-AC11-E15060ECD759}" srcOrd="2" destOrd="0" presId="urn:microsoft.com/office/officeart/2005/8/layout/target3"/>
    <dgm:cxn modelId="{E2512B6C-8096-4489-86BC-F52936694B62}" type="presParOf" srcId="{333A1088-737F-45CB-B68E-254E46348037}" destId="{2C702D82-9B77-49B7-9568-BB8EB47C3372}" srcOrd="3" destOrd="0" presId="urn:microsoft.com/office/officeart/2005/8/layout/target3"/>
    <dgm:cxn modelId="{134481A3-08B2-4035-A5D8-B42A1661A1AD}" type="presParOf" srcId="{333A1088-737F-45CB-B68E-254E46348037}" destId="{A52A0455-90FF-4808-ABD0-F02540D31D5A}" srcOrd="4" destOrd="0" presId="urn:microsoft.com/office/officeart/2005/8/layout/target3"/>
    <dgm:cxn modelId="{F8679AF9-9521-4915-94FB-B738E591018A}" type="presParOf" srcId="{333A1088-737F-45CB-B68E-254E46348037}" destId="{6140AFEC-043D-4C43-A2F9-D0F5331DF3A3}" srcOrd="5" destOrd="0" presId="urn:microsoft.com/office/officeart/2005/8/layout/target3"/>
    <dgm:cxn modelId="{B896E809-766E-4083-9D58-6F77D99693F8}" type="presParOf" srcId="{333A1088-737F-45CB-B68E-254E46348037}" destId="{9358AC05-5D7D-4327-9F80-1AD486AEA664}" srcOrd="6" destOrd="0" presId="urn:microsoft.com/office/officeart/2005/8/layout/target3"/>
    <dgm:cxn modelId="{0E2972B0-6443-4D44-A132-426CC7AE7E9D}" type="presParOf" srcId="{333A1088-737F-45CB-B68E-254E46348037}" destId="{313FC574-E1CD-4FB4-B054-0B805CE0447D}" srcOrd="7" destOrd="0" presId="urn:microsoft.com/office/officeart/2005/8/layout/target3"/>
    <dgm:cxn modelId="{80671EB4-AE05-40E8-B611-549AAE9C15D5}" type="presParOf" srcId="{333A1088-737F-45CB-B68E-254E46348037}" destId="{619D679B-A015-4ECF-8348-D1034C574F40}" srcOrd="8" destOrd="0" presId="urn:microsoft.com/office/officeart/2005/8/layout/target3"/>
    <dgm:cxn modelId="{839CBD22-9A2F-4412-AEF8-0D72F3292D67}" type="presParOf" srcId="{333A1088-737F-45CB-B68E-254E46348037}" destId="{322283A8-4A27-4CDA-BAE3-F381106A9174}" srcOrd="9" destOrd="0" presId="urn:microsoft.com/office/officeart/2005/8/layout/target3"/>
    <dgm:cxn modelId="{436CFD02-8B33-4845-8C39-99521C11084B}" type="presParOf" srcId="{333A1088-737F-45CB-B68E-254E46348037}" destId="{FFC9F71D-1B4F-4AD9-A4A6-86ADEFC8AF5C}" srcOrd="10" destOrd="0" presId="urn:microsoft.com/office/officeart/2005/8/layout/target3"/>
    <dgm:cxn modelId="{D04831C9-B425-43DE-BFEB-D2233507909E}" type="presParOf" srcId="{333A1088-737F-45CB-B68E-254E46348037}" destId="{25B08C86-7E15-44DC-BE7F-FFB55DD49D12}" srcOrd="11" destOrd="0" presId="urn:microsoft.com/office/officeart/2005/8/layout/target3"/>
    <dgm:cxn modelId="{79C41531-EA38-4F67-8470-936EDC59805E}" type="presParOf" srcId="{333A1088-737F-45CB-B68E-254E46348037}" destId="{76644BE8-9D7C-4C09-B250-3D10AF48CBB7}" srcOrd="12" destOrd="0" presId="urn:microsoft.com/office/officeart/2005/8/layout/target3"/>
    <dgm:cxn modelId="{152C186F-3253-4C63-9D83-F98CE66A3143}" type="presParOf" srcId="{333A1088-737F-45CB-B68E-254E46348037}" destId="{EE85B701-7295-41C0-BA7A-34D3756A2AE6}" srcOrd="13" destOrd="0" presId="urn:microsoft.com/office/officeart/2005/8/layout/target3"/>
    <dgm:cxn modelId="{896D891E-71F2-4EA4-8919-9332EB94A3E9}" type="presParOf" srcId="{333A1088-737F-45CB-B68E-254E46348037}" destId="{8BEBB6EC-1DAA-4CAC-8A25-BC0FCBD5DBD5}" srcOrd="14" destOrd="0" presId="urn:microsoft.com/office/officeart/2005/8/layout/target3"/>
    <dgm:cxn modelId="{7AFD534B-F7E3-4B0B-ACD7-68FFF63864FC}" type="presParOf" srcId="{333A1088-737F-45CB-B68E-254E46348037}" destId="{AED2198E-93D5-4001-81B4-73124B309672}" srcOrd="15" destOrd="0" presId="urn:microsoft.com/office/officeart/2005/8/layout/target3"/>
    <dgm:cxn modelId="{213E0642-FCF0-4998-87EB-7DB18D023607}" type="presParOf" srcId="{333A1088-737F-45CB-B68E-254E46348037}" destId="{2BE915AB-18AA-4053-B92C-3BFC9ED204BB}" srcOrd="16" destOrd="0" presId="urn:microsoft.com/office/officeart/2005/8/layout/target3"/>
    <dgm:cxn modelId="{4F6163F9-F648-4479-B9A6-3EA9A86B022E}" type="presParOf" srcId="{333A1088-737F-45CB-B68E-254E46348037}" destId="{6BB5E863-4638-4E1D-BFDE-399D028AC4ED}" srcOrd="17" destOrd="0" presId="urn:microsoft.com/office/officeart/2005/8/layout/target3"/>
    <dgm:cxn modelId="{B5150BDE-331E-4901-9A6D-04A09795E2BE}" type="presParOf" srcId="{333A1088-737F-45CB-B68E-254E46348037}" destId="{5A5FFA88-C948-4069-8E93-59FA12366E83}" srcOrd="18" destOrd="0" presId="urn:microsoft.com/office/officeart/2005/8/layout/target3"/>
    <dgm:cxn modelId="{D0EB09CB-9064-435A-BB80-86ABAB9B368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VY_32_INOVACE_13_</a:t>
          </a:r>
          <a:r>
            <a:rPr lang="cs-CZ" sz="2000" kern="1200" dirty="0" smtClean="0">
              <a:solidFill>
                <a:schemeClr val="tx1"/>
              </a:solidFill>
            </a:rPr>
            <a:t>George </a:t>
          </a:r>
          <a:r>
            <a:rPr lang="cs-CZ" sz="2000" kern="1200" dirty="0" err="1" smtClean="0">
              <a:solidFill>
                <a:schemeClr val="tx1"/>
              </a:solidFill>
            </a:rPr>
            <a:t>Orwell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Fantastická literatura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675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0674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1473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2868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008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1474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4960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3372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4382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0982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22108-72DE-45D5-9242-2935D9C6C2D7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E022-6C5C-4BFF-B2A9-CAAEDEF48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5809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922108-72DE-45D5-9242-2935D9C6C2D7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1EE022-6C5C-4BFF-B2A9-CAAEDEF48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083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88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7820016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George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Orwell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4093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88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76630624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květen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9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se seznámí s autorem, napíší zápis do </a:t>
                      </a:r>
                      <a:r>
                        <a:rPr lang="cs-CZ" sz="1800" b="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sešitu </a:t>
                      </a:r>
                      <a:br>
                        <a:rPr lang="cs-CZ" sz="1800" b="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cs-CZ" sz="1800" b="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</a:t>
                      </a:r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rozeberou text.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85501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4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91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txBody>
          <a:bodyPr>
            <a:normAutofit fontScale="90000"/>
          </a:bodyPr>
          <a:lstStyle/>
          <a:p>
            <a:r>
              <a:rPr lang="cs-CZ" b="1" dirty="0"/>
              <a:t>George </a:t>
            </a:r>
            <a:r>
              <a:rPr lang="cs-CZ" b="1" dirty="0" err="1"/>
              <a:t>Orwell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(1903 – 1950)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204864"/>
            <a:ext cx="3322712" cy="2960621"/>
          </a:xfrm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2204864"/>
            <a:ext cx="3605233" cy="2880320"/>
          </a:xfrm>
          <a:scene3d>
            <a:camera prst="orthographicFront"/>
            <a:lightRig rig="threePt" dir="t"/>
          </a:scene3d>
          <a:sp3d>
            <a:bevelT prst="relaxedInset"/>
          </a:sp3d>
        </p:spPr>
      </p:pic>
    </p:spTree>
    <p:extLst>
      <p:ext uri="{BB962C8B-B14F-4D97-AF65-F5344CB8AC3E}">
        <p14:creationId xmlns:p14="http://schemas.microsoft.com/office/powerpoint/2010/main" xmlns="" val="3317771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4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87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txBody>
          <a:bodyPr>
            <a:normAutofit fontScale="90000"/>
          </a:bodyPr>
          <a:lstStyle/>
          <a:p>
            <a:r>
              <a:rPr lang="cs-CZ" b="1" dirty="0"/>
              <a:t>George </a:t>
            </a:r>
            <a:r>
              <a:rPr lang="cs-CZ" b="1" dirty="0" err="1"/>
              <a:t>Orwell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(1903 – 1950)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cs-CZ" dirty="0"/>
              <a:t>George </a:t>
            </a:r>
            <a:r>
              <a:rPr lang="cs-CZ" dirty="0" err="1"/>
              <a:t>Orwell</a:t>
            </a:r>
            <a:r>
              <a:rPr lang="cs-CZ" dirty="0"/>
              <a:t> (vlastním jménem </a:t>
            </a:r>
            <a:r>
              <a:rPr lang="cs-CZ" dirty="0" err="1"/>
              <a:t>Eric</a:t>
            </a:r>
            <a:r>
              <a:rPr lang="cs-CZ" dirty="0"/>
              <a:t> Blair) se narodil </a:t>
            </a:r>
            <a:r>
              <a:rPr lang="cs-CZ" dirty="0" smtClean="0"/>
              <a:t>v Bengálsku. </a:t>
            </a:r>
          </a:p>
          <a:p>
            <a:pPr algn="just"/>
            <a:r>
              <a:rPr lang="cs-CZ" dirty="0" smtClean="0"/>
              <a:t>Dětství </a:t>
            </a:r>
            <a:r>
              <a:rPr lang="cs-CZ" dirty="0"/>
              <a:t>strávil s matkou a sestrou v Anglii. </a:t>
            </a:r>
            <a:endParaRPr lang="cs-CZ" dirty="0" smtClean="0"/>
          </a:p>
          <a:p>
            <a:pPr algn="just"/>
            <a:r>
              <a:rPr lang="cs-CZ" dirty="0" smtClean="0"/>
              <a:t>Vstoupil </a:t>
            </a:r>
            <a:r>
              <a:rPr lang="cs-CZ" dirty="0"/>
              <a:t>do služeb britské policie v Barmě. Po pěti letech se vrátil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 Evropy, </a:t>
            </a:r>
            <a:r>
              <a:rPr lang="cs-CZ" dirty="0" smtClean="0"/>
              <a:t>aby se stal </a:t>
            </a:r>
            <a:r>
              <a:rPr lang="cs-CZ" dirty="0" smtClean="0"/>
              <a:t>spisovatelem</a:t>
            </a:r>
            <a:r>
              <a:rPr lang="cs-CZ" dirty="0"/>
              <a:t>. </a:t>
            </a:r>
            <a:endParaRPr lang="cs-CZ" dirty="0" smtClean="0"/>
          </a:p>
          <a:p>
            <a:pPr algn="just"/>
            <a:r>
              <a:rPr lang="cs-CZ" dirty="0" smtClean="0"/>
              <a:t>Strávil </a:t>
            </a:r>
            <a:r>
              <a:rPr lang="cs-CZ" dirty="0"/>
              <a:t>několik let mezi chudinou v Londýně a Paříži, neúspěšně se pokoušel psát a živil se příležitostně jako umývač nádobí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či </a:t>
            </a:r>
            <a:r>
              <a:rPr lang="cs-CZ" dirty="0"/>
              <a:t>soukromý učitel. </a:t>
            </a:r>
            <a:endParaRPr lang="cs-CZ" dirty="0" smtClean="0"/>
          </a:p>
          <a:p>
            <a:pPr algn="just"/>
            <a:r>
              <a:rPr lang="cs-CZ" dirty="0" smtClean="0"/>
              <a:t>Odjel bojovat do Španělska. </a:t>
            </a:r>
            <a:endParaRPr lang="cs-CZ" dirty="0"/>
          </a:p>
          <a:p>
            <a:pPr algn="just"/>
            <a:r>
              <a:rPr lang="cs-CZ" dirty="0" smtClean="0"/>
              <a:t>Za </a:t>
            </a:r>
            <a:r>
              <a:rPr lang="cs-CZ" dirty="0"/>
              <a:t>druhé světové války pracoval pro BBC. </a:t>
            </a:r>
            <a:endParaRPr lang="cs-CZ" dirty="0" smtClean="0"/>
          </a:p>
          <a:p>
            <a:pPr algn="just"/>
            <a:r>
              <a:rPr lang="cs-CZ" dirty="0" err="1" smtClean="0"/>
              <a:t>Orwellovo</a:t>
            </a:r>
            <a:r>
              <a:rPr lang="cs-CZ" dirty="0" smtClean="0"/>
              <a:t> </a:t>
            </a:r>
            <a:r>
              <a:rPr lang="cs-CZ" dirty="0"/>
              <a:t>jméno začalo být známé hlavně po vydání </a:t>
            </a:r>
            <a:r>
              <a:rPr lang="cs-CZ" dirty="0" smtClean="0"/>
              <a:t>Farmy zvířat </a:t>
            </a:r>
            <a:r>
              <a:rPr lang="cs-CZ" dirty="0"/>
              <a:t>(Animal </a:t>
            </a:r>
            <a:r>
              <a:rPr lang="cs-CZ" dirty="0" err="1"/>
              <a:t>Farm</a:t>
            </a:r>
            <a:r>
              <a:rPr lang="cs-CZ" dirty="0"/>
              <a:t>, 1945) a románu </a:t>
            </a:r>
            <a:r>
              <a:rPr lang="cs-CZ" dirty="0" smtClean="0"/>
              <a:t>1984 </a:t>
            </a:r>
            <a:r>
              <a:rPr lang="cs-CZ" dirty="0"/>
              <a:t>(</a:t>
            </a:r>
            <a:r>
              <a:rPr lang="cs-CZ" dirty="0" err="1"/>
              <a:t>Nineteen</a:t>
            </a:r>
            <a:r>
              <a:rPr lang="cs-CZ" dirty="0"/>
              <a:t> </a:t>
            </a:r>
            <a:r>
              <a:rPr lang="cs-CZ" dirty="0" err="1"/>
              <a:t>Eighty</a:t>
            </a:r>
            <a:r>
              <a:rPr lang="cs-CZ" dirty="0"/>
              <a:t> </a:t>
            </a:r>
            <a:r>
              <a:rPr lang="cs-CZ" dirty="0" err="1"/>
              <a:t>Four</a:t>
            </a:r>
            <a:r>
              <a:rPr lang="cs-CZ" dirty="0"/>
              <a:t>, 1949</a:t>
            </a:r>
            <a:r>
              <a:rPr lang="cs-CZ" dirty="0" smtClean="0"/>
              <a:t>). </a:t>
            </a:r>
          </a:p>
          <a:p>
            <a:pPr algn="just"/>
            <a:r>
              <a:rPr lang="cs-CZ" dirty="0" smtClean="0"/>
              <a:t>George </a:t>
            </a:r>
            <a:r>
              <a:rPr lang="cs-CZ" dirty="0" err="1"/>
              <a:t>Orwell</a:t>
            </a:r>
            <a:r>
              <a:rPr lang="cs-CZ" dirty="0"/>
              <a:t> zemřel na </a:t>
            </a:r>
            <a:r>
              <a:rPr lang="cs-CZ" dirty="0" smtClean="0"/>
              <a:t>tuberkulózu. </a:t>
            </a:r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8795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4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87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txBody>
          <a:bodyPr>
            <a:normAutofit/>
          </a:bodyPr>
          <a:lstStyle/>
          <a:p>
            <a:r>
              <a:rPr lang="cs-CZ" sz="3200" b="1" dirty="0" smtClean="0"/>
              <a:t>Jak souvisí tyto pojmy s Georgem </a:t>
            </a:r>
            <a:r>
              <a:rPr lang="cs-CZ" sz="3200" b="1" dirty="0" err="1" smtClean="0"/>
              <a:t>Orwellem</a:t>
            </a:r>
            <a:r>
              <a:rPr lang="cs-CZ" sz="3200" b="1" dirty="0" smtClean="0"/>
              <a:t>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Bengálsko </a:t>
            </a:r>
          </a:p>
          <a:p>
            <a:r>
              <a:rPr lang="cs-CZ" sz="2400" dirty="0" smtClean="0"/>
              <a:t>Barma</a:t>
            </a:r>
          </a:p>
          <a:p>
            <a:r>
              <a:rPr lang="cs-CZ" sz="2400" dirty="0" smtClean="0"/>
              <a:t>Londýn</a:t>
            </a:r>
          </a:p>
          <a:p>
            <a:r>
              <a:rPr lang="cs-CZ" sz="2400" dirty="0" smtClean="0"/>
              <a:t>Paříž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mývač nádobí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čitel</a:t>
            </a:r>
          </a:p>
          <a:p>
            <a:r>
              <a:rPr lang="cs-CZ" sz="2400" dirty="0" smtClean="0"/>
              <a:t>Španělsko</a:t>
            </a:r>
          </a:p>
          <a:p>
            <a:r>
              <a:rPr lang="cs-CZ" sz="2400" dirty="0" smtClean="0"/>
              <a:t>BBC</a:t>
            </a:r>
          </a:p>
          <a:p>
            <a:r>
              <a:rPr lang="cs-CZ" sz="2400" dirty="0" smtClean="0"/>
              <a:t>Animal </a:t>
            </a:r>
            <a:r>
              <a:rPr lang="cs-CZ" sz="2400" dirty="0" err="1" smtClean="0"/>
              <a:t>Farm</a:t>
            </a:r>
            <a:endParaRPr lang="cs-CZ" sz="2400" dirty="0" smtClean="0"/>
          </a:p>
          <a:p>
            <a:r>
              <a:rPr lang="cs-CZ" sz="2400" dirty="0" err="1" smtClean="0"/>
              <a:t>Nineteen</a:t>
            </a:r>
            <a:r>
              <a:rPr lang="cs-CZ" sz="2400" dirty="0" smtClean="0"/>
              <a:t> </a:t>
            </a:r>
            <a:r>
              <a:rPr lang="cs-CZ" sz="2400" dirty="0" err="1" smtClean="0"/>
              <a:t>Eighty</a:t>
            </a:r>
            <a:r>
              <a:rPr lang="cs-CZ" sz="2400" dirty="0" smtClean="0"/>
              <a:t> </a:t>
            </a:r>
            <a:r>
              <a:rPr lang="cs-CZ" sz="2400" dirty="0" err="1" smtClean="0"/>
              <a:t>Four</a:t>
            </a:r>
            <a:endParaRPr lang="cs-CZ" sz="2400" dirty="0" smtClean="0"/>
          </a:p>
          <a:p>
            <a:r>
              <a:rPr lang="cs-CZ" sz="2400" dirty="0" smtClean="0"/>
              <a:t>tuberkulóza</a:t>
            </a:r>
          </a:p>
        </p:txBody>
      </p:sp>
    </p:spTree>
    <p:extLst>
      <p:ext uri="{BB962C8B-B14F-4D97-AF65-F5344CB8AC3E}">
        <p14:creationId xmlns:p14="http://schemas.microsoft.com/office/powerpoint/2010/main" xmlns="" val="1375575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4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83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txBody>
          <a:bodyPr>
            <a:normAutofit/>
          </a:bodyPr>
          <a:lstStyle/>
          <a:p>
            <a:r>
              <a:rPr lang="cs-CZ" sz="4000" b="1" dirty="0" smtClean="0"/>
              <a:t>Farma zvířat</a:t>
            </a:r>
            <a:r>
              <a:rPr lang="cs-CZ" sz="3200" b="1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Farma zvířat je alegorická a satirická novela, která ukazuje formou bajky politické vztahy a děje mezi lidmi. </a:t>
            </a:r>
          </a:p>
          <a:p>
            <a:r>
              <a:rPr lang="cs-CZ" dirty="0" smtClean="0"/>
              <a:t>V příběhu se objevuje skupinka zvířat, která se vzbouří a vyžene lidi z farmy, na které žije, a vede ji sama. </a:t>
            </a:r>
          </a:p>
          <a:p>
            <a:r>
              <a:rPr lang="cs-CZ" dirty="0" smtClean="0"/>
              <a:t>Jejich vláda se však postupně zvrhne v brutální tyranii. </a:t>
            </a:r>
            <a:endParaRPr lang="cs-CZ" dirty="0"/>
          </a:p>
          <a:p>
            <a:r>
              <a:rPr lang="cs-CZ" dirty="0" smtClean="0"/>
              <a:t>Tento román byl napsán v průběhu 2. světové války a vydán srpnu roku 1945. </a:t>
            </a:r>
          </a:p>
          <a:p>
            <a:r>
              <a:rPr lang="cs-CZ" dirty="0" smtClean="0"/>
              <a:t>Ačkoliv nebyl do konce 50. let příliš úspěšným, dnes je jedním z nejznámějších děl George </a:t>
            </a:r>
            <a:r>
              <a:rPr lang="cs-CZ" dirty="0" err="1" smtClean="0"/>
              <a:t>Orwella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502328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4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83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txBody>
          <a:bodyPr>
            <a:normAutofit/>
          </a:bodyPr>
          <a:lstStyle/>
          <a:p>
            <a:r>
              <a:rPr lang="cs-CZ" sz="4000" b="1" dirty="0" smtClean="0"/>
              <a:t>Farma zvířat – otázky</a:t>
            </a:r>
            <a:r>
              <a:rPr lang="cs-CZ" sz="3200" b="1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Co je to alegorie?</a:t>
            </a:r>
          </a:p>
          <a:p>
            <a:r>
              <a:rPr lang="cs-CZ" dirty="0" smtClean="0"/>
              <a:t>Vysvětlete slovo satira.</a:t>
            </a:r>
          </a:p>
          <a:p>
            <a:r>
              <a:rPr lang="cs-CZ" dirty="0" smtClean="0"/>
              <a:t>Co je to bajka? </a:t>
            </a:r>
          </a:p>
          <a:p>
            <a:r>
              <a:rPr lang="cs-CZ" dirty="0" smtClean="0"/>
              <a:t>Jaké jsou její hlavní znaky?</a:t>
            </a:r>
            <a:endParaRPr lang="cs-CZ" dirty="0"/>
          </a:p>
          <a:p>
            <a:r>
              <a:rPr lang="cs-CZ" dirty="0" smtClean="0"/>
              <a:t>Kdo je považován za zakladatele bajek?</a:t>
            </a:r>
          </a:p>
          <a:p>
            <a:r>
              <a:rPr lang="cs-CZ" dirty="0" smtClean="0"/>
              <a:t>Jakou má spojitost tato kniha s ostatními bajkami?</a:t>
            </a:r>
          </a:p>
          <a:p>
            <a:r>
              <a:rPr lang="cs-CZ" dirty="0" smtClean="0"/>
              <a:t>Co je to novela?</a:t>
            </a:r>
          </a:p>
          <a:p>
            <a:r>
              <a:rPr lang="cs-CZ" dirty="0" smtClean="0"/>
              <a:t>Vyjmenujte alespoň jednoho autora novely.</a:t>
            </a:r>
          </a:p>
          <a:p>
            <a:r>
              <a:rPr lang="cs-CZ" dirty="0" smtClean="0"/>
              <a:t>K jaké společenské události se váže tato kniha?</a:t>
            </a:r>
          </a:p>
        </p:txBody>
      </p:sp>
    </p:spTree>
    <p:extLst>
      <p:ext uri="{BB962C8B-B14F-4D97-AF65-F5344CB8AC3E}">
        <p14:creationId xmlns:p14="http://schemas.microsoft.com/office/powerpoint/2010/main" xmlns="" val="3619713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4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83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txBody>
          <a:bodyPr>
            <a:normAutofit/>
          </a:bodyPr>
          <a:lstStyle/>
          <a:p>
            <a:r>
              <a:rPr lang="cs-CZ" sz="4000" b="1" dirty="0" smtClean="0"/>
              <a:t>Vydání knihy u nás</a:t>
            </a:r>
            <a:r>
              <a:rPr lang="cs-CZ" sz="3200" b="1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Kniha poprvé vyšla v češtině v již roce 1946. </a:t>
            </a:r>
          </a:p>
          <a:p>
            <a:pPr algn="just"/>
            <a:r>
              <a:rPr lang="cs-CZ" dirty="0" smtClean="0"/>
              <a:t>Po únorovém převratu se George </a:t>
            </a:r>
            <a:r>
              <a:rPr lang="cs-CZ" dirty="0" err="1" smtClean="0"/>
              <a:t>Orwell</a:t>
            </a:r>
            <a:r>
              <a:rPr lang="cs-CZ" dirty="0" smtClean="0"/>
              <a:t> dostal na seznam zakázaných autorů a jeho díla tedy nemohla v Československu vycházet. </a:t>
            </a:r>
          </a:p>
          <a:p>
            <a:pPr algn="just"/>
            <a:r>
              <a:rPr lang="cs-CZ" dirty="0" smtClean="0"/>
              <a:t>Podruhé tedy kniha vyšla v roce 1981 jako </a:t>
            </a:r>
            <a:r>
              <a:rPr lang="cs-CZ" i="1" dirty="0" smtClean="0"/>
              <a:t>Zvířecí statek</a:t>
            </a:r>
            <a:r>
              <a:rPr lang="cs-CZ" dirty="0" smtClean="0"/>
              <a:t> v exilovém nakladatelství Index. </a:t>
            </a:r>
          </a:p>
          <a:p>
            <a:pPr algn="just"/>
            <a:r>
              <a:rPr lang="cs-CZ" dirty="0" smtClean="0"/>
              <a:t>Rovněž byla přepisována formou samizdatu </a:t>
            </a:r>
            <a:br>
              <a:rPr lang="cs-CZ" dirty="0" smtClean="0"/>
            </a:br>
            <a:r>
              <a:rPr lang="cs-CZ" dirty="0" smtClean="0"/>
              <a:t>v anonymním překladu s názvem </a:t>
            </a:r>
            <a:r>
              <a:rPr lang="cs-CZ" i="1" dirty="0" smtClean="0"/>
              <a:t>Zvířecí farma</a:t>
            </a:r>
            <a:r>
              <a:rPr lang="cs-CZ" dirty="0" smtClean="0"/>
              <a:t>. </a:t>
            </a:r>
          </a:p>
          <a:p>
            <a:pPr algn="just"/>
            <a:r>
              <a:rPr lang="cs-CZ" dirty="0" smtClean="0"/>
              <a:t>Po Sametové revoluci pak kniha poprvé vyšla </a:t>
            </a:r>
            <a:br>
              <a:rPr lang="cs-CZ" dirty="0" smtClean="0"/>
            </a:br>
            <a:r>
              <a:rPr lang="cs-CZ" dirty="0" smtClean="0"/>
              <a:t>v roce 1991 a od té doby byla znovu vydána již několikrát .</a:t>
            </a:r>
          </a:p>
        </p:txBody>
      </p:sp>
    </p:spTree>
    <p:extLst>
      <p:ext uri="{BB962C8B-B14F-4D97-AF65-F5344CB8AC3E}">
        <p14:creationId xmlns:p14="http://schemas.microsoft.com/office/powerpoint/2010/main" xmlns="" val="4102726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2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88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http://amsaw.org/amsaw-ithappenedinhistory-062503-orwell.html</a:t>
            </a:r>
          </a:p>
          <a:p>
            <a:r>
              <a:rPr lang="cs-CZ" dirty="0" smtClean="0"/>
              <a:t>http://outofcentralasianow.wordpress.com/2010/08/13/what-would-george-orwell-say-about-the-withdrawal-from-iraq-14-million-pakistani%E2%80%99s-caught-in-the-flood-wikileaks-to-release-15000-more%C2%A0documents%C2%A0very%C2%A0soon/</a:t>
            </a:r>
          </a:p>
          <a:p>
            <a:r>
              <a:rPr lang="cs-CZ" dirty="0" smtClean="0"/>
              <a:t>http://cs.wikipedia.org/wiki/Farma_zv%C3%AD%C5%99at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4876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332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George Orwell (1903 – 1950)</vt:lpstr>
      <vt:lpstr>George Orwell (1903 – 1950)</vt:lpstr>
      <vt:lpstr>Jak souvisí tyto pojmy s Georgem Orwellem?</vt:lpstr>
      <vt:lpstr>Farma zvířat:</vt:lpstr>
      <vt:lpstr>Farma zvířat – otázky:</vt:lpstr>
      <vt:lpstr>Vydání knihy u nás:</vt:lpstr>
      <vt:lpstr>Použité zdroje: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Jajinka</dc:creator>
  <cp:lastModifiedBy>Vaše jméno</cp:lastModifiedBy>
  <cp:revision>22</cp:revision>
  <dcterms:created xsi:type="dcterms:W3CDTF">2011-10-25T18:21:46Z</dcterms:created>
  <dcterms:modified xsi:type="dcterms:W3CDTF">2012-05-25T13:39:58Z</dcterms:modified>
</cp:coreProperties>
</file>