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60" r:id="rId4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08FB837D-C827-4EFA-A057-4D05807E0F7C}" styleName="Styl s motivem 1 – zvýraznění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1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 qsCatId="simple" csTypeId="urn:microsoft.com/office/officeart/2005/8/colors/accent6_4" csCatId="accent6"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a:t>
          </a:r>
          <a:r>
            <a:rPr lang="cs-CZ" sz="2000" b="0" baseline="0" dirty="0" smtClean="0"/>
            <a:t>VY_32_INOVACE_15_</a:t>
          </a:r>
          <a:r>
            <a:rPr lang="cs-CZ" sz="2000" b="0" dirty="0" smtClean="0">
              <a:solidFill>
                <a:schemeClr val="tx1"/>
              </a:solidFill>
            </a:rPr>
            <a:t>Daniel </a:t>
          </a:r>
          <a:r>
            <a:rPr lang="cs-CZ" sz="2000" b="0" dirty="0" err="1" smtClean="0">
              <a:solidFill>
                <a:schemeClr val="tx1"/>
              </a:solidFill>
            </a:rPr>
            <a:t>Keyes</a:t>
          </a:r>
          <a:endParaRPr lang="cs-CZ" sz="2000" b="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ZŠ a MŠ Osoblaha</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Jana </a:t>
          </a:r>
          <a:r>
            <a:rPr lang="cs-CZ" sz="2000" dirty="0" err="1" smtClean="0"/>
            <a:t>Kolbeová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Fantastická literatura</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1.07/1.4.00/21.0816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343" custLinFactNeighborY="6292"/>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728BE0F6-23D8-4A36-8328-C14F2FB4A763}" type="presOf" srcId="{B651F6E3-6281-48DB-9319-2AEAFDAE7572}" destId="{619D679B-A015-4ECF-8348-D1034C574F40}" srcOrd="0" destOrd="0" presId="urn:microsoft.com/office/officeart/2005/8/layout/target3"/>
    <dgm:cxn modelId="{4F2EA297-C208-4D8D-B5B0-F99BF0C533B2}" type="presOf" srcId="{D8197B8C-B260-4A16-BDF4-0947B075E274}" destId="{25B08C86-7E15-44DC-BE7F-FFB55DD49D12}"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221FB34-310D-4638-ACAE-9ACC709E4926}" srcId="{757F3AB3-0718-4624-B441-E567A8F0AB56}" destId="{4C35D32F-0EAB-4CD7-82EE-45574DC2A586}" srcOrd="4" destOrd="0" parTransId="{A15F02C0-547C-48B3-9D05-E7F145EBF3C4}" sibTransId="{8C5711BF-38F0-4590-B6BC-B3119A33CA2E}"/>
    <dgm:cxn modelId="{AB906E97-3CD9-4E05-91AE-864F8E394536}" srcId="{757F3AB3-0718-4624-B441-E567A8F0AB56}" destId="{D1B46980-6531-4606-95E6-44980827E919}" srcOrd="1" destOrd="0" parTransId="{4F7B2CF5-A270-4D61-A510-1C1C5A4DCD3B}" sibTransId="{CFF69701-2866-4EF5-BFB5-F3F9B72EB817}"/>
    <dgm:cxn modelId="{AFF268DD-6EB0-47F1-8C30-5D7ACD4331E5}" type="presOf" srcId="{4C35D32F-0EAB-4CD7-82EE-45574DC2A586}" destId="{8BEBB6EC-1DAA-4CAC-8A25-BC0FCBD5DBD5}" srcOrd="0" destOrd="0" presId="urn:microsoft.com/office/officeart/2005/8/layout/target3"/>
    <dgm:cxn modelId="{CBA690AC-271A-430B-BF9D-1CD65F7959AC}" type="presOf" srcId="{D1D4F407-5343-4D3F-B5B9-D407B03CAEB4}" destId="{AED2198E-93D5-4001-81B4-73124B309672}" srcOrd="1" destOrd="0" presId="urn:microsoft.com/office/officeart/2005/8/layout/target3"/>
    <dgm:cxn modelId="{FAB1BD1F-E5B6-4F1D-8D85-627D5BD57667}" type="presOf" srcId="{D1B46980-6531-4606-95E6-44980827E919}" destId="{6140AFEC-043D-4C43-A2F9-D0F5331DF3A3}" srcOrd="0" destOrd="0" presId="urn:microsoft.com/office/officeart/2005/8/layout/target3"/>
    <dgm:cxn modelId="{72E68624-F739-452C-9D34-42D08C5CBFB9}" type="presOf" srcId="{B651F6E3-6281-48DB-9319-2AEAFDAE7572}" destId="{6BB5E863-4638-4E1D-BFDE-399D028AC4ED}" srcOrd="1" destOrd="0" presId="urn:microsoft.com/office/officeart/2005/8/layout/target3"/>
    <dgm:cxn modelId="{FBEA6864-1589-46AF-BFC6-5917A165ABB0}" type="presOf" srcId="{4C35D32F-0EAB-4CD7-82EE-45574DC2A586}" destId="{890E4F0B-2866-4A3F-A3C7-2A14B1797930}" srcOrd="1" destOrd="0" presId="urn:microsoft.com/office/officeart/2005/8/layout/target3"/>
    <dgm:cxn modelId="{B7AE9ACF-F17B-4BB5-A292-0AE2F9BA6B8B}" type="presOf" srcId="{D8197B8C-B260-4A16-BDF4-0947B075E274}" destId="{5A5FFA88-C948-4069-8E93-59FA12366E83}" srcOrd="1" destOrd="0" presId="urn:microsoft.com/office/officeart/2005/8/layout/target3"/>
    <dgm:cxn modelId="{AAB70287-9374-4D26-9EB5-FA2F401F9062}" type="presOf" srcId="{D1B46980-6531-4606-95E6-44980827E919}" destId="{2BE915AB-18AA-4053-B92C-3BFC9ED204BB}"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5A36B712-0F40-4F95-9AF6-23F9D55963FA}" type="presOf" srcId="{757F3AB3-0718-4624-B441-E567A8F0AB56}" destId="{333A1088-737F-45CB-B68E-254E46348037}" srcOrd="0" destOrd="0" presId="urn:microsoft.com/office/officeart/2005/8/layout/target3"/>
    <dgm:cxn modelId="{8BF7C595-0DF7-4CAA-875E-9CA1F8B8DE0B}" type="presOf" srcId="{D1D4F407-5343-4D3F-B5B9-D407B03CAEB4}" destId="{D005CE8C-CC26-4C3E-AC11-E15060ECD759}"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A51AF443-E7C2-42DC-BE37-CD6F41E40F78}" type="presParOf" srcId="{333A1088-737F-45CB-B68E-254E46348037}" destId="{F5ABB229-8D3B-4694-996A-96F23CF14429}" srcOrd="0" destOrd="0" presId="urn:microsoft.com/office/officeart/2005/8/layout/target3"/>
    <dgm:cxn modelId="{1763049A-56C6-4789-850B-4DA4C8E0FC1D}" type="presParOf" srcId="{333A1088-737F-45CB-B68E-254E46348037}" destId="{F41139FD-01EE-4571-8B17-4FB00FC51163}" srcOrd="1" destOrd="0" presId="urn:microsoft.com/office/officeart/2005/8/layout/target3"/>
    <dgm:cxn modelId="{E4FE9D85-04C6-4594-BDF4-A9452E918A90}" type="presParOf" srcId="{333A1088-737F-45CB-B68E-254E46348037}" destId="{D005CE8C-CC26-4C3E-AC11-E15060ECD759}" srcOrd="2" destOrd="0" presId="urn:microsoft.com/office/officeart/2005/8/layout/target3"/>
    <dgm:cxn modelId="{7EB4681E-B7A9-4D61-92E0-E47B9753CCDB}" type="presParOf" srcId="{333A1088-737F-45CB-B68E-254E46348037}" destId="{2C702D82-9B77-49B7-9568-BB8EB47C3372}" srcOrd="3" destOrd="0" presId="urn:microsoft.com/office/officeart/2005/8/layout/target3"/>
    <dgm:cxn modelId="{500393FC-B77A-4CC4-B137-094182386EA3}" type="presParOf" srcId="{333A1088-737F-45CB-B68E-254E46348037}" destId="{A52A0455-90FF-4808-ABD0-F02540D31D5A}" srcOrd="4" destOrd="0" presId="urn:microsoft.com/office/officeart/2005/8/layout/target3"/>
    <dgm:cxn modelId="{EA6DB726-4EC5-4A29-BC94-A2C186402F90}" type="presParOf" srcId="{333A1088-737F-45CB-B68E-254E46348037}" destId="{6140AFEC-043D-4C43-A2F9-D0F5331DF3A3}" srcOrd="5" destOrd="0" presId="urn:microsoft.com/office/officeart/2005/8/layout/target3"/>
    <dgm:cxn modelId="{A9B7BDFF-1F98-4088-BC8C-8808AF474882}" type="presParOf" srcId="{333A1088-737F-45CB-B68E-254E46348037}" destId="{9358AC05-5D7D-4327-9F80-1AD486AEA664}" srcOrd="6" destOrd="0" presId="urn:microsoft.com/office/officeart/2005/8/layout/target3"/>
    <dgm:cxn modelId="{312FFFF8-7B33-4BEF-A193-1F388D2801FE}" type="presParOf" srcId="{333A1088-737F-45CB-B68E-254E46348037}" destId="{313FC574-E1CD-4FB4-B054-0B805CE0447D}" srcOrd="7" destOrd="0" presId="urn:microsoft.com/office/officeart/2005/8/layout/target3"/>
    <dgm:cxn modelId="{A8F08126-2160-4E80-8F3D-C9CFE08BE91A}" type="presParOf" srcId="{333A1088-737F-45CB-B68E-254E46348037}" destId="{619D679B-A015-4ECF-8348-D1034C574F40}" srcOrd="8" destOrd="0" presId="urn:microsoft.com/office/officeart/2005/8/layout/target3"/>
    <dgm:cxn modelId="{8BBE58AF-8BF0-423E-A052-14128F14FF62}" type="presParOf" srcId="{333A1088-737F-45CB-B68E-254E46348037}" destId="{322283A8-4A27-4CDA-BAE3-F381106A9174}" srcOrd="9" destOrd="0" presId="urn:microsoft.com/office/officeart/2005/8/layout/target3"/>
    <dgm:cxn modelId="{E3A355E9-D39B-47D0-ADA7-290BF1938BE4}" type="presParOf" srcId="{333A1088-737F-45CB-B68E-254E46348037}" destId="{FFC9F71D-1B4F-4AD9-A4A6-86ADEFC8AF5C}" srcOrd="10" destOrd="0" presId="urn:microsoft.com/office/officeart/2005/8/layout/target3"/>
    <dgm:cxn modelId="{20E14AAD-F199-4148-8DA2-CE42C76DE4FE}" type="presParOf" srcId="{333A1088-737F-45CB-B68E-254E46348037}" destId="{25B08C86-7E15-44DC-BE7F-FFB55DD49D12}" srcOrd="11" destOrd="0" presId="urn:microsoft.com/office/officeart/2005/8/layout/target3"/>
    <dgm:cxn modelId="{BC147A8A-5055-4019-A497-C1B4AAF4C2DD}" type="presParOf" srcId="{333A1088-737F-45CB-B68E-254E46348037}" destId="{76644BE8-9D7C-4C09-B250-3D10AF48CBB7}" srcOrd="12" destOrd="0" presId="urn:microsoft.com/office/officeart/2005/8/layout/target3"/>
    <dgm:cxn modelId="{53D62890-A1C0-4069-998A-B7BC6844B86F}" type="presParOf" srcId="{333A1088-737F-45CB-B68E-254E46348037}" destId="{EE85B701-7295-41C0-BA7A-34D3756A2AE6}" srcOrd="13" destOrd="0" presId="urn:microsoft.com/office/officeart/2005/8/layout/target3"/>
    <dgm:cxn modelId="{49F40E83-6C9C-42FF-A5B5-B55E70384854}" type="presParOf" srcId="{333A1088-737F-45CB-B68E-254E46348037}" destId="{8BEBB6EC-1DAA-4CAC-8A25-BC0FCBD5DBD5}" srcOrd="14" destOrd="0" presId="urn:microsoft.com/office/officeart/2005/8/layout/target3"/>
    <dgm:cxn modelId="{8BB88E33-38CF-496E-9752-765B5641A9C6}" type="presParOf" srcId="{333A1088-737F-45CB-B68E-254E46348037}" destId="{AED2198E-93D5-4001-81B4-73124B309672}" srcOrd="15" destOrd="0" presId="urn:microsoft.com/office/officeart/2005/8/layout/target3"/>
    <dgm:cxn modelId="{1ED76A41-3BAF-44E1-B665-72120729BD1B}" type="presParOf" srcId="{333A1088-737F-45CB-B68E-254E46348037}" destId="{2BE915AB-18AA-4053-B92C-3BFC9ED204BB}" srcOrd="16" destOrd="0" presId="urn:microsoft.com/office/officeart/2005/8/layout/target3"/>
    <dgm:cxn modelId="{EFF63EE5-97BF-45FC-AF5C-74E4F092962F}" type="presParOf" srcId="{333A1088-737F-45CB-B68E-254E46348037}" destId="{6BB5E863-4638-4E1D-BFDE-399D028AC4ED}" srcOrd="17" destOrd="0" presId="urn:microsoft.com/office/officeart/2005/8/layout/target3"/>
    <dgm:cxn modelId="{CCE198D9-DF05-4B2F-ABF7-E0B82C2167BF}" type="presParOf" srcId="{333A1088-737F-45CB-B68E-254E46348037}" destId="{5A5FFA88-C948-4069-8E93-59FA12366E83}" srcOrd="18" destOrd="0" presId="urn:microsoft.com/office/officeart/2005/8/layout/target3"/>
    <dgm:cxn modelId="{0D703D46-26D6-46BC-A180-EF74DC09591E}"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25400" cap="flat" cmpd="sng" algn="ctr">
          <a:solidFill>
            <a:schemeClr val="accent6">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ZŠ a MŠ Osoblaha</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solidFill>
          <a:schemeClr val="accent6">
            <a:shade val="50000"/>
            <a:hueOff val="-184678"/>
            <a:satOff val="12312"/>
            <a:lumOff val="160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25400" cap="flat" cmpd="sng" algn="ctr">
          <a:solidFill>
            <a:schemeClr val="accent6">
              <a:shade val="50000"/>
              <a:hueOff val="-184678"/>
              <a:satOff val="12312"/>
              <a:lumOff val="160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Jana </a:t>
          </a:r>
          <a:r>
            <a:rPr lang="cs-CZ" sz="2000" kern="1200" dirty="0" err="1" smtClean="0"/>
            <a:t>Kolbeová</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solidFill>
          <a:schemeClr val="accent6">
            <a:shade val="50000"/>
            <a:hueOff val="-369355"/>
            <a:satOff val="24624"/>
            <a:lumOff val="321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25400" cap="flat" cmpd="sng" algn="ctr">
          <a:solidFill>
            <a:schemeClr val="accent6">
              <a:shade val="50000"/>
              <a:hueOff val="-369355"/>
              <a:satOff val="24624"/>
              <a:lumOff val="321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a:t>
          </a:r>
          <a:r>
            <a:rPr lang="cs-CZ" sz="2000" b="0" kern="1200" baseline="0" dirty="0" smtClean="0"/>
            <a:t>VY_32_INOVACE_15_</a:t>
          </a:r>
          <a:r>
            <a:rPr lang="cs-CZ" sz="2000" b="0" kern="1200" dirty="0" smtClean="0">
              <a:solidFill>
                <a:schemeClr val="tx1"/>
              </a:solidFill>
            </a:rPr>
            <a:t>Daniel </a:t>
          </a:r>
          <a:r>
            <a:rPr lang="cs-CZ" sz="2000" b="0" kern="1200" dirty="0" err="1" smtClean="0">
              <a:solidFill>
                <a:schemeClr val="tx1"/>
              </a:solidFill>
            </a:rPr>
            <a:t>Keyes</a:t>
          </a:r>
          <a:endParaRPr lang="cs-CZ" sz="2000" b="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solidFill>
          <a:schemeClr val="accent6">
            <a:shade val="50000"/>
            <a:hueOff val="-369355"/>
            <a:satOff val="24624"/>
            <a:lumOff val="321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25400" cap="flat" cmpd="sng" algn="ctr">
          <a:solidFill>
            <a:schemeClr val="accent6">
              <a:shade val="50000"/>
              <a:hueOff val="-369355"/>
              <a:satOff val="24624"/>
              <a:lumOff val="321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Fantastická literatura</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solidFill>
          <a:schemeClr val="accent6">
            <a:shade val="50000"/>
            <a:hueOff val="-184678"/>
            <a:satOff val="12312"/>
            <a:lumOff val="160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EBB6EC-1DAA-4CAC-8A25-BC0FCBD5DBD5}">
      <dsp:nvSpPr>
        <dsp:cNvPr id="0" name=""/>
        <dsp:cNvSpPr/>
      </dsp:nvSpPr>
      <dsp:spPr>
        <a:xfrm>
          <a:off x="1273857" y="1656185"/>
          <a:ext cx="6498543" cy="407634"/>
        </a:xfrm>
        <a:prstGeom prst="rect">
          <a:avLst/>
        </a:prstGeom>
        <a:solidFill>
          <a:schemeClr val="lt1">
            <a:alpha val="90000"/>
            <a:hueOff val="0"/>
            <a:satOff val="0"/>
            <a:lumOff val="0"/>
            <a:alphaOff val="0"/>
          </a:schemeClr>
        </a:solidFill>
        <a:ln w="25400" cap="flat" cmpd="sng" algn="ctr">
          <a:solidFill>
            <a:schemeClr val="accent6">
              <a:shade val="50000"/>
              <a:hueOff val="-184678"/>
              <a:satOff val="12312"/>
              <a:lumOff val="160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1.07/1.4.00/21.0816 </a:t>
          </a:r>
          <a:endParaRPr lang="cs-CZ" sz="2000" kern="1200" dirty="0"/>
        </a:p>
      </dsp:txBody>
      <dsp:txXfrm>
        <a:off x="1273857" y="1656185"/>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BFAF2DA-B3C1-45DF-9CB4-399DE0BCB3DB}" type="datetimeFigureOut">
              <a:rPr lang="cs-CZ" smtClean="0"/>
              <a:pPr/>
              <a:t>7.11.2011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B22418B-95DC-43EE-BF2B-11C6EAAEE6C2}" type="slidenum">
              <a:rPr lang="cs-CZ" smtClean="0"/>
              <a:pPr/>
              <a:t>‹#›</a:t>
            </a:fld>
            <a:endParaRPr lang="cs-CZ"/>
          </a:p>
        </p:txBody>
      </p:sp>
    </p:spTree>
    <p:extLst>
      <p:ext uri="{BB962C8B-B14F-4D97-AF65-F5344CB8AC3E}">
        <p14:creationId xmlns:p14="http://schemas.microsoft.com/office/powerpoint/2010/main" val="2770527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BFAF2DA-B3C1-45DF-9CB4-399DE0BCB3DB}" type="datetimeFigureOut">
              <a:rPr lang="cs-CZ" smtClean="0"/>
              <a:pPr/>
              <a:t>7.11.2011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B22418B-95DC-43EE-BF2B-11C6EAAEE6C2}" type="slidenum">
              <a:rPr lang="cs-CZ" smtClean="0"/>
              <a:pPr/>
              <a:t>‹#›</a:t>
            </a:fld>
            <a:endParaRPr lang="cs-CZ"/>
          </a:p>
        </p:txBody>
      </p:sp>
    </p:spTree>
    <p:extLst>
      <p:ext uri="{BB962C8B-B14F-4D97-AF65-F5344CB8AC3E}">
        <p14:creationId xmlns:p14="http://schemas.microsoft.com/office/powerpoint/2010/main" val="2415237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BFAF2DA-B3C1-45DF-9CB4-399DE0BCB3DB}" type="datetimeFigureOut">
              <a:rPr lang="cs-CZ" smtClean="0"/>
              <a:pPr/>
              <a:t>7.11.2011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B22418B-95DC-43EE-BF2B-11C6EAAEE6C2}" type="slidenum">
              <a:rPr lang="cs-CZ" smtClean="0"/>
              <a:pPr/>
              <a:t>‹#›</a:t>
            </a:fld>
            <a:endParaRPr lang="cs-CZ"/>
          </a:p>
        </p:txBody>
      </p:sp>
    </p:spTree>
    <p:extLst>
      <p:ext uri="{BB962C8B-B14F-4D97-AF65-F5344CB8AC3E}">
        <p14:creationId xmlns:p14="http://schemas.microsoft.com/office/powerpoint/2010/main" val="477973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BFAF2DA-B3C1-45DF-9CB4-399DE0BCB3DB}" type="datetimeFigureOut">
              <a:rPr lang="cs-CZ" smtClean="0"/>
              <a:pPr/>
              <a:t>7.11.2011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B22418B-95DC-43EE-BF2B-11C6EAAEE6C2}" type="slidenum">
              <a:rPr lang="cs-CZ" smtClean="0"/>
              <a:pPr/>
              <a:t>‹#›</a:t>
            </a:fld>
            <a:endParaRPr lang="cs-CZ"/>
          </a:p>
        </p:txBody>
      </p:sp>
    </p:spTree>
    <p:extLst>
      <p:ext uri="{BB962C8B-B14F-4D97-AF65-F5344CB8AC3E}">
        <p14:creationId xmlns:p14="http://schemas.microsoft.com/office/powerpoint/2010/main" val="3195001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BFAF2DA-B3C1-45DF-9CB4-399DE0BCB3DB}" type="datetimeFigureOut">
              <a:rPr lang="cs-CZ" smtClean="0"/>
              <a:pPr/>
              <a:t>7.11.2011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B22418B-95DC-43EE-BF2B-11C6EAAEE6C2}" type="slidenum">
              <a:rPr lang="cs-CZ" smtClean="0"/>
              <a:pPr/>
              <a:t>‹#›</a:t>
            </a:fld>
            <a:endParaRPr lang="cs-CZ"/>
          </a:p>
        </p:txBody>
      </p:sp>
    </p:spTree>
    <p:extLst>
      <p:ext uri="{BB962C8B-B14F-4D97-AF65-F5344CB8AC3E}">
        <p14:creationId xmlns:p14="http://schemas.microsoft.com/office/powerpoint/2010/main" val="4246095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BFAF2DA-B3C1-45DF-9CB4-399DE0BCB3DB}" type="datetimeFigureOut">
              <a:rPr lang="cs-CZ" smtClean="0"/>
              <a:pPr/>
              <a:t>7.11.2011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B22418B-95DC-43EE-BF2B-11C6EAAEE6C2}" type="slidenum">
              <a:rPr lang="cs-CZ" smtClean="0"/>
              <a:pPr/>
              <a:t>‹#›</a:t>
            </a:fld>
            <a:endParaRPr lang="cs-CZ"/>
          </a:p>
        </p:txBody>
      </p:sp>
    </p:spTree>
    <p:extLst>
      <p:ext uri="{BB962C8B-B14F-4D97-AF65-F5344CB8AC3E}">
        <p14:creationId xmlns:p14="http://schemas.microsoft.com/office/powerpoint/2010/main" val="1195713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BFAF2DA-B3C1-45DF-9CB4-399DE0BCB3DB}" type="datetimeFigureOut">
              <a:rPr lang="cs-CZ" smtClean="0"/>
              <a:pPr/>
              <a:t>7.11.2011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B22418B-95DC-43EE-BF2B-11C6EAAEE6C2}" type="slidenum">
              <a:rPr lang="cs-CZ" smtClean="0"/>
              <a:pPr/>
              <a:t>‹#›</a:t>
            </a:fld>
            <a:endParaRPr lang="cs-CZ"/>
          </a:p>
        </p:txBody>
      </p:sp>
    </p:spTree>
    <p:extLst>
      <p:ext uri="{BB962C8B-B14F-4D97-AF65-F5344CB8AC3E}">
        <p14:creationId xmlns:p14="http://schemas.microsoft.com/office/powerpoint/2010/main" val="2547677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BFAF2DA-B3C1-45DF-9CB4-399DE0BCB3DB}" type="datetimeFigureOut">
              <a:rPr lang="cs-CZ" smtClean="0"/>
              <a:pPr/>
              <a:t>7.11.2011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B22418B-95DC-43EE-BF2B-11C6EAAEE6C2}" type="slidenum">
              <a:rPr lang="cs-CZ" smtClean="0"/>
              <a:pPr/>
              <a:t>‹#›</a:t>
            </a:fld>
            <a:endParaRPr lang="cs-CZ"/>
          </a:p>
        </p:txBody>
      </p:sp>
    </p:spTree>
    <p:extLst>
      <p:ext uri="{BB962C8B-B14F-4D97-AF65-F5344CB8AC3E}">
        <p14:creationId xmlns:p14="http://schemas.microsoft.com/office/powerpoint/2010/main" val="1891536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BFAF2DA-B3C1-45DF-9CB4-399DE0BCB3DB}" type="datetimeFigureOut">
              <a:rPr lang="cs-CZ" smtClean="0"/>
              <a:pPr/>
              <a:t>7.11.2011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B22418B-95DC-43EE-BF2B-11C6EAAEE6C2}" type="slidenum">
              <a:rPr lang="cs-CZ" smtClean="0"/>
              <a:pPr/>
              <a:t>‹#›</a:t>
            </a:fld>
            <a:endParaRPr lang="cs-CZ"/>
          </a:p>
        </p:txBody>
      </p:sp>
    </p:spTree>
    <p:extLst>
      <p:ext uri="{BB962C8B-B14F-4D97-AF65-F5344CB8AC3E}">
        <p14:creationId xmlns:p14="http://schemas.microsoft.com/office/powerpoint/2010/main" val="3227284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BFAF2DA-B3C1-45DF-9CB4-399DE0BCB3DB}" type="datetimeFigureOut">
              <a:rPr lang="cs-CZ" smtClean="0"/>
              <a:pPr/>
              <a:t>7.11.2011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B22418B-95DC-43EE-BF2B-11C6EAAEE6C2}" type="slidenum">
              <a:rPr lang="cs-CZ" smtClean="0"/>
              <a:pPr/>
              <a:t>‹#›</a:t>
            </a:fld>
            <a:endParaRPr lang="cs-CZ"/>
          </a:p>
        </p:txBody>
      </p:sp>
    </p:spTree>
    <p:extLst>
      <p:ext uri="{BB962C8B-B14F-4D97-AF65-F5344CB8AC3E}">
        <p14:creationId xmlns:p14="http://schemas.microsoft.com/office/powerpoint/2010/main" val="1809330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BFAF2DA-B3C1-45DF-9CB4-399DE0BCB3DB}" type="datetimeFigureOut">
              <a:rPr lang="cs-CZ" smtClean="0"/>
              <a:pPr/>
              <a:t>7.11.2011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B22418B-95DC-43EE-BF2B-11C6EAAEE6C2}" type="slidenum">
              <a:rPr lang="cs-CZ" smtClean="0"/>
              <a:pPr/>
              <a:t>‹#›</a:t>
            </a:fld>
            <a:endParaRPr lang="cs-CZ"/>
          </a:p>
        </p:txBody>
      </p:sp>
    </p:spTree>
    <p:extLst>
      <p:ext uri="{BB962C8B-B14F-4D97-AF65-F5344CB8AC3E}">
        <p14:creationId xmlns:p14="http://schemas.microsoft.com/office/powerpoint/2010/main" val="685623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75000"/>
              </a:schemeClr>
            </a:gs>
            <a:gs pos="17999">
              <a:srgbClr val="FEE7F2"/>
            </a:gs>
            <a:gs pos="36000">
              <a:srgbClr val="FAC77D"/>
            </a:gs>
            <a:gs pos="61000">
              <a:srgbClr val="FBA97D"/>
            </a:gs>
            <a:gs pos="82001">
              <a:srgbClr val="FBD49C"/>
            </a:gs>
            <a:gs pos="100000">
              <a:srgbClr val="FEE7F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FAF2DA-B3C1-45DF-9CB4-399DE0BCB3DB}" type="datetimeFigureOut">
              <a:rPr lang="cs-CZ" smtClean="0"/>
              <a:pPr/>
              <a:t>7.11.2011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22418B-95DC-43EE-BF2B-11C6EAAEE6C2}" type="slidenum">
              <a:rPr lang="cs-CZ" smtClean="0"/>
              <a:pPr/>
              <a:t>‹#›</a:t>
            </a:fld>
            <a:endParaRPr lang="cs-CZ"/>
          </a:p>
        </p:txBody>
      </p:sp>
    </p:spTree>
    <p:extLst>
      <p:ext uri="{BB962C8B-B14F-4D97-AF65-F5344CB8AC3E}">
        <p14:creationId xmlns:p14="http://schemas.microsoft.com/office/powerpoint/2010/main" val="12808952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871279257"/>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Podnadpis 2"/>
          <p:cNvSpPr>
            <a:spLocks noGrp="1"/>
          </p:cNvSpPr>
          <p:nvPr>
            <p:ph type="subTitle" idx="1"/>
          </p:nvPr>
        </p:nvSpPr>
        <p:spPr/>
        <p:txBody>
          <a:bodyPr/>
          <a:lstStyle/>
          <a:p>
            <a:r>
              <a:rPr lang="cs-CZ" b="1" dirty="0" smtClean="0">
                <a:solidFill>
                  <a:schemeClr val="tx1"/>
                </a:solidFill>
              </a:rPr>
              <a:t>Daniel </a:t>
            </a:r>
            <a:r>
              <a:rPr lang="cs-CZ" b="1" dirty="0" err="1" smtClean="0">
                <a:solidFill>
                  <a:schemeClr val="tx1"/>
                </a:solidFill>
              </a:rPr>
              <a:t>Keyes</a:t>
            </a:r>
            <a:endParaRPr lang="cs-CZ" b="1" dirty="0">
              <a:solidFill>
                <a:schemeClr val="tx1"/>
              </a:solidFill>
            </a:endParaRPr>
          </a:p>
        </p:txBody>
      </p:sp>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1788982196"/>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724603380"/>
              </p:ext>
            </p:extLst>
          </p:nvPr>
        </p:nvGraphicFramePr>
        <p:xfrm>
          <a:off x="1547813" y="1412875"/>
          <a:ext cx="6096000" cy="1657376"/>
        </p:xfrm>
        <a:graphic>
          <a:graphicData uri="http://schemas.openxmlformats.org/drawingml/2006/table">
            <a:tbl>
              <a:tblPr>
                <a:tableStyleId>{08FB837D-C827-4EFA-A057-4D05807E0F7C}</a:tableStyleId>
              </a:tblPr>
              <a:tblGrid>
                <a:gridCol w="3048000"/>
                <a:gridCol w="3048000"/>
              </a:tblGrid>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u="none" strike="noStrike" cap="none" normalizeH="0" baseline="0" dirty="0" smtClean="0">
                          <a:ln>
                            <a:noFill/>
                          </a:ln>
                          <a:effectLst/>
                        </a:rPr>
                        <a:t>Datum vytvoření projektu</a:t>
                      </a:r>
                      <a:endParaRPr kumimoji="0" lang="cs-CZ" sz="1800" b="1" i="0" u="none" strike="noStrike" cap="none" normalizeH="0" baseline="0" dirty="0" smtClean="0">
                        <a:ln>
                          <a:noFill/>
                        </a:ln>
                        <a:solidFill>
                          <a:srgbClr val="FFFFFF"/>
                        </a:solidFill>
                        <a:effectLst/>
                        <a:latin typeface="Calibri" pitchFamily="34" charset="0"/>
                      </a:endParaRPr>
                    </a:p>
                  </a:txBody>
                  <a:tcPr marT="45733" marB="45733" horzOverflow="overflow"/>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u="none" strike="noStrike" cap="none" normalizeH="0" baseline="0" dirty="0" smtClean="0">
                          <a:ln>
                            <a:noFill/>
                          </a:ln>
                          <a:effectLst/>
                        </a:rPr>
                        <a:t> červen 2011</a:t>
                      </a:r>
                      <a:endParaRPr kumimoji="0" lang="cs-CZ" sz="1800" b="1" i="0" u="none" strike="noStrike" cap="none" normalizeH="0" baseline="0" dirty="0" smtClean="0">
                        <a:ln>
                          <a:noFill/>
                        </a:ln>
                        <a:solidFill>
                          <a:srgbClr val="FFFFFF"/>
                        </a:solidFill>
                        <a:effectLst/>
                        <a:latin typeface="Calibri" pitchFamily="34" charset="0"/>
                      </a:endParaRPr>
                    </a:p>
                  </a:txBody>
                  <a:tcPr marT="45733" marB="45733" horzOverflow="overflow"/>
                </a:tc>
              </a:tr>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u="none" strike="noStrike" cap="none" normalizeH="0" baseline="0" dirty="0" smtClean="0">
                          <a:ln>
                            <a:noFill/>
                          </a:ln>
                          <a:effectLst/>
                        </a:rPr>
                        <a:t>Ročník</a:t>
                      </a:r>
                      <a:endParaRPr kumimoji="0" lang="cs-CZ" sz="1800" b="0" i="0" u="none" strike="noStrike" cap="none" normalizeH="0" baseline="0" dirty="0" smtClean="0">
                        <a:ln>
                          <a:noFill/>
                        </a:ln>
                        <a:solidFill>
                          <a:srgbClr val="000000"/>
                        </a:solidFill>
                        <a:effectLst/>
                        <a:latin typeface="Calibri" pitchFamily="34" charset="0"/>
                      </a:endParaRPr>
                    </a:p>
                  </a:txBody>
                  <a:tcPr marT="45733" marB="45733" horzOverflow="overflow"/>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u="none" strike="noStrike" cap="none" normalizeH="0" baseline="0" dirty="0" smtClean="0">
                          <a:ln>
                            <a:noFill/>
                          </a:ln>
                          <a:effectLst/>
                        </a:rPr>
                        <a:t>9.</a:t>
                      </a:r>
                      <a:endParaRPr kumimoji="0" lang="cs-CZ" sz="1800" b="0" i="0" u="none" strike="noStrike" cap="none" normalizeH="0" baseline="0" dirty="0" smtClean="0">
                        <a:ln>
                          <a:noFill/>
                        </a:ln>
                        <a:solidFill>
                          <a:srgbClr val="000000"/>
                        </a:solidFill>
                        <a:effectLst/>
                        <a:latin typeface="Calibri" pitchFamily="34" charset="0"/>
                      </a:endParaRPr>
                    </a:p>
                  </a:txBody>
                  <a:tcPr marT="45733" marB="45733" horzOverflow="overflow"/>
                </a:tc>
              </a:tr>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u="none" strike="noStrike" cap="none" normalizeH="0" baseline="0" dirty="0" smtClean="0">
                          <a:ln>
                            <a:noFill/>
                          </a:ln>
                          <a:effectLst/>
                        </a:rPr>
                        <a:t>Popis prezentace</a:t>
                      </a:r>
                      <a:endParaRPr kumimoji="0" lang="cs-CZ" sz="1800" b="0" i="0" u="none" strike="noStrike" cap="none" normalizeH="0" baseline="0" dirty="0" smtClean="0">
                        <a:ln>
                          <a:noFill/>
                        </a:ln>
                        <a:solidFill>
                          <a:srgbClr val="000000"/>
                        </a:solidFill>
                        <a:effectLst/>
                        <a:latin typeface="Calibri" pitchFamily="34" charset="0"/>
                      </a:endParaRPr>
                    </a:p>
                  </a:txBody>
                  <a:tcPr marT="45733" marB="45733" horzOverflow="overflow"/>
                </a:tc>
                <a:tc>
                  <a:txBody>
                    <a:bodyPr/>
                    <a:lstStyle/>
                    <a:p>
                      <a:pPr marL="0" marR="0" lvl="0" indent="0" algn="just"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Calibri" pitchFamily="34" charset="0"/>
                        </a:rPr>
                        <a:t>Žáci se seznámí jednou </a:t>
                      </a:r>
                      <a:br>
                        <a:rPr kumimoji="0" lang="cs-CZ" sz="1800" b="0" i="0" u="none" strike="noStrike" cap="none" normalizeH="0" baseline="0" dirty="0" smtClean="0">
                          <a:ln>
                            <a:noFill/>
                          </a:ln>
                          <a:solidFill>
                            <a:srgbClr val="000000"/>
                          </a:solidFill>
                          <a:effectLst/>
                          <a:latin typeface="Calibri" pitchFamily="34" charset="0"/>
                        </a:rPr>
                      </a:br>
                      <a:r>
                        <a:rPr kumimoji="0" lang="cs-CZ" sz="1800" b="0" i="0" u="none" strike="noStrike" cap="none" normalizeH="0" baseline="0" dirty="0" smtClean="0">
                          <a:ln>
                            <a:noFill/>
                          </a:ln>
                          <a:solidFill>
                            <a:srgbClr val="000000"/>
                          </a:solidFill>
                          <a:effectLst/>
                          <a:latin typeface="Calibri" pitchFamily="34" charset="0"/>
                        </a:rPr>
                        <a:t>z nejlepších povídek sci-fi literatury.</a:t>
                      </a:r>
                    </a:p>
                  </a:txBody>
                  <a:tcPr marT="45733" marB="45733" horzOverflow="overflow"/>
                </a:tc>
              </a:tr>
            </a:tbl>
          </a:graphicData>
        </a:graphic>
      </p:graphicFrame>
    </p:spTree>
    <p:extLst>
      <p:ext uri="{BB962C8B-B14F-4D97-AF65-F5344CB8AC3E}">
        <p14:creationId xmlns:p14="http://schemas.microsoft.com/office/powerpoint/2010/main" val="1721200101"/>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ln/>
        </p:spPr>
        <p:style>
          <a:lnRef idx="0">
            <a:schemeClr val="accent6"/>
          </a:lnRef>
          <a:fillRef idx="3">
            <a:schemeClr val="accent6"/>
          </a:fillRef>
          <a:effectRef idx="3">
            <a:schemeClr val="accent6"/>
          </a:effectRef>
          <a:fontRef idx="minor">
            <a:schemeClr val="lt1"/>
          </a:fontRef>
        </p:style>
        <p:txBody>
          <a:bodyPr>
            <a:noAutofit/>
          </a:bodyPr>
          <a:lstStyle/>
          <a:p>
            <a:r>
              <a:rPr lang="cs-CZ" sz="3200" dirty="0" smtClean="0"/>
              <a:t/>
            </a:r>
            <a:br>
              <a:rPr lang="cs-CZ" sz="3200" dirty="0" smtClean="0"/>
            </a:br>
            <a:r>
              <a:rPr lang="cs-CZ" sz="4000" dirty="0" smtClean="0"/>
              <a:t>Daniel </a:t>
            </a:r>
            <a:r>
              <a:rPr lang="cs-CZ" sz="4000" dirty="0" err="1" smtClean="0"/>
              <a:t>Keyes</a:t>
            </a:r>
            <a:r>
              <a:rPr lang="cs-CZ" sz="4000" dirty="0" smtClean="0"/>
              <a:t/>
            </a:r>
            <a:br>
              <a:rPr lang="cs-CZ" sz="4000" dirty="0" smtClean="0"/>
            </a:br>
            <a:r>
              <a:rPr lang="cs-CZ" sz="4000" dirty="0" smtClean="0"/>
              <a:t>(9. 8. 1927)</a:t>
            </a:r>
            <a:br>
              <a:rPr lang="cs-CZ" sz="4000" dirty="0" smtClean="0"/>
            </a:br>
            <a:endParaRPr lang="cs-CZ" sz="4000" dirty="0"/>
          </a:p>
        </p:txBody>
      </p:sp>
      <p:sp>
        <p:nvSpPr>
          <p:cNvPr id="3" name="Podnadpis 2"/>
          <p:cNvSpPr>
            <a:spLocks noGrp="1"/>
          </p:cNvSpPr>
          <p:nvPr>
            <p:ph type="body" idx="1"/>
          </p:nvPr>
        </p:nvSpPr>
        <p:spPr/>
        <p:txBody>
          <a:bodyPr/>
          <a:lstStyle/>
          <a:p>
            <a:r>
              <a:rPr lang="cs-CZ" dirty="0" smtClean="0">
                <a:solidFill>
                  <a:schemeClr val="tx1"/>
                </a:solidFill>
              </a:rPr>
              <a:t>Daniel </a:t>
            </a:r>
            <a:r>
              <a:rPr lang="cs-CZ" dirty="0" err="1" smtClean="0">
                <a:solidFill>
                  <a:schemeClr val="tx1"/>
                </a:solidFill>
              </a:rPr>
              <a:t>Keyes</a:t>
            </a:r>
            <a:endParaRPr lang="cs-CZ" dirty="0">
              <a:solidFill>
                <a:schemeClr val="tx1"/>
              </a:solidFill>
            </a:endParaRPr>
          </a:p>
        </p:txBody>
      </p:sp>
      <p:pic>
        <p:nvPicPr>
          <p:cNvPr id="8" name="Zástupný symbol pro obsah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99592" y="2204865"/>
            <a:ext cx="2459202" cy="3672408"/>
          </a:xfrm>
        </p:spPr>
      </p:pic>
      <p:sp>
        <p:nvSpPr>
          <p:cNvPr id="5" name="Zástupný symbol pro text 4"/>
          <p:cNvSpPr>
            <a:spLocks noGrp="1"/>
          </p:cNvSpPr>
          <p:nvPr>
            <p:ph type="body" sz="quarter" idx="3"/>
          </p:nvPr>
        </p:nvSpPr>
        <p:spPr/>
        <p:txBody>
          <a:bodyPr/>
          <a:lstStyle/>
          <a:p>
            <a:pPr algn="ctr"/>
            <a:r>
              <a:rPr lang="cs-CZ" dirty="0" smtClean="0"/>
              <a:t>Růže pro </a:t>
            </a:r>
            <a:r>
              <a:rPr lang="cs-CZ" dirty="0" err="1" smtClean="0"/>
              <a:t>Algernon</a:t>
            </a:r>
            <a:endParaRPr lang="cs-CZ" dirty="0"/>
          </a:p>
        </p:txBody>
      </p:sp>
      <p:pic>
        <p:nvPicPr>
          <p:cNvPr id="7" name="Zástupný symbol pro obsah 6"/>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5348816" y="2174875"/>
            <a:ext cx="2516270" cy="3774405"/>
          </a:xfrm>
        </p:spPr>
      </p:pic>
    </p:spTree>
    <p:extLst>
      <p:ext uri="{BB962C8B-B14F-4D97-AF65-F5344CB8AC3E}">
        <p14:creationId xmlns:p14="http://schemas.microsoft.com/office/powerpoint/2010/main" val="2979811452"/>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ln/>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Autofit/>
          </a:bodyPr>
          <a:lstStyle/>
          <a:p>
            <a:r>
              <a:rPr lang="cs-CZ" sz="3200" dirty="0" smtClean="0">
                <a:solidFill>
                  <a:schemeClr val="lt1"/>
                </a:solidFill>
                <a:latin typeface="+mn-lt"/>
                <a:ea typeface="+mn-ea"/>
                <a:cs typeface="+mn-cs"/>
              </a:rPr>
              <a:t/>
            </a:r>
            <a:br>
              <a:rPr lang="cs-CZ" sz="3200" dirty="0" smtClean="0">
                <a:solidFill>
                  <a:schemeClr val="lt1"/>
                </a:solidFill>
                <a:latin typeface="+mn-lt"/>
                <a:ea typeface="+mn-ea"/>
                <a:cs typeface="+mn-cs"/>
              </a:rPr>
            </a:br>
            <a:r>
              <a:rPr lang="cs-CZ" sz="3200" dirty="0" smtClean="0">
                <a:solidFill>
                  <a:schemeClr val="lt1"/>
                </a:solidFill>
                <a:latin typeface="+mn-lt"/>
                <a:ea typeface="+mn-ea"/>
                <a:cs typeface="+mn-cs"/>
              </a:rPr>
              <a:t>Daniel </a:t>
            </a:r>
            <a:r>
              <a:rPr lang="cs-CZ" sz="3200" dirty="0" err="1" smtClean="0">
                <a:solidFill>
                  <a:schemeClr val="lt1"/>
                </a:solidFill>
                <a:latin typeface="+mn-lt"/>
                <a:ea typeface="+mn-ea"/>
                <a:cs typeface="+mn-cs"/>
              </a:rPr>
              <a:t>Keyes</a:t>
            </a:r>
            <a:r>
              <a:rPr lang="cs-CZ" sz="3200" dirty="0" smtClean="0">
                <a:solidFill>
                  <a:schemeClr val="lt1"/>
                </a:solidFill>
                <a:latin typeface="+mn-lt"/>
                <a:ea typeface="+mn-ea"/>
                <a:cs typeface="+mn-cs"/>
              </a:rPr>
              <a:t/>
            </a:r>
            <a:br>
              <a:rPr lang="cs-CZ" sz="3200" dirty="0" smtClean="0">
                <a:solidFill>
                  <a:schemeClr val="lt1"/>
                </a:solidFill>
                <a:latin typeface="+mn-lt"/>
                <a:ea typeface="+mn-ea"/>
                <a:cs typeface="+mn-cs"/>
              </a:rPr>
            </a:br>
            <a:r>
              <a:rPr lang="cs-CZ" sz="3200" dirty="0" smtClean="0">
                <a:solidFill>
                  <a:schemeClr val="lt1"/>
                </a:solidFill>
                <a:latin typeface="+mn-lt"/>
                <a:ea typeface="+mn-ea"/>
                <a:cs typeface="+mn-cs"/>
              </a:rPr>
              <a:t>(9. 8. 1927)</a:t>
            </a:r>
            <a:br>
              <a:rPr lang="cs-CZ" sz="3200" dirty="0" smtClean="0">
                <a:solidFill>
                  <a:schemeClr val="lt1"/>
                </a:solidFill>
                <a:latin typeface="+mn-lt"/>
                <a:ea typeface="+mn-ea"/>
                <a:cs typeface="+mn-cs"/>
              </a:rPr>
            </a:br>
            <a:endParaRPr lang="cs-CZ" sz="3200" dirty="0">
              <a:solidFill>
                <a:schemeClr val="lt1"/>
              </a:solidFill>
              <a:latin typeface="+mn-lt"/>
              <a:ea typeface="+mn-ea"/>
              <a:cs typeface="+mn-cs"/>
            </a:endParaRPr>
          </a:p>
        </p:txBody>
      </p:sp>
      <p:sp>
        <p:nvSpPr>
          <p:cNvPr id="3" name="Podnadpis 2"/>
          <p:cNvSpPr>
            <a:spLocks noGrp="1"/>
          </p:cNvSpPr>
          <p:nvPr>
            <p:ph idx="1"/>
          </p:nvPr>
        </p:nvSpPr>
        <p:spPr/>
        <p:txBody>
          <a:bodyPr>
            <a:normAutofit/>
          </a:bodyPr>
          <a:lstStyle/>
          <a:p>
            <a:r>
              <a:rPr lang="cs-CZ" dirty="0" smtClean="0"/>
              <a:t>Americký spisovatel, pochází z  New Yorku. </a:t>
            </a:r>
          </a:p>
          <a:p>
            <a:r>
              <a:rPr lang="cs-CZ" dirty="0" smtClean="0"/>
              <a:t>Vystudoval univerzitu v Brooklynu, kde získal titul bakaláře v oboru psychologie. </a:t>
            </a:r>
          </a:p>
          <a:p>
            <a:r>
              <a:rPr lang="cs-CZ" dirty="0" smtClean="0"/>
              <a:t>V 17ti letech vstoupil do americké námořní služby. </a:t>
            </a:r>
          </a:p>
          <a:p>
            <a:r>
              <a:rPr lang="cs-CZ" dirty="0" smtClean="0"/>
              <a:t>Učil na střední škole a přednášel na Ohijské univerzitě tvůrčí psaní a angličtinu.</a:t>
            </a:r>
          </a:p>
        </p:txBody>
      </p:sp>
    </p:spTree>
    <p:extLst>
      <p:ext uri="{BB962C8B-B14F-4D97-AF65-F5344CB8AC3E}">
        <p14:creationId xmlns:p14="http://schemas.microsoft.com/office/powerpoint/2010/main" val="2747515604"/>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ln/>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Autofit/>
          </a:bodyPr>
          <a:lstStyle/>
          <a:p>
            <a:r>
              <a:rPr lang="cs-CZ" sz="3200" dirty="0" smtClean="0">
                <a:solidFill>
                  <a:schemeClr val="lt1"/>
                </a:solidFill>
                <a:latin typeface="+mn-lt"/>
                <a:ea typeface="+mn-ea"/>
                <a:cs typeface="+mn-cs"/>
              </a:rPr>
              <a:t/>
            </a:r>
            <a:br>
              <a:rPr lang="cs-CZ" sz="3200" dirty="0" smtClean="0">
                <a:solidFill>
                  <a:schemeClr val="lt1"/>
                </a:solidFill>
                <a:latin typeface="+mn-lt"/>
                <a:ea typeface="+mn-ea"/>
                <a:cs typeface="+mn-cs"/>
              </a:rPr>
            </a:br>
            <a:r>
              <a:rPr lang="cs-CZ" sz="3200" dirty="0" smtClean="0">
                <a:solidFill>
                  <a:schemeClr val="lt1"/>
                </a:solidFill>
                <a:latin typeface="+mn-lt"/>
                <a:ea typeface="+mn-ea"/>
                <a:cs typeface="+mn-cs"/>
              </a:rPr>
              <a:t>Daniel </a:t>
            </a:r>
            <a:r>
              <a:rPr lang="cs-CZ" sz="3200" dirty="0" err="1" smtClean="0">
                <a:solidFill>
                  <a:schemeClr val="lt1"/>
                </a:solidFill>
                <a:latin typeface="+mn-lt"/>
                <a:ea typeface="+mn-ea"/>
                <a:cs typeface="+mn-cs"/>
              </a:rPr>
              <a:t>Keyes</a:t>
            </a:r>
            <a:r>
              <a:rPr lang="cs-CZ" sz="3200" dirty="0" smtClean="0">
                <a:solidFill>
                  <a:schemeClr val="lt1"/>
                </a:solidFill>
                <a:latin typeface="+mn-lt"/>
                <a:ea typeface="+mn-ea"/>
                <a:cs typeface="+mn-cs"/>
              </a:rPr>
              <a:t/>
            </a:r>
            <a:br>
              <a:rPr lang="cs-CZ" sz="3200" dirty="0" smtClean="0">
                <a:solidFill>
                  <a:schemeClr val="lt1"/>
                </a:solidFill>
                <a:latin typeface="+mn-lt"/>
                <a:ea typeface="+mn-ea"/>
                <a:cs typeface="+mn-cs"/>
              </a:rPr>
            </a:br>
            <a:r>
              <a:rPr lang="cs-CZ" sz="3200" dirty="0" smtClean="0">
                <a:solidFill>
                  <a:schemeClr val="lt1"/>
                </a:solidFill>
                <a:latin typeface="+mn-lt"/>
                <a:ea typeface="+mn-ea"/>
                <a:cs typeface="+mn-cs"/>
              </a:rPr>
              <a:t>Tvorba:</a:t>
            </a:r>
            <a:br>
              <a:rPr lang="cs-CZ" sz="3200" dirty="0" smtClean="0">
                <a:solidFill>
                  <a:schemeClr val="lt1"/>
                </a:solidFill>
                <a:latin typeface="+mn-lt"/>
                <a:ea typeface="+mn-ea"/>
                <a:cs typeface="+mn-cs"/>
              </a:rPr>
            </a:br>
            <a:endParaRPr lang="cs-CZ" sz="3200" dirty="0">
              <a:solidFill>
                <a:schemeClr val="lt1"/>
              </a:solidFill>
              <a:latin typeface="+mn-lt"/>
              <a:ea typeface="+mn-ea"/>
              <a:cs typeface="+mn-cs"/>
            </a:endParaRPr>
          </a:p>
        </p:txBody>
      </p:sp>
      <p:sp>
        <p:nvSpPr>
          <p:cNvPr id="3" name="Podnadpis 2"/>
          <p:cNvSpPr>
            <a:spLocks noGrp="1"/>
          </p:cNvSpPr>
          <p:nvPr>
            <p:ph idx="1"/>
          </p:nvPr>
        </p:nvSpPr>
        <p:spPr/>
        <p:txBody>
          <a:bodyPr>
            <a:normAutofit/>
          </a:bodyPr>
          <a:lstStyle/>
          <a:p>
            <a:r>
              <a:rPr lang="cs-CZ" dirty="0" err="1" smtClean="0"/>
              <a:t>Keyese</a:t>
            </a:r>
            <a:r>
              <a:rPr lang="cs-CZ" dirty="0" smtClean="0"/>
              <a:t> proslavila jedna z nejlepších povídek všech dob: </a:t>
            </a:r>
          </a:p>
          <a:p>
            <a:r>
              <a:rPr lang="cs-CZ" b="1" dirty="0" err="1" smtClean="0"/>
              <a:t>Floweors</a:t>
            </a:r>
            <a:r>
              <a:rPr lang="cs-CZ" b="1" dirty="0" smtClean="0"/>
              <a:t> </a:t>
            </a:r>
            <a:r>
              <a:rPr lang="cs-CZ" b="1" dirty="0" err="1" smtClean="0"/>
              <a:t>for</a:t>
            </a:r>
            <a:r>
              <a:rPr lang="cs-CZ" b="1" dirty="0" smtClean="0"/>
              <a:t> </a:t>
            </a:r>
            <a:r>
              <a:rPr lang="cs-CZ" b="1" dirty="0" err="1" smtClean="0"/>
              <a:t>Algernon</a:t>
            </a:r>
            <a:r>
              <a:rPr lang="cs-CZ" b="1" dirty="0" smtClean="0"/>
              <a:t> (1959)</a:t>
            </a:r>
          </a:p>
          <a:p>
            <a:r>
              <a:rPr lang="cs-CZ" dirty="0" smtClean="0"/>
              <a:t>u nás vyšla pod názvem</a:t>
            </a:r>
          </a:p>
          <a:p>
            <a:pPr marL="0" indent="0">
              <a:buNone/>
            </a:pPr>
            <a:r>
              <a:rPr lang="cs-CZ" b="1" dirty="0"/>
              <a:t>	</a:t>
            </a:r>
            <a:r>
              <a:rPr lang="cs-CZ" b="1" dirty="0" smtClean="0"/>
              <a:t>Růže pro </a:t>
            </a:r>
            <a:r>
              <a:rPr lang="cs-CZ" b="1" dirty="0" err="1" smtClean="0"/>
              <a:t>Algernon</a:t>
            </a:r>
            <a:endParaRPr lang="cs-CZ" dirty="0"/>
          </a:p>
        </p:txBody>
      </p:sp>
    </p:spTree>
    <p:extLst>
      <p:ext uri="{BB962C8B-B14F-4D97-AF65-F5344CB8AC3E}">
        <p14:creationId xmlns:p14="http://schemas.microsoft.com/office/powerpoint/2010/main" val="77851978"/>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fontScale="90000"/>
          </a:bodyPr>
          <a:lstStyle/>
          <a:p>
            <a:r>
              <a:rPr lang="cs-CZ" sz="5300" dirty="0" smtClean="0"/>
              <a:t>Růže pro </a:t>
            </a:r>
            <a:r>
              <a:rPr lang="cs-CZ" sz="5300" dirty="0" err="1" smtClean="0"/>
              <a:t>Algernon</a:t>
            </a:r>
            <a:r>
              <a:rPr lang="cs-CZ" sz="5300" dirty="0" smtClean="0"/>
              <a:t> </a:t>
            </a:r>
            <a:r>
              <a:rPr lang="cs-CZ" dirty="0" smtClean="0"/>
              <a:t/>
            </a:r>
            <a:br>
              <a:rPr lang="cs-CZ" dirty="0" smtClean="0"/>
            </a:br>
            <a:r>
              <a:rPr lang="cs-CZ" sz="3600" u="sng" dirty="0" err="1" smtClean="0"/>
              <a:t>Vívojová</a:t>
            </a:r>
            <a:r>
              <a:rPr lang="cs-CZ" sz="3600" u="sng" dirty="0" smtClean="0"/>
              <a:t> správa 1, 5. březen 1965</a:t>
            </a:r>
          </a:p>
        </p:txBody>
      </p:sp>
      <p:sp>
        <p:nvSpPr>
          <p:cNvPr id="3" name="Podnadpis 2"/>
          <p:cNvSpPr>
            <a:spLocks noGrp="1"/>
          </p:cNvSpPr>
          <p:nvPr>
            <p:ph idx="1"/>
          </p:nvPr>
        </p:nvSpPr>
        <p:spPr/>
        <p:txBody>
          <a:bodyPr>
            <a:normAutofit/>
          </a:bodyPr>
          <a:lstStyle/>
          <a:p>
            <a:pPr algn="just"/>
            <a:r>
              <a:rPr lang="cs-CZ" dirty="0" smtClean="0"/>
              <a:t>Doktor </a:t>
            </a:r>
            <a:r>
              <a:rPr lang="cs-CZ" dirty="0" err="1" smtClean="0"/>
              <a:t>Strauss</a:t>
            </a:r>
            <a:r>
              <a:rPr lang="cs-CZ" dirty="0" smtClean="0"/>
              <a:t> </a:t>
            </a:r>
            <a:r>
              <a:rPr lang="cs-CZ" dirty="0" err="1" smtClean="0"/>
              <a:t>řiká</a:t>
            </a:r>
            <a:r>
              <a:rPr lang="cs-CZ" dirty="0" smtClean="0"/>
              <a:t> </a:t>
            </a:r>
            <a:r>
              <a:rPr lang="cs-CZ" dirty="0" err="1" smtClean="0"/>
              <a:t>abich</a:t>
            </a:r>
            <a:r>
              <a:rPr lang="cs-CZ" dirty="0" smtClean="0"/>
              <a:t> psal co myslím a každou věc co se stane odteďka. Nevím proč ale říká že je to důležitý tak že budou vidět jestli mně </a:t>
            </a:r>
            <a:r>
              <a:rPr lang="cs-CZ" dirty="0" err="1" smtClean="0"/>
              <a:t>mužou</a:t>
            </a:r>
            <a:r>
              <a:rPr lang="cs-CZ" dirty="0" smtClean="0"/>
              <a:t> užít. Snad </a:t>
            </a:r>
            <a:r>
              <a:rPr lang="cs-CZ" dirty="0" err="1" smtClean="0"/>
              <a:t>mužou</a:t>
            </a:r>
            <a:r>
              <a:rPr lang="cs-CZ" dirty="0" smtClean="0"/>
              <a:t>. Slečna </a:t>
            </a:r>
            <a:r>
              <a:rPr lang="cs-CZ" dirty="0" err="1" smtClean="0"/>
              <a:t>Kinianová</a:t>
            </a:r>
            <a:r>
              <a:rPr lang="cs-CZ" dirty="0" smtClean="0"/>
              <a:t> říká že snad mě </a:t>
            </a:r>
            <a:r>
              <a:rPr lang="cs-CZ" dirty="0" err="1" smtClean="0"/>
              <a:t>udělaj</a:t>
            </a:r>
            <a:r>
              <a:rPr lang="cs-CZ" dirty="0" smtClean="0"/>
              <a:t> </a:t>
            </a:r>
            <a:r>
              <a:rPr lang="cs-CZ" dirty="0" err="1" smtClean="0"/>
              <a:t>chitrý</a:t>
            </a:r>
            <a:r>
              <a:rPr lang="cs-CZ" dirty="0" smtClean="0"/>
              <a:t>. Chci být </a:t>
            </a:r>
            <a:r>
              <a:rPr lang="cs-CZ" dirty="0" err="1" smtClean="0"/>
              <a:t>chitrý</a:t>
            </a:r>
            <a:r>
              <a:rPr lang="cs-CZ" dirty="0" smtClean="0"/>
              <a:t> </a:t>
            </a:r>
            <a:r>
              <a:rPr lang="cs-CZ" dirty="0" err="1" smtClean="0"/>
              <a:t>menuju</a:t>
            </a:r>
            <a:r>
              <a:rPr lang="cs-CZ" dirty="0" smtClean="0"/>
              <a:t> se Charlie </a:t>
            </a:r>
            <a:r>
              <a:rPr lang="cs-CZ" dirty="0" err="1" smtClean="0"/>
              <a:t>Gordon</a:t>
            </a:r>
            <a:r>
              <a:rPr lang="cs-CZ" dirty="0" smtClean="0"/>
              <a:t>. Sem 37 let starý a před 2 </a:t>
            </a:r>
            <a:r>
              <a:rPr lang="cs-CZ" dirty="0" err="1" smtClean="0"/>
              <a:t>tejdny</a:t>
            </a:r>
            <a:r>
              <a:rPr lang="cs-CZ" dirty="0" smtClean="0"/>
              <a:t> sem mněl narozeniny. Nemam co psát tak toho teď nechám.</a:t>
            </a:r>
          </a:p>
          <a:p>
            <a:pPr marL="0" indent="0">
              <a:buNone/>
            </a:pPr>
            <a:endParaRPr lang="cs-CZ" dirty="0"/>
          </a:p>
        </p:txBody>
      </p:sp>
    </p:spTree>
    <p:extLst>
      <p:ext uri="{BB962C8B-B14F-4D97-AF65-F5344CB8AC3E}">
        <p14:creationId xmlns:p14="http://schemas.microsoft.com/office/powerpoint/2010/main" val="1351971916"/>
      </p:ext>
    </p:extLst>
  </p:cSld>
  <p:clrMapOvr>
    <a:masterClrMapping/>
  </p:clrMapOvr>
  <p:transition spd="slow">
    <p:push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fontScale="90000"/>
          </a:bodyPr>
          <a:lstStyle/>
          <a:p>
            <a:r>
              <a:rPr lang="cs-CZ" sz="5300" dirty="0" smtClean="0"/>
              <a:t>Růže pro </a:t>
            </a:r>
            <a:r>
              <a:rPr lang="cs-CZ" sz="5300" dirty="0" err="1" smtClean="0"/>
              <a:t>Algernon</a:t>
            </a:r>
            <a:r>
              <a:rPr lang="cs-CZ" sz="5300" dirty="0" smtClean="0"/>
              <a:t> </a:t>
            </a:r>
            <a:r>
              <a:rPr lang="cs-CZ" dirty="0" smtClean="0"/>
              <a:t/>
            </a:r>
            <a:br>
              <a:rPr lang="cs-CZ" dirty="0" smtClean="0"/>
            </a:br>
            <a:r>
              <a:rPr lang="cs-CZ" sz="3600" u="sng" dirty="0" err="1" smtClean="0"/>
              <a:t>Vívojová</a:t>
            </a:r>
            <a:r>
              <a:rPr lang="cs-CZ" sz="3600" u="sng" dirty="0" smtClean="0"/>
              <a:t> správa 3, 7. březen</a:t>
            </a:r>
          </a:p>
        </p:txBody>
      </p:sp>
      <p:sp>
        <p:nvSpPr>
          <p:cNvPr id="3" name="Podnadpis 2"/>
          <p:cNvSpPr>
            <a:spLocks noGrp="1"/>
          </p:cNvSpPr>
          <p:nvPr>
            <p:ph idx="1"/>
          </p:nvPr>
        </p:nvSpPr>
        <p:spPr/>
        <p:txBody>
          <a:bodyPr>
            <a:normAutofit fontScale="70000" lnSpcReduction="20000"/>
          </a:bodyPr>
          <a:lstStyle/>
          <a:p>
            <a:pPr algn="just"/>
            <a:r>
              <a:rPr lang="cs-CZ" dirty="0" smtClean="0"/>
              <a:t>Nějací lidi v </a:t>
            </a:r>
            <a:r>
              <a:rPr lang="cs-CZ" dirty="0" err="1" smtClean="0"/>
              <a:t>bílejch</a:t>
            </a:r>
            <a:r>
              <a:rPr lang="cs-CZ" dirty="0" smtClean="0"/>
              <a:t> kabátech mně vzali do jiný části nemocnice a dali mně zahrát hru. To bilo jako závod s bílou </a:t>
            </a:r>
            <a:r>
              <a:rPr lang="cs-CZ" dirty="0" err="1" smtClean="0"/>
              <a:t>miší</a:t>
            </a:r>
            <a:r>
              <a:rPr lang="cs-CZ" dirty="0" smtClean="0"/>
              <a:t>. </a:t>
            </a:r>
            <a:r>
              <a:rPr lang="cs-CZ" dirty="0" err="1" smtClean="0"/>
              <a:t>Voni</a:t>
            </a:r>
            <a:r>
              <a:rPr lang="cs-CZ" dirty="0" smtClean="0"/>
              <a:t> jí </a:t>
            </a:r>
            <a:r>
              <a:rPr lang="cs-CZ" dirty="0" err="1" smtClean="0"/>
              <a:t>řikali</a:t>
            </a:r>
            <a:r>
              <a:rPr lang="cs-CZ" dirty="0" smtClean="0"/>
              <a:t> </a:t>
            </a:r>
            <a:r>
              <a:rPr lang="cs-CZ" dirty="0" err="1" smtClean="0"/>
              <a:t>Algernon</a:t>
            </a:r>
            <a:r>
              <a:rPr lang="cs-CZ" dirty="0" smtClean="0"/>
              <a:t>. </a:t>
            </a:r>
            <a:r>
              <a:rPr lang="cs-CZ" dirty="0" err="1" smtClean="0"/>
              <a:t>Algernon</a:t>
            </a:r>
            <a:r>
              <a:rPr lang="cs-CZ" dirty="0" smtClean="0"/>
              <a:t> bila v krabici. Bilo tam moc koutů a zatáček </a:t>
            </a:r>
            <a:br>
              <a:rPr lang="cs-CZ" dirty="0" smtClean="0"/>
            </a:br>
            <a:r>
              <a:rPr lang="cs-CZ" dirty="0" smtClean="0"/>
              <a:t>a moc </a:t>
            </a:r>
            <a:r>
              <a:rPr lang="cs-CZ" dirty="0" err="1" smtClean="0"/>
              <a:t>takovejch</a:t>
            </a:r>
            <a:r>
              <a:rPr lang="cs-CZ" dirty="0" smtClean="0"/>
              <a:t> zdí a </a:t>
            </a:r>
            <a:r>
              <a:rPr lang="cs-CZ" dirty="0" err="1" smtClean="0"/>
              <a:t>voni</a:t>
            </a:r>
            <a:r>
              <a:rPr lang="cs-CZ" dirty="0" smtClean="0"/>
              <a:t> mně dali </a:t>
            </a:r>
            <a:r>
              <a:rPr lang="cs-CZ" dirty="0" err="1" smtClean="0"/>
              <a:t>tušku</a:t>
            </a:r>
            <a:r>
              <a:rPr lang="cs-CZ" dirty="0" smtClean="0"/>
              <a:t> a papír s </a:t>
            </a:r>
            <a:r>
              <a:rPr lang="cs-CZ" dirty="0" err="1" smtClean="0"/>
              <a:t>namalovanejma</a:t>
            </a:r>
            <a:r>
              <a:rPr lang="cs-CZ" dirty="0" smtClean="0"/>
              <a:t> </a:t>
            </a:r>
            <a:r>
              <a:rPr lang="cs-CZ" dirty="0" err="1" smtClean="0"/>
              <a:t>čárama</a:t>
            </a:r>
            <a:r>
              <a:rPr lang="cs-CZ" dirty="0" smtClean="0"/>
              <a:t> a moc </a:t>
            </a:r>
            <a:r>
              <a:rPr lang="cs-CZ" dirty="0" err="1" smtClean="0"/>
              <a:t>krabicema</a:t>
            </a:r>
            <a:r>
              <a:rPr lang="cs-CZ" dirty="0" smtClean="0"/>
              <a:t>. Na </a:t>
            </a:r>
            <a:r>
              <a:rPr lang="cs-CZ" dirty="0" err="1" smtClean="0"/>
              <a:t>jedný</a:t>
            </a:r>
            <a:r>
              <a:rPr lang="cs-CZ" dirty="0" smtClean="0"/>
              <a:t> straně bilo napsáno start </a:t>
            </a:r>
            <a:br>
              <a:rPr lang="cs-CZ" dirty="0" smtClean="0"/>
            </a:br>
            <a:r>
              <a:rPr lang="cs-CZ" dirty="0" smtClean="0"/>
              <a:t>na druhým bilo napsáno cíl. </a:t>
            </a:r>
            <a:r>
              <a:rPr lang="cs-CZ" dirty="0" err="1" smtClean="0"/>
              <a:t>Voni</a:t>
            </a:r>
            <a:r>
              <a:rPr lang="cs-CZ" dirty="0" smtClean="0"/>
              <a:t> řekli že to je </a:t>
            </a:r>
            <a:r>
              <a:rPr lang="cs-CZ" dirty="0" err="1" smtClean="0"/>
              <a:t>bludižště</a:t>
            </a:r>
            <a:r>
              <a:rPr lang="cs-CZ" dirty="0" smtClean="0"/>
              <a:t> a že </a:t>
            </a:r>
            <a:r>
              <a:rPr lang="cs-CZ" dirty="0" err="1" smtClean="0"/>
              <a:t>Algernon</a:t>
            </a:r>
            <a:r>
              <a:rPr lang="cs-CZ" dirty="0" smtClean="0"/>
              <a:t> a já máme projít stejným </a:t>
            </a:r>
            <a:r>
              <a:rPr lang="cs-CZ" dirty="0" err="1" smtClean="0"/>
              <a:t>bludižštěm</a:t>
            </a:r>
            <a:r>
              <a:rPr lang="cs-CZ" dirty="0" smtClean="0"/>
              <a:t>. Já sem neviděl jak můžete mít stejný </a:t>
            </a:r>
            <a:r>
              <a:rPr lang="cs-CZ" dirty="0" err="1" smtClean="0"/>
              <a:t>bludižště</a:t>
            </a:r>
            <a:r>
              <a:rPr lang="cs-CZ" dirty="0" smtClean="0"/>
              <a:t> </a:t>
            </a:r>
            <a:r>
              <a:rPr lang="cs-CZ" dirty="0" err="1" smtClean="0"/>
              <a:t>dyž</a:t>
            </a:r>
            <a:r>
              <a:rPr lang="cs-CZ" dirty="0" smtClean="0"/>
              <a:t> </a:t>
            </a:r>
            <a:r>
              <a:rPr lang="cs-CZ" dirty="0" err="1" smtClean="0"/>
              <a:t>Algernon</a:t>
            </a:r>
            <a:r>
              <a:rPr lang="cs-CZ" dirty="0" smtClean="0"/>
              <a:t> má krabici a já papír ale </a:t>
            </a:r>
            <a:r>
              <a:rPr lang="cs-CZ" dirty="0" err="1" smtClean="0"/>
              <a:t>neřek</a:t>
            </a:r>
            <a:r>
              <a:rPr lang="cs-CZ" dirty="0" smtClean="0"/>
              <a:t> sem nic. </a:t>
            </a:r>
            <a:r>
              <a:rPr lang="cs-CZ" dirty="0" err="1" smtClean="0"/>
              <a:t>Taki</a:t>
            </a:r>
            <a:r>
              <a:rPr lang="cs-CZ" dirty="0" smtClean="0"/>
              <a:t> nebyl čas protože závod začal. Jeden muž mněl hodinky a snažil se to skovat </a:t>
            </a:r>
            <a:r>
              <a:rPr lang="cs-CZ" dirty="0" err="1" smtClean="0"/>
              <a:t>abich</a:t>
            </a:r>
            <a:r>
              <a:rPr lang="cs-CZ" dirty="0" smtClean="0"/>
              <a:t> to neviděl tak se </a:t>
            </a:r>
            <a:r>
              <a:rPr lang="cs-CZ" dirty="0" err="1" smtClean="0"/>
              <a:t>skoušel</a:t>
            </a:r>
            <a:r>
              <a:rPr lang="cs-CZ" dirty="0" smtClean="0"/>
              <a:t> </a:t>
            </a:r>
            <a:br>
              <a:rPr lang="cs-CZ" dirty="0" smtClean="0"/>
            </a:br>
            <a:r>
              <a:rPr lang="cs-CZ" dirty="0" smtClean="0"/>
              <a:t>se nedívat a to mně </a:t>
            </a:r>
            <a:r>
              <a:rPr lang="cs-CZ" dirty="0" err="1" smtClean="0"/>
              <a:t>snervóznilo</a:t>
            </a:r>
            <a:r>
              <a:rPr lang="cs-CZ" dirty="0" smtClean="0"/>
              <a:t>. Ale ta </a:t>
            </a:r>
            <a:r>
              <a:rPr lang="cs-CZ" dirty="0" err="1" smtClean="0"/>
              <a:t>skouška</a:t>
            </a:r>
            <a:r>
              <a:rPr lang="cs-CZ" dirty="0" smtClean="0"/>
              <a:t> bila nejzlejší </a:t>
            </a:r>
            <a:r>
              <a:rPr lang="cs-CZ" dirty="0" err="1" smtClean="0"/>
              <a:t>neš</a:t>
            </a:r>
            <a:r>
              <a:rPr lang="cs-CZ" dirty="0" smtClean="0"/>
              <a:t> všechny </a:t>
            </a:r>
            <a:r>
              <a:rPr lang="cs-CZ" dirty="0" err="1" smtClean="0"/>
              <a:t>vostatní</a:t>
            </a:r>
            <a:r>
              <a:rPr lang="cs-CZ" dirty="0" smtClean="0"/>
              <a:t> protože </a:t>
            </a:r>
            <a:r>
              <a:rPr lang="cs-CZ" dirty="0" err="1" smtClean="0"/>
              <a:t>sme</a:t>
            </a:r>
            <a:r>
              <a:rPr lang="cs-CZ" dirty="0" smtClean="0"/>
              <a:t> to dělali 10 x s různými </a:t>
            </a:r>
            <a:r>
              <a:rPr lang="cs-CZ" dirty="0" err="1" smtClean="0"/>
              <a:t>bludižštěmi</a:t>
            </a:r>
            <a:r>
              <a:rPr lang="cs-CZ" dirty="0" smtClean="0"/>
              <a:t> </a:t>
            </a:r>
            <a:br>
              <a:rPr lang="cs-CZ" dirty="0" smtClean="0"/>
            </a:br>
            <a:r>
              <a:rPr lang="cs-CZ" dirty="0" smtClean="0"/>
              <a:t>a </a:t>
            </a:r>
            <a:r>
              <a:rPr lang="cs-CZ" dirty="0" err="1" smtClean="0"/>
              <a:t>Algernon</a:t>
            </a:r>
            <a:r>
              <a:rPr lang="cs-CZ" dirty="0" smtClean="0"/>
              <a:t> </a:t>
            </a:r>
            <a:r>
              <a:rPr lang="cs-CZ" dirty="0" err="1" smtClean="0"/>
              <a:t>dycky</a:t>
            </a:r>
            <a:r>
              <a:rPr lang="cs-CZ" dirty="0" smtClean="0"/>
              <a:t> vyhrála. Nevěděl sem že </a:t>
            </a:r>
            <a:r>
              <a:rPr lang="cs-CZ" dirty="0" err="1" smtClean="0"/>
              <a:t>miši</a:t>
            </a:r>
            <a:r>
              <a:rPr lang="cs-CZ" dirty="0" smtClean="0"/>
              <a:t> </a:t>
            </a:r>
            <a:r>
              <a:rPr lang="cs-CZ" dirty="0" err="1" smtClean="0"/>
              <a:t>sou</a:t>
            </a:r>
            <a:r>
              <a:rPr lang="cs-CZ" dirty="0" smtClean="0"/>
              <a:t> tak chytrý. Možná že je to proto že </a:t>
            </a:r>
            <a:r>
              <a:rPr lang="cs-CZ" dirty="0" err="1" smtClean="0"/>
              <a:t>Algernon</a:t>
            </a:r>
            <a:r>
              <a:rPr lang="cs-CZ" dirty="0" smtClean="0"/>
              <a:t> je bílá </a:t>
            </a:r>
            <a:r>
              <a:rPr lang="cs-CZ" dirty="0" err="1" smtClean="0"/>
              <a:t>miš</a:t>
            </a:r>
            <a:r>
              <a:rPr lang="cs-CZ" dirty="0" smtClean="0"/>
              <a:t>. Možná bílí </a:t>
            </a:r>
            <a:r>
              <a:rPr lang="cs-CZ" dirty="0" err="1" smtClean="0"/>
              <a:t>miši</a:t>
            </a:r>
            <a:r>
              <a:rPr lang="cs-CZ" dirty="0" smtClean="0"/>
              <a:t> </a:t>
            </a:r>
            <a:r>
              <a:rPr lang="cs-CZ" dirty="0" err="1" smtClean="0"/>
              <a:t>sou</a:t>
            </a:r>
            <a:r>
              <a:rPr lang="cs-CZ" dirty="0" smtClean="0"/>
              <a:t> víc </a:t>
            </a:r>
            <a:r>
              <a:rPr lang="cs-CZ" dirty="0" err="1" smtClean="0"/>
              <a:t>chitrý</a:t>
            </a:r>
            <a:r>
              <a:rPr lang="cs-CZ" dirty="0" smtClean="0"/>
              <a:t> než jiný </a:t>
            </a:r>
            <a:r>
              <a:rPr lang="cs-CZ" dirty="0" err="1" smtClean="0"/>
              <a:t>miši</a:t>
            </a:r>
            <a:r>
              <a:rPr lang="cs-CZ" dirty="0" smtClean="0"/>
              <a:t>.</a:t>
            </a:r>
            <a:endParaRPr lang="cs-CZ" dirty="0"/>
          </a:p>
        </p:txBody>
      </p:sp>
    </p:spTree>
    <p:extLst>
      <p:ext uri="{BB962C8B-B14F-4D97-AF65-F5344CB8AC3E}">
        <p14:creationId xmlns:p14="http://schemas.microsoft.com/office/powerpoint/2010/main" val="2705096337"/>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fontScale="90000"/>
          </a:bodyPr>
          <a:lstStyle/>
          <a:p>
            <a:r>
              <a:rPr lang="cs-CZ" sz="5300" dirty="0" smtClean="0"/>
              <a:t>Růže pro </a:t>
            </a:r>
            <a:r>
              <a:rPr lang="cs-CZ" sz="5300" dirty="0" err="1" smtClean="0"/>
              <a:t>Algernon</a:t>
            </a:r>
            <a:r>
              <a:rPr lang="cs-CZ" sz="5300" dirty="0" smtClean="0"/>
              <a:t> </a:t>
            </a:r>
            <a:r>
              <a:rPr lang="cs-CZ" dirty="0" smtClean="0"/>
              <a:t/>
            </a:r>
            <a:br>
              <a:rPr lang="cs-CZ" dirty="0" smtClean="0"/>
            </a:br>
            <a:r>
              <a:rPr lang="cs-CZ" sz="3600" u="sng" dirty="0" err="1" smtClean="0"/>
              <a:t>Vívojová</a:t>
            </a:r>
            <a:r>
              <a:rPr lang="cs-CZ" sz="3600" u="sng" dirty="0" smtClean="0"/>
              <a:t> správa 4 – 8. březen</a:t>
            </a:r>
          </a:p>
        </p:txBody>
      </p:sp>
      <p:sp>
        <p:nvSpPr>
          <p:cNvPr id="3" name="Podnadpis 2"/>
          <p:cNvSpPr>
            <a:spLocks noGrp="1"/>
          </p:cNvSpPr>
          <p:nvPr>
            <p:ph idx="1"/>
          </p:nvPr>
        </p:nvSpPr>
        <p:spPr/>
        <p:txBody>
          <a:bodyPr>
            <a:normAutofit fontScale="70000" lnSpcReduction="20000"/>
          </a:bodyPr>
          <a:lstStyle/>
          <a:p>
            <a:pPr algn="just"/>
            <a:r>
              <a:rPr lang="cs-CZ" dirty="0" err="1" smtClean="0"/>
              <a:t>Voni</a:t>
            </a:r>
            <a:r>
              <a:rPr lang="cs-CZ" dirty="0" smtClean="0"/>
              <a:t> mně </a:t>
            </a:r>
            <a:r>
              <a:rPr lang="cs-CZ" dirty="0" err="1" smtClean="0"/>
              <a:t>užijou</a:t>
            </a:r>
            <a:r>
              <a:rPr lang="cs-CZ" dirty="0" smtClean="0"/>
              <a:t>. Já sem tak </a:t>
            </a:r>
            <a:r>
              <a:rPr lang="cs-CZ" dirty="0" err="1" smtClean="0"/>
              <a:t>rosčílenej</a:t>
            </a:r>
            <a:r>
              <a:rPr lang="cs-CZ" dirty="0" smtClean="0"/>
              <a:t> že můžu taktak psát. Doktor </a:t>
            </a:r>
            <a:r>
              <a:rPr lang="cs-CZ" dirty="0" err="1" smtClean="0"/>
              <a:t>Nemur</a:t>
            </a:r>
            <a:r>
              <a:rPr lang="cs-CZ" dirty="0" smtClean="0"/>
              <a:t> a doktor </a:t>
            </a:r>
            <a:r>
              <a:rPr lang="cs-CZ" dirty="0" err="1" smtClean="0"/>
              <a:t>Strauss</a:t>
            </a:r>
            <a:r>
              <a:rPr lang="cs-CZ" dirty="0" smtClean="0"/>
              <a:t> se </a:t>
            </a:r>
            <a:r>
              <a:rPr lang="cs-CZ" dirty="0" err="1" smtClean="0"/>
              <a:t>vo</a:t>
            </a:r>
            <a:r>
              <a:rPr lang="cs-CZ" dirty="0" smtClean="0"/>
              <a:t> tom prvně hádali. Doktor </a:t>
            </a:r>
            <a:r>
              <a:rPr lang="cs-CZ" dirty="0" err="1" smtClean="0"/>
              <a:t>Nemur</a:t>
            </a:r>
            <a:r>
              <a:rPr lang="cs-CZ" dirty="0" smtClean="0"/>
              <a:t> bil </a:t>
            </a:r>
            <a:br>
              <a:rPr lang="cs-CZ" dirty="0" smtClean="0"/>
            </a:br>
            <a:r>
              <a:rPr lang="cs-CZ" dirty="0" smtClean="0"/>
              <a:t>v kanceláři </a:t>
            </a:r>
            <a:r>
              <a:rPr lang="cs-CZ" dirty="0" err="1" smtClean="0"/>
              <a:t>dyž</a:t>
            </a:r>
            <a:r>
              <a:rPr lang="cs-CZ" dirty="0" smtClean="0"/>
              <a:t> mně doktor </a:t>
            </a:r>
            <a:r>
              <a:rPr lang="cs-CZ" dirty="0" err="1" smtClean="0"/>
              <a:t>Strauss</a:t>
            </a:r>
            <a:r>
              <a:rPr lang="cs-CZ" dirty="0" smtClean="0"/>
              <a:t> řek že slečna </a:t>
            </a:r>
            <a:r>
              <a:rPr lang="cs-CZ" dirty="0" err="1" smtClean="0"/>
              <a:t>Kinianová</a:t>
            </a:r>
            <a:r>
              <a:rPr lang="cs-CZ" dirty="0" smtClean="0"/>
              <a:t> mně doporučila jako </a:t>
            </a:r>
            <a:r>
              <a:rPr lang="cs-CZ" dirty="0" err="1" smtClean="0"/>
              <a:t>nejlepčí</a:t>
            </a:r>
            <a:r>
              <a:rPr lang="cs-CZ" dirty="0" smtClean="0"/>
              <a:t> ze </a:t>
            </a:r>
            <a:r>
              <a:rPr lang="cs-CZ" dirty="0" err="1" smtClean="0"/>
              <a:t>všeckejch</a:t>
            </a:r>
            <a:r>
              <a:rPr lang="cs-CZ" dirty="0" smtClean="0"/>
              <a:t> co učí. Já</a:t>
            </a:r>
            <a:r>
              <a:rPr lang="cs-CZ" b="1" dirty="0" smtClean="0"/>
              <a:t> </a:t>
            </a:r>
            <a:r>
              <a:rPr lang="cs-CZ" dirty="0" smtClean="0"/>
              <a:t>mám rád slečnu </a:t>
            </a:r>
            <a:r>
              <a:rPr lang="cs-CZ" dirty="0" err="1" smtClean="0"/>
              <a:t>Kinianovou</a:t>
            </a:r>
            <a:r>
              <a:rPr lang="cs-CZ" dirty="0" smtClean="0"/>
              <a:t> protože dostanu možnost. </a:t>
            </a:r>
            <a:r>
              <a:rPr lang="cs-CZ" dirty="0" err="1" smtClean="0"/>
              <a:t>Dyž</a:t>
            </a:r>
            <a:r>
              <a:rPr lang="cs-CZ" dirty="0" smtClean="0"/>
              <a:t> posloužíš </a:t>
            </a:r>
            <a:r>
              <a:rPr lang="cs-CZ" dirty="0" err="1" smtClean="0"/>
              <a:t>tomudle</a:t>
            </a:r>
            <a:r>
              <a:rPr lang="cs-CZ" dirty="0" smtClean="0"/>
              <a:t> pokusu možná budeš </a:t>
            </a:r>
            <a:r>
              <a:rPr lang="cs-CZ" dirty="0" err="1" smtClean="0"/>
              <a:t>chitrí</a:t>
            </a:r>
            <a:r>
              <a:rPr lang="cs-CZ" dirty="0" smtClean="0"/>
              <a:t>. </a:t>
            </a:r>
            <a:r>
              <a:rPr lang="cs-CZ" dirty="0" err="1" smtClean="0"/>
              <a:t>Voni</a:t>
            </a:r>
            <a:r>
              <a:rPr lang="cs-CZ" dirty="0" smtClean="0"/>
              <a:t> nevědí jestli to bude napořád ale možnost je. Proto sem řek jó i když sem se bál protože to je </a:t>
            </a:r>
            <a:r>
              <a:rPr lang="cs-CZ" dirty="0" err="1" smtClean="0"/>
              <a:t>voperace</a:t>
            </a:r>
            <a:r>
              <a:rPr lang="cs-CZ" dirty="0" smtClean="0"/>
              <a:t>. </a:t>
            </a:r>
            <a:r>
              <a:rPr lang="cs-CZ" dirty="0" err="1" smtClean="0"/>
              <a:t>Vona</a:t>
            </a:r>
            <a:r>
              <a:rPr lang="cs-CZ" dirty="0" smtClean="0"/>
              <a:t> řekla neboj se Charlie ty si udělal tak moc s tak málo že si zasloužíš nejvíc. Doktor </a:t>
            </a:r>
            <a:r>
              <a:rPr lang="cs-CZ" dirty="0" err="1" smtClean="0"/>
              <a:t>Strauss</a:t>
            </a:r>
            <a:r>
              <a:rPr lang="cs-CZ" dirty="0" smtClean="0"/>
              <a:t> řek že já mám něco co je moc dobrý. Von řek že mám dobrou </a:t>
            </a:r>
            <a:r>
              <a:rPr lang="cs-CZ" dirty="0" err="1" smtClean="0"/>
              <a:t>motorvaci</a:t>
            </a:r>
            <a:r>
              <a:rPr lang="cs-CZ" dirty="0" smtClean="0"/>
              <a:t>. Já sem nikdy nevěděl že to mám. Já sem hrozně </a:t>
            </a:r>
            <a:r>
              <a:rPr lang="cs-CZ" dirty="0" err="1" smtClean="0"/>
              <a:t>pišnej</a:t>
            </a:r>
            <a:r>
              <a:rPr lang="cs-CZ" dirty="0" smtClean="0"/>
              <a:t> </a:t>
            </a:r>
            <a:r>
              <a:rPr lang="cs-CZ" dirty="0" err="1" smtClean="0"/>
              <a:t>dyž</a:t>
            </a:r>
            <a:r>
              <a:rPr lang="cs-CZ" dirty="0" smtClean="0"/>
              <a:t> von řek že ne </a:t>
            </a:r>
            <a:r>
              <a:rPr lang="cs-CZ" dirty="0" err="1" smtClean="0"/>
              <a:t>každej</a:t>
            </a:r>
            <a:r>
              <a:rPr lang="cs-CZ" dirty="0" smtClean="0"/>
              <a:t> </a:t>
            </a:r>
            <a:br>
              <a:rPr lang="cs-CZ" dirty="0" smtClean="0"/>
            </a:br>
            <a:r>
              <a:rPr lang="cs-CZ" dirty="0" smtClean="0"/>
              <a:t>s IQ 68 to má. Tu věc. Já </a:t>
            </a:r>
            <a:r>
              <a:rPr lang="cs-CZ" dirty="0" err="1" smtClean="0"/>
              <a:t>nevim</a:t>
            </a:r>
            <a:r>
              <a:rPr lang="cs-CZ" dirty="0" smtClean="0"/>
              <a:t> co to je nebo kde sem to dostal ale von řek že </a:t>
            </a:r>
            <a:r>
              <a:rPr lang="cs-CZ" dirty="0" err="1" smtClean="0"/>
              <a:t>Algernon</a:t>
            </a:r>
            <a:r>
              <a:rPr lang="cs-CZ" dirty="0" smtClean="0"/>
              <a:t> to má </a:t>
            </a:r>
            <a:r>
              <a:rPr lang="cs-CZ" dirty="0" err="1" smtClean="0"/>
              <a:t>taki</a:t>
            </a:r>
            <a:r>
              <a:rPr lang="cs-CZ" dirty="0" smtClean="0"/>
              <a:t>. </a:t>
            </a:r>
            <a:r>
              <a:rPr lang="cs-CZ" dirty="0" err="1" smtClean="0"/>
              <a:t>Algernonova</a:t>
            </a:r>
            <a:r>
              <a:rPr lang="cs-CZ" dirty="0" smtClean="0"/>
              <a:t> </a:t>
            </a:r>
            <a:r>
              <a:rPr lang="cs-CZ" dirty="0" err="1" smtClean="0"/>
              <a:t>motorvace</a:t>
            </a:r>
            <a:r>
              <a:rPr lang="cs-CZ" dirty="0" smtClean="0"/>
              <a:t> je sír co </a:t>
            </a:r>
            <a:r>
              <a:rPr lang="cs-CZ" dirty="0" err="1" smtClean="0"/>
              <a:t>daj</a:t>
            </a:r>
            <a:r>
              <a:rPr lang="cs-CZ" dirty="0" smtClean="0"/>
              <a:t> do krabice. Ale to nemůže </a:t>
            </a:r>
            <a:r>
              <a:rPr lang="cs-CZ" dirty="0" err="1" smtClean="0"/>
              <a:t>bejt</a:t>
            </a:r>
            <a:r>
              <a:rPr lang="cs-CZ" dirty="0" smtClean="0"/>
              <a:t> to protože já sem </a:t>
            </a:r>
            <a:r>
              <a:rPr lang="cs-CZ" dirty="0" err="1" smtClean="0"/>
              <a:t>tendle</a:t>
            </a:r>
            <a:r>
              <a:rPr lang="cs-CZ" dirty="0" smtClean="0"/>
              <a:t> </a:t>
            </a:r>
            <a:r>
              <a:rPr lang="cs-CZ" dirty="0" err="1" smtClean="0"/>
              <a:t>tejden</a:t>
            </a:r>
            <a:r>
              <a:rPr lang="cs-CZ" dirty="0" smtClean="0"/>
              <a:t> </a:t>
            </a:r>
            <a:r>
              <a:rPr lang="cs-CZ" dirty="0" err="1" smtClean="0"/>
              <a:t>žádnej</a:t>
            </a:r>
            <a:r>
              <a:rPr lang="cs-CZ" dirty="0" smtClean="0"/>
              <a:t> sír </a:t>
            </a:r>
            <a:r>
              <a:rPr lang="cs-CZ" dirty="0" err="1" smtClean="0"/>
              <a:t>nejed</a:t>
            </a:r>
            <a:r>
              <a:rPr lang="cs-CZ" dirty="0" smtClean="0"/>
              <a:t>. </a:t>
            </a:r>
          </a:p>
          <a:p>
            <a:pPr algn="just"/>
            <a:endParaRPr lang="cs-CZ" u="sng" dirty="0" smtClean="0"/>
          </a:p>
        </p:txBody>
      </p:sp>
    </p:spTree>
    <p:extLst>
      <p:ext uri="{BB962C8B-B14F-4D97-AF65-F5344CB8AC3E}">
        <p14:creationId xmlns:p14="http://schemas.microsoft.com/office/powerpoint/2010/main" val="3422674991"/>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fontScale="90000"/>
          </a:bodyPr>
          <a:lstStyle/>
          <a:p>
            <a:r>
              <a:rPr lang="cs-CZ" sz="5300" dirty="0" smtClean="0"/>
              <a:t>Růže pro </a:t>
            </a:r>
            <a:r>
              <a:rPr lang="cs-CZ" sz="5300" dirty="0" err="1" smtClean="0"/>
              <a:t>Algernon</a:t>
            </a:r>
            <a:r>
              <a:rPr lang="cs-CZ" sz="5300" dirty="0" smtClean="0"/>
              <a:t> </a:t>
            </a:r>
            <a:r>
              <a:rPr lang="cs-CZ" dirty="0" smtClean="0"/>
              <a:t/>
            </a:r>
            <a:br>
              <a:rPr lang="cs-CZ" dirty="0" smtClean="0"/>
            </a:br>
            <a:r>
              <a:rPr lang="cs-CZ" sz="3600" u="sng" dirty="0" smtClean="0"/>
              <a:t>Vývojová zpráva 8. - 23.3</a:t>
            </a:r>
            <a:r>
              <a:rPr lang="cs-CZ" sz="3600" dirty="0" smtClean="0"/>
              <a:t>.</a:t>
            </a:r>
          </a:p>
        </p:txBody>
      </p:sp>
      <p:sp>
        <p:nvSpPr>
          <p:cNvPr id="3" name="Podnadpis 2"/>
          <p:cNvSpPr>
            <a:spLocks noGrp="1"/>
          </p:cNvSpPr>
          <p:nvPr>
            <p:ph idx="1"/>
          </p:nvPr>
        </p:nvSpPr>
        <p:spPr/>
        <p:txBody>
          <a:bodyPr>
            <a:normAutofit fontScale="70000" lnSpcReduction="20000"/>
          </a:bodyPr>
          <a:lstStyle/>
          <a:p>
            <a:pPr algn="just"/>
            <a:r>
              <a:rPr lang="cs-CZ" dirty="0" smtClean="0"/>
              <a:t>Jdu zpátky do továrny. Oni říkají že je to </a:t>
            </a:r>
            <a:r>
              <a:rPr lang="cs-CZ" dirty="0" err="1" smtClean="0"/>
              <a:t>lepčí</a:t>
            </a:r>
            <a:r>
              <a:rPr lang="cs-CZ" dirty="0" smtClean="0"/>
              <a:t> abych šel pracovat ale nemůžu říct nikomu co to bilo za </a:t>
            </a:r>
            <a:r>
              <a:rPr lang="cs-CZ" dirty="0" err="1" smtClean="0"/>
              <a:t>voperaci</a:t>
            </a:r>
            <a:r>
              <a:rPr lang="cs-CZ" dirty="0" smtClean="0"/>
              <a:t> a musím chodit do nemocnice </a:t>
            </a:r>
            <a:r>
              <a:rPr lang="cs-CZ" dirty="0" err="1" smtClean="0"/>
              <a:t>každej</a:t>
            </a:r>
            <a:r>
              <a:rPr lang="cs-CZ" dirty="0" smtClean="0"/>
              <a:t> večer na hodinu. Oni mně budou platit peníze </a:t>
            </a:r>
            <a:r>
              <a:rPr lang="cs-CZ" dirty="0" err="1" smtClean="0"/>
              <a:t>každej</a:t>
            </a:r>
            <a:r>
              <a:rPr lang="cs-CZ" dirty="0" smtClean="0"/>
              <a:t> měsíc za to že se učím </a:t>
            </a:r>
            <a:r>
              <a:rPr lang="cs-CZ" dirty="0" err="1" smtClean="0"/>
              <a:t>bejt</a:t>
            </a:r>
            <a:r>
              <a:rPr lang="cs-CZ" dirty="0" smtClean="0"/>
              <a:t> </a:t>
            </a:r>
            <a:r>
              <a:rPr lang="cs-CZ" dirty="0" err="1" smtClean="0"/>
              <a:t>chitrý</a:t>
            </a:r>
            <a:r>
              <a:rPr lang="cs-CZ" dirty="0" smtClean="0"/>
              <a:t>. Sem rád že </a:t>
            </a:r>
            <a:r>
              <a:rPr lang="cs-CZ" dirty="0" err="1" smtClean="0"/>
              <a:t>du</a:t>
            </a:r>
            <a:r>
              <a:rPr lang="cs-CZ" dirty="0" smtClean="0"/>
              <a:t> zpátky pracovat protože se mně </a:t>
            </a:r>
            <a:r>
              <a:rPr lang="cs-CZ" dirty="0" err="1" smtClean="0"/>
              <a:t>stejská</a:t>
            </a:r>
            <a:r>
              <a:rPr lang="cs-CZ" dirty="0" smtClean="0"/>
              <a:t> po mí práci a </a:t>
            </a:r>
            <a:r>
              <a:rPr lang="cs-CZ" dirty="0" err="1" smtClean="0"/>
              <a:t>přátelech</a:t>
            </a:r>
            <a:r>
              <a:rPr lang="cs-CZ" dirty="0" smtClean="0"/>
              <a:t> a po legraci co tam máme. Doktor </a:t>
            </a:r>
            <a:r>
              <a:rPr lang="cs-CZ" dirty="0" err="1" smtClean="0"/>
              <a:t>Strauss</a:t>
            </a:r>
            <a:r>
              <a:rPr lang="cs-CZ" dirty="0" smtClean="0"/>
              <a:t> říká že mám pořád psát dál ale nemusím </a:t>
            </a:r>
            <a:r>
              <a:rPr lang="cs-CZ" dirty="0" err="1" smtClean="0"/>
              <a:t>každej</a:t>
            </a:r>
            <a:r>
              <a:rPr lang="cs-CZ" dirty="0" smtClean="0"/>
              <a:t> den jen když na něco </a:t>
            </a:r>
            <a:r>
              <a:rPr lang="cs-CZ" dirty="0" err="1" smtClean="0"/>
              <a:t>mislím</a:t>
            </a:r>
            <a:r>
              <a:rPr lang="cs-CZ" dirty="0" smtClean="0"/>
              <a:t> nebo když se stane něco zvláštního. On říká </a:t>
            </a:r>
            <a:r>
              <a:rPr lang="cs-CZ" dirty="0" err="1" smtClean="0"/>
              <a:t>nestrácej</a:t>
            </a:r>
            <a:r>
              <a:rPr lang="cs-CZ" dirty="0" smtClean="0"/>
              <a:t> </a:t>
            </a:r>
            <a:r>
              <a:rPr lang="cs-CZ" dirty="0" err="1" smtClean="0"/>
              <a:t>vodvahu</a:t>
            </a:r>
            <a:r>
              <a:rPr lang="cs-CZ" dirty="0" smtClean="0"/>
              <a:t> protože to trvá dlouho a de to pomalu. On říká že to trvalo dlouho s </a:t>
            </a:r>
            <a:r>
              <a:rPr lang="cs-CZ" dirty="0" err="1" smtClean="0"/>
              <a:t>Algernon</a:t>
            </a:r>
            <a:r>
              <a:rPr lang="cs-CZ" dirty="0" smtClean="0"/>
              <a:t>, než se stala 3x </a:t>
            </a:r>
            <a:r>
              <a:rPr lang="cs-CZ" dirty="0" err="1" smtClean="0"/>
              <a:t>chitřejší</a:t>
            </a:r>
            <a:r>
              <a:rPr lang="cs-CZ" dirty="0" smtClean="0"/>
              <a:t>. Proto mně </a:t>
            </a:r>
            <a:r>
              <a:rPr lang="cs-CZ" dirty="0" err="1" smtClean="0"/>
              <a:t>Algernon</a:t>
            </a:r>
            <a:r>
              <a:rPr lang="cs-CZ" dirty="0" smtClean="0"/>
              <a:t> </a:t>
            </a:r>
            <a:r>
              <a:rPr lang="cs-CZ" dirty="0" err="1" smtClean="0"/>
              <a:t>dycky</a:t>
            </a:r>
            <a:r>
              <a:rPr lang="cs-CZ" dirty="0" smtClean="0"/>
              <a:t> porazí protože </a:t>
            </a:r>
            <a:r>
              <a:rPr lang="cs-CZ" dirty="0" err="1" smtClean="0"/>
              <a:t>vona</a:t>
            </a:r>
            <a:r>
              <a:rPr lang="cs-CZ" dirty="0" smtClean="0"/>
              <a:t> měla taky </a:t>
            </a:r>
            <a:r>
              <a:rPr lang="cs-CZ" dirty="0" err="1" smtClean="0"/>
              <a:t>voperaci</a:t>
            </a:r>
            <a:r>
              <a:rPr lang="cs-CZ" dirty="0" smtClean="0"/>
              <a:t>. To mně potěšilo. Asi bych to </a:t>
            </a:r>
            <a:r>
              <a:rPr lang="cs-CZ" dirty="0" err="1" smtClean="0"/>
              <a:t>bludižště</a:t>
            </a:r>
            <a:r>
              <a:rPr lang="cs-CZ" dirty="0" smtClean="0"/>
              <a:t> dělal </a:t>
            </a:r>
            <a:r>
              <a:rPr lang="cs-CZ" dirty="0" err="1" smtClean="0"/>
              <a:t>rychlejš</a:t>
            </a:r>
            <a:r>
              <a:rPr lang="cs-CZ" dirty="0" smtClean="0"/>
              <a:t> než </a:t>
            </a:r>
            <a:r>
              <a:rPr lang="cs-CZ" dirty="0" err="1" smtClean="0"/>
              <a:t>vobyčejná</a:t>
            </a:r>
            <a:r>
              <a:rPr lang="cs-CZ" dirty="0" smtClean="0"/>
              <a:t> </a:t>
            </a:r>
            <a:r>
              <a:rPr lang="cs-CZ" dirty="0" err="1" smtClean="0"/>
              <a:t>miš</a:t>
            </a:r>
            <a:r>
              <a:rPr lang="cs-CZ" dirty="0" smtClean="0"/>
              <a:t>. Možná jednou porazím </a:t>
            </a:r>
            <a:r>
              <a:rPr lang="cs-CZ" dirty="0" err="1" smtClean="0"/>
              <a:t>Algernon</a:t>
            </a:r>
            <a:r>
              <a:rPr lang="cs-CZ" dirty="0" smtClean="0"/>
              <a:t>. </a:t>
            </a:r>
            <a:r>
              <a:rPr lang="cs-CZ" dirty="0" err="1" smtClean="0"/>
              <a:t>Člevječe</a:t>
            </a:r>
            <a:r>
              <a:rPr lang="cs-CZ" dirty="0" smtClean="0"/>
              <a:t> to by bilo něco. A </a:t>
            </a:r>
            <a:r>
              <a:rPr lang="cs-CZ" dirty="0" err="1" smtClean="0"/>
              <a:t>Algernon</a:t>
            </a:r>
            <a:r>
              <a:rPr lang="cs-CZ" dirty="0" smtClean="0"/>
              <a:t> zatím vypadá že zůstane </a:t>
            </a:r>
            <a:r>
              <a:rPr lang="cs-CZ" dirty="0" err="1" smtClean="0"/>
              <a:t>chitrá</a:t>
            </a:r>
            <a:r>
              <a:rPr lang="cs-CZ" dirty="0" smtClean="0"/>
              <a:t> pořád.</a:t>
            </a:r>
          </a:p>
          <a:p>
            <a:pPr algn="just"/>
            <a:endParaRPr lang="cs-CZ" u="sng" dirty="0" smtClean="0"/>
          </a:p>
        </p:txBody>
      </p:sp>
    </p:spTree>
    <p:extLst>
      <p:ext uri="{BB962C8B-B14F-4D97-AF65-F5344CB8AC3E}">
        <p14:creationId xmlns:p14="http://schemas.microsoft.com/office/powerpoint/2010/main" val="3908286316"/>
      </p:ext>
    </p:extLst>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fontScale="90000"/>
          </a:bodyPr>
          <a:lstStyle/>
          <a:p>
            <a:r>
              <a:rPr lang="cs-CZ" sz="5300" dirty="0" smtClean="0"/>
              <a:t>Růže pro </a:t>
            </a:r>
            <a:r>
              <a:rPr lang="cs-CZ" sz="5300" dirty="0" err="1" smtClean="0"/>
              <a:t>Algernon</a:t>
            </a:r>
            <a:r>
              <a:rPr lang="cs-CZ" sz="5300" dirty="0" smtClean="0"/>
              <a:t> </a:t>
            </a:r>
            <a:r>
              <a:rPr lang="cs-CZ" dirty="0" smtClean="0"/>
              <a:t/>
            </a:r>
            <a:br>
              <a:rPr lang="cs-CZ" dirty="0" smtClean="0"/>
            </a:br>
            <a:r>
              <a:rPr lang="cs-CZ" sz="3600" u="sng" dirty="0" smtClean="0"/>
              <a:t>Vývojová zpráva 9. - 3.dubna</a:t>
            </a:r>
          </a:p>
        </p:txBody>
      </p:sp>
      <p:sp>
        <p:nvSpPr>
          <p:cNvPr id="3" name="Podnadpis 2"/>
          <p:cNvSpPr>
            <a:spLocks noGrp="1"/>
          </p:cNvSpPr>
          <p:nvPr>
            <p:ph idx="1"/>
          </p:nvPr>
        </p:nvSpPr>
        <p:spPr/>
        <p:txBody>
          <a:bodyPr>
            <a:normAutofit fontScale="62500" lnSpcReduction="20000"/>
          </a:bodyPr>
          <a:lstStyle/>
          <a:p>
            <a:pPr algn="just"/>
            <a:r>
              <a:rPr lang="cs-CZ" dirty="0" smtClean="0"/>
              <a:t>Mí přátelé z továrny </a:t>
            </a:r>
            <a:r>
              <a:rPr lang="cs-CZ" dirty="0" err="1" smtClean="0"/>
              <a:t>Joe</a:t>
            </a:r>
            <a:r>
              <a:rPr lang="cs-CZ" dirty="0" smtClean="0"/>
              <a:t> </a:t>
            </a:r>
            <a:r>
              <a:rPr lang="cs-CZ" dirty="0" err="1" smtClean="0"/>
              <a:t>Carp</a:t>
            </a:r>
            <a:r>
              <a:rPr lang="cs-CZ" dirty="0" smtClean="0"/>
              <a:t> a Frank </a:t>
            </a:r>
            <a:r>
              <a:rPr lang="cs-CZ" dirty="0" err="1" smtClean="0"/>
              <a:t>Reilly</a:t>
            </a:r>
            <a:r>
              <a:rPr lang="cs-CZ" dirty="0" smtClean="0"/>
              <a:t> mě pozvali abych se </a:t>
            </a:r>
            <a:r>
              <a:rPr lang="cs-CZ" dirty="0" err="1" smtClean="0"/>
              <a:t>snimi</a:t>
            </a:r>
            <a:r>
              <a:rPr lang="cs-CZ" dirty="0" smtClean="0"/>
              <a:t> šel napít do </a:t>
            </a:r>
            <a:r>
              <a:rPr lang="cs-CZ" dirty="0" err="1" smtClean="0"/>
              <a:t>Mugsbyho</a:t>
            </a:r>
            <a:r>
              <a:rPr lang="cs-CZ" dirty="0" smtClean="0"/>
              <a:t> hospody. Já nepiju rád ale oni řekli že tam bude fůra legrace. Bylo to dobrý. </a:t>
            </a:r>
            <a:r>
              <a:rPr lang="cs-CZ" dirty="0" err="1" smtClean="0"/>
              <a:t>Joe</a:t>
            </a:r>
            <a:r>
              <a:rPr lang="cs-CZ" dirty="0" smtClean="0"/>
              <a:t> </a:t>
            </a:r>
            <a:r>
              <a:rPr lang="cs-CZ" dirty="0" err="1" smtClean="0"/>
              <a:t>Carp</a:t>
            </a:r>
            <a:r>
              <a:rPr lang="cs-CZ" dirty="0" smtClean="0"/>
              <a:t> řek že bych měl holkám ukázat jak uklízím záchod v továrně a přines mně hadr. Tak jsem ukázal a </a:t>
            </a:r>
            <a:r>
              <a:rPr lang="cs-CZ" dirty="0" err="1" smtClean="0"/>
              <a:t>všickni</a:t>
            </a:r>
            <a:r>
              <a:rPr lang="cs-CZ" dirty="0" smtClean="0"/>
              <a:t> se smáli když jsem řek že pan </a:t>
            </a:r>
            <a:r>
              <a:rPr lang="cs-CZ" dirty="0" err="1" smtClean="0"/>
              <a:t>Donegan</a:t>
            </a:r>
            <a:r>
              <a:rPr lang="cs-CZ" dirty="0" smtClean="0"/>
              <a:t> řek že jsem </a:t>
            </a:r>
            <a:r>
              <a:rPr lang="cs-CZ" dirty="0" err="1" smtClean="0"/>
              <a:t>nejlepčí</a:t>
            </a:r>
            <a:r>
              <a:rPr lang="cs-CZ" dirty="0" smtClean="0"/>
              <a:t> </a:t>
            </a:r>
            <a:r>
              <a:rPr lang="cs-CZ" dirty="0" err="1" smtClean="0"/>
              <a:t>uklizeč</a:t>
            </a:r>
            <a:r>
              <a:rPr lang="cs-CZ" dirty="0" smtClean="0"/>
              <a:t> co kdy měl protože to dělám dobře a vždycky </a:t>
            </a:r>
            <a:r>
              <a:rPr lang="cs-CZ" dirty="0" err="1" smtClean="0"/>
              <a:t>přídu</a:t>
            </a:r>
            <a:r>
              <a:rPr lang="cs-CZ" dirty="0" smtClean="0"/>
              <a:t> a nikdy nezaspím. Řek jsem slečna </a:t>
            </a:r>
            <a:r>
              <a:rPr lang="cs-CZ" dirty="0" err="1" smtClean="0"/>
              <a:t>Kinianová</a:t>
            </a:r>
            <a:r>
              <a:rPr lang="cs-CZ" dirty="0" smtClean="0"/>
              <a:t> vždycky říká Charlie buď </a:t>
            </a:r>
            <a:r>
              <a:rPr lang="cs-CZ" dirty="0" err="1" smtClean="0"/>
              <a:t>hrdej</a:t>
            </a:r>
            <a:r>
              <a:rPr lang="cs-CZ" dirty="0" smtClean="0"/>
              <a:t> na svou práci protože to děláš dobře.</a:t>
            </a:r>
          </a:p>
          <a:p>
            <a:pPr algn="just"/>
            <a:r>
              <a:rPr lang="cs-CZ" dirty="0" err="1" smtClean="0"/>
              <a:t>Všickni</a:t>
            </a:r>
            <a:r>
              <a:rPr lang="cs-CZ" dirty="0" smtClean="0"/>
              <a:t> se smáli a měli </a:t>
            </a:r>
            <a:r>
              <a:rPr lang="cs-CZ" dirty="0" err="1" smtClean="0"/>
              <a:t>sme</a:t>
            </a:r>
            <a:r>
              <a:rPr lang="cs-CZ" dirty="0" smtClean="0"/>
              <a:t> se dobře a oni mně kupovali fůru pití a </a:t>
            </a:r>
            <a:r>
              <a:rPr lang="cs-CZ" dirty="0" err="1" smtClean="0"/>
              <a:t>Joe</a:t>
            </a:r>
            <a:r>
              <a:rPr lang="cs-CZ" dirty="0" smtClean="0"/>
              <a:t> řek Charlie je dělo když se napálí. Nevím so to znamená ale </a:t>
            </a:r>
            <a:r>
              <a:rPr lang="cs-CZ" dirty="0" err="1" smtClean="0"/>
              <a:t>všickni</a:t>
            </a:r>
            <a:r>
              <a:rPr lang="cs-CZ" dirty="0" smtClean="0"/>
              <a:t> mě </a:t>
            </a:r>
            <a:r>
              <a:rPr lang="cs-CZ" dirty="0" err="1" smtClean="0"/>
              <a:t>maj</a:t>
            </a:r>
            <a:r>
              <a:rPr lang="cs-CZ" dirty="0" smtClean="0"/>
              <a:t> rádi a máme legraci. Nemůžu se dočkat abych byl chytrý jako mí </a:t>
            </a:r>
            <a:r>
              <a:rPr lang="cs-CZ" dirty="0" err="1" smtClean="0"/>
              <a:t>nejlepčí</a:t>
            </a:r>
            <a:r>
              <a:rPr lang="cs-CZ" dirty="0" smtClean="0"/>
              <a:t> přátelé </a:t>
            </a:r>
            <a:r>
              <a:rPr lang="cs-CZ" dirty="0" err="1" smtClean="0"/>
              <a:t>Joe</a:t>
            </a:r>
            <a:r>
              <a:rPr lang="cs-CZ" dirty="0" smtClean="0"/>
              <a:t> </a:t>
            </a:r>
            <a:r>
              <a:rPr lang="cs-CZ" dirty="0" err="1" smtClean="0"/>
              <a:t>Carp</a:t>
            </a:r>
            <a:r>
              <a:rPr lang="cs-CZ" dirty="0" smtClean="0"/>
              <a:t> a Frank </a:t>
            </a:r>
            <a:r>
              <a:rPr lang="cs-CZ" dirty="0" err="1" smtClean="0"/>
              <a:t>Reilly</a:t>
            </a:r>
            <a:r>
              <a:rPr lang="cs-CZ" dirty="0" smtClean="0"/>
              <a:t>. Nepamatuju se jak ten mejdan skončil ale myslím že jsem šel koupit noviny a </a:t>
            </a:r>
            <a:r>
              <a:rPr lang="cs-CZ" dirty="0" err="1" smtClean="0"/>
              <a:t>kafe</a:t>
            </a:r>
            <a:r>
              <a:rPr lang="cs-CZ" dirty="0" smtClean="0"/>
              <a:t> pro </a:t>
            </a:r>
            <a:r>
              <a:rPr lang="cs-CZ" dirty="0" err="1" smtClean="0"/>
              <a:t>Joea</a:t>
            </a:r>
            <a:r>
              <a:rPr lang="cs-CZ" dirty="0" smtClean="0"/>
              <a:t> a Franka a když jsem se vrátil už tam nebyli. Hledal jsem je dlouho. Pak už se nepamatuju ale myslím že mě bylo špatně. </a:t>
            </a:r>
            <a:r>
              <a:rPr lang="cs-CZ" dirty="0" err="1" smtClean="0"/>
              <a:t>Hodnej</a:t>
            </a:r>
            <a:r>
              <a:rPr lang="cs-CZ" dirty="0" smtClean="0"/>
              <a:t> polda mě přived domu. Aspoň to říká moje domácí paní </a:t>
            </a:r>
            <a:r>
              <a:rPr lang="cs-CZ" dirty="0" err="1" smtClean="0"/>
              <a:t>Flynnová</a:t>
            </a:r>
            <a:r>
              <a:rPr lang="cs-CZ" dirty="0" smtClean="0"/>
              <a:t>.</a:t>
            </a:r>
          </a:p>
        </p:txBody>
      </p:sp>
    </p:spTree>
    <p:extLst>
      <p:ext uri="{BB962C8B-B14F-4D97-AF65-F5344CB8AC3E}">
        <p14:creationId xmlns:p14="http://schemas.microsoft.com/office/powerpoint/2010/main" val="3946768421"/>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fontScale="90000"/>
          </a:bodyPr>
          <a:lstStyle/>
          <a:p>
            <a:r>
              <a:rPr lang="cs-CZ" sz="5300" dirty="0" smtClean="0"/>
              <a:t>Růže pro </a:t>
            </a:r>
            <a:r>
              <a:rPr lang="cs-CZ" sz="5300" dirty="0" err="1" smtClean="0"/>
              <a:t>Algernon</a:t>
            </a:r>
            <a:r>
              <a:rPr lang="cs-CZ" sz="5300" dirty="0" smtClean="0"/>
              <a:t> </a:t>
            </a:r>
            <a:r>
              <a:rPr lang="cs-CZ" dirty="0" smtClean="0"/>
              <a:t/>
            </a:r>
            <a:br>
              <a:rPr lang="cs-CZ" dirty="0" smtClean="0"/>
            </a:br>
            <a:r>
              <a:rPr lang="cs-CZ" sz="3600" u="sng" dirty="0" smtClean="0"/>
              <a:t>6. dubna</a:t>
            </a:r>
          </a:p>
        </p:txBody>
      </p:sp>
      <p:sp>
        <p:nvSpPr>
          <p:cNvPr id="3" name="Podnadpis 2"/>
          <p:cNvSpPr>
            <a:spLocks noGrp="1"/>
          </p:cNvSpPr>
          <p:nvPr>
            <p:ph idx="1"/>
          </p:nvPr>
        </p:nvSpPr>
        <p:spPr/>
        <p:txBody>
          <a:bodyPr>
            <a:normAutofit fontScale="62500" lnSpcReduction="20000"/>
          </a:bodyPr>
          <a:lstStyle/>
          <a:p>
            <a:pPr algn="just"/>
            <a:r>
              <a:rPr lang="cs-CZ" dirty="0" smtClean="0"/>
              <a:t>Porazil jsem </a:t>
            </a:r>
            <a:r>
              <a:rPr lang="cs-CZ" dirty="0" err="1" smtClean="0"/>
              <a:t>Algernon</a:t>
            </a:r>
            <a:r>
              <a:rPr lang="cs-CZ" dirty="0" smtClean="0"/>
              <a:t>. Po druhý jsem </a:t>
            </a:r>
            <a:r>
              <a:rPr lang="cs-CZ" dirty="0" err="1" smtClean="0"/>
              <a:t>zasejc</a:t>
            </a:r>
            <a:r>
              <a:rPr lang="cs-CZ" dirty="0" smtClean="0"/>
              <a:t> prohrál protože jsem byl tak </a:t>
            </a:r>
            <a:r>
              <a:rPr lang="cs-CZ" dirty="0" err="1" smtClean="0"/>
              <a:t>rozrušenej</a:t>
            </a:r>
            <a:r>
              <a:rPr lang="cs-CZ" dirty="0" smtClean="0"/>
              <a:t> že jsem spad ze židle. Ale pak jsem ji porazil. Asi se stávám </a:t>
            </a:r>
            <a:r>
              <a:rPr lang="cs-CZ" dirty="0" err="1" smtClean="0"/>
              <a:t>chytřejčí</a:t>
            </a:r>
            <a:r>
              <a:rPr lang="cs-CZ" dirty="0" smtClean="0"/>
              <a:t> když porazím takovou chytrou myš jako </a:t>
            </a:r>
            <a:r>
              <a:rPr lang="cs-CZ" dirty="0" err="1" smtClean="0"/>
              <a:t>Algernon</a:t>
            </a:r>
            <a:r>
              <a:rPr lang="cs-CZ" dirty="0" smtClean="0"/>
              <a:t>. Ale vůbec se </a:t>
            </a:r>
            <a:r>
              <a:rPr lang="cs-CZ" dirty="0" err="1" smtClean="0"/>
              <a:t>chytřejčí</a:t>
            </a:r>
            <a:r>
              <a:rPr lang="cs-CZ" dirty="0" smtClean="0"/>
              <a:t> </a:t>
            </a:r>
            <a:r>
              <a:rPr lang="cs-CZ" dirty="0" err="1" smtClean="0"/>
              <a:t>necejtím</a:t>
            </a:r>
            <a:r>
              <a:rPr lang="cs-CZ" dirty="0" smtClean="0"/>
              <a:t>.</a:t>
            </a:r>
          </a:p>
          <a:p>
            <a:pPr algn="just"/>
            <a:r>
              <a:rPr lang="cs-CZ" dirty="0" smtClean="0"/>
              <a:t>Nechali mně jí chvilku podržet. Není tak zlá. Je celá měkká jak kulička peří. Mrká a když otevře oči jsou černý a růžový. Řek jsem můžu jí nakrmit protože mě bylo líto že jsem jí porazil a chci být na ní </a:t>
            </a:r>
            <a:r>
              <a:rPr lang="cs-CZ" dirty="0" err="1" smtClean="0"/>
              <a:t>hodnej</a:t>
            </a:r>
            <a:r>
              <a:rPr lang="cs-CZ" dirty="0" smtClean="0"/>
              <a:t> a skamarádit se s ní. </a:t>
            </a:r>
            <a:r>
              <a:rPr lang="cs-CZ" dirty="0" err="1" smtClean="0"/>
              <a:t>Burt</a:t>
            </a:r>
            <a:r>
              <a:rPr lang="cs-CZ" dirty="0" smtClean="0"/>
              <a:t> řek že </a:t>
            </a:r>
            <a:r>
              <a:rPr lang="cs-CZ" dirty="0" err="1" smtClean="0"/>
              <a:t>Algernon</a:t>
            </a:r>
            <a:r>
              <a:rPr lang="cs-CZ" dirty="0" smtClean="0"/>
              <a:t> je moc zvláštní myš s </a:t>
            </a:r>
            <a:r>
              <a:rPr lang="cs-CZ" dirty="0" err="1" smtClean="0"/>
              <a:t>voperací</a:t>
            </a:r>
            <a:r>
              <a:rPr lang="cs-CZ" dirty="0" smtClean="0"/>
              <a:t> jako mám já a je první zvíře co zůstalo na živu tak dlouho. Řek že </a:t>
            </a:r>
            <a:r>
              <a:rPr lang="cs-CZ" dirty="0" err="1" smtClean="0"/>
              <a:t>Algernon</a:t>
            </a:r>
            <a:r>
              <a:rPr lang="cs-CZ" dirty="0" smtClean="0"/>
              <a:t> je tak chytrá protože </a:t>
            </a:r>
            <a:r>
              <a:rPr lang="cs-CZ" dirty="0" err="1" smtClean="0"/>
              <a:t>každej</a:t>
            </a:r>
            <a:r>
              <a:rPr lang="cs-CZ" dirty="0" smtClean="0"/>
              <a:t> den musí udělat zkoušku když jde jíst. To je jak zámek na dveře co se mění vždycky když </a:t>
            </a:r>
            <a:r>
              <a:rPr lang="cs-CZ" dirty="0" err="1" smtClean="0"/>
              <a:t>Algernon</a:t>
            </a:r>
            <a:r>
              <a:rPr lang="cs-CZ" dirty="0" smtClean="0"/>
              <a:t> jde jíst tak se musí naučit něco </a:t>
            </a:r>
            <a:r>
              <a:rPr lang="cs-CZ" dirty="0" err="1" smtClean="0"/>
              <a:t>novýho</a:t>
            </a:r>
            <a:r>
              <a:rPr lang="cs-CZ" dirty="0" smtClean="0"/>
              <a:t> aby dostala jídlo. Byl jsem </a:t>
            </a:r>
            <a:r>
              <a:rPr lang="cs-CZ" dirty="0" err="1" smtClean="0"/>
              <a:t>celej</a:t>
            </a:r>
            <a:r>
              <a:rPr lang="cs-CZ" dirty="0" smtClean="0"/>
              <a:t> </a:t>
            </a:r>
            <a:r>
              <a:rPr lang="cs-CZ" dirty="0" err="1" smtClean="0"/>
              <a:t>smutnej</a:t>
            </a:r>
            <a:r>
              <a:rPr lang="cs-CZ" dirty="0" smtClean="0"/>
              <a:t> protože kdyby se to nemohla naučit měla by hlad. Myslím že to není správný muset napřed udělat zkoušku aby dostala jíst. Jak by se líbilo doktoru </a:t>
            </a:r>
            <a:r>
              <a:rPr lang="cs-CZ" dirty="0" err="1" smtClean="0"/>
              <a:t>Nemurovi</a:t>
            </a:r>
            <a:r>
              <a:rPr lang="cs-CZ" dirty="0" smtClean="0"/>
              <a:t> kdyby vždycky když má hlad musel udělat zkoušku. Myslím že se s </a:t>
            </a:r>
            <a:r>
              <a:rPr lang="cs-CZ" dirty="0" err="1" smtClean="0"/>
              <a:t>Algernon</a:t>
            </a:r>
            <a:r>
              <a:rPr lang="cs-CZ" dirty="0" smtClean="0"/>
              <a:t> spřátelíme.</a:t>
            </a:r>
          </a:p>
          <a:p>
            <a:pPr algn="ctr"/>
            <a:endParaRPr lang="cs-CZ" dirty="0" smtClean="0"/>
          </a:p>
        </p:txBody>
      </p:sp>
    </p:spTree>
    <p:extLst>
      <p:ext uri="{BB962C8B-B14F-4D97-AF65-F5344CB8AC3E}">
        <p14:creationId xmlns:p14="http://schemas.microsoft.com/office/powerpoint/2010/main" val="4221386494"/>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fontScale="90000"/>
          </a:bodyPr>
          <a:lstStyle/>
          <a:p>
            <a:r>
              <a:rPr lang="cs-CZ" sz="5300" dirty="0" smtClean="0"/>
              <a:t>Růže pro </a:t>
            </a:r>
            <a:r>
              <a:rPr lang="cs-CZ" sz="5300" dirty="0" err="1" smtClean="0"/>
              <a:t>Algernon</a:t>
            </a:r>
            <a:r>
              <a:rPr lang="cs-CZ" sz="5300" dirty="0" smtClean="0"/>
              <a:t> </a:t>
            </a:r>
            <a:r>
              <a:rPr lang="cs-CZ" dirty="0" smtClean="0"/>
              <a:t/>
            </a:r>
            <a:br>
              <a:rPr lang="cs-CZ" dirty="0" smtClean="0"/>
            </a:br>
            <a:r>
              <a:rPr lang="cs-CZ" sz="3600" u="sng" dirty="0" smtClean="0"/>
              <a:t>9. dubna</a:t>
            </a:r>
          </a:p>
        </p:txBody>
      </p:sp>
      <p:sp>
        <p:nvSpPr>
          <p:cNvPr id="3" name="Podnadpis 2"/>
          <p:cNvSpPr>
            <a:spLocks noGrp="1"/>
          </p:cNvSpPr>
          <p:nvPr>
            <p:ph idx="1"/>
          </p:nvPr>
        </p:nvSpPr>
        <p:spPr/>
        <p:txBody>
          <a:bodyPr>
            <a:normAutofit fontScale="85000" lnSpcReduction="20000"/>
          </a:bodyPr>
          <a:lstStyle/>
          <a:p>
            <a:pPr algn="just"/>
            <a:r>
              <a:rPr lang="cs-CZ" dirty="0" smtClean="0"/>
              <a:t>Dnes večer po práci byla slečna </a:t>
            </a:r>
            <a:r>
              <a:rPr lang="cs-CZ" dirty="0" err="1" smtClean="0"/>
              <a:t>Kinianová</a:t>
            </a:r>
            <a:r>
              <a:rPr lang="cs-CZ" dirty="0" smtClean="0"/>
              <a:t> v laboratoři. Vypadala že je ráda že mě vidí ale že má starost. Řek jsem jí nebojte se slečno </a:t>
            </a:r>
            <a:r>
              <a:rPr lang="cs-CZ" dirty="0" err="1" smtClean="0"/>
              <a:t>Kinianová</a:t>
            </a:r>
            <a:r>
              <a:rPr lang="cs-CZ" dirty="0" smtClean="0"/>
              <a:t> </a:t>
            </a:r>
            <a:r>
              <a:rPr lang="cs-CZ" dirty="0" err="1" smtClean="0"/>
              <a:t>eště</a:t>
            </a:r>
            <a:r>
              <a:rPr lang="cs-CZ" dirty="0" smtClean="0"/>
              <a:t> nejsem chytrý a ona se smála. Řekla věřila jsem ti Charlie protože si se tak moc snažil číst a psát líp než ostatní. Čteme moc těžkou knihu. Nikdy jsem tak těžkou knihu </a:t>
            </a:r>
            <a:r>
              <a:rPr lang="cs-CZ" dirty="0" err="1" smtClean="0"/>
              <a:t>nečet</a:t>
            </a:r>
            <a:r>
              <a:rPr lang="cs-CZ" dirty="0" smtClean="0"/>
              <a:t>. </a:t>
            </a:r>
            <a:r>
              <a:rPr lang="cs-CZ" dirty="0" err="1" smtClean="0"/>
              <a:t>Menuje</a:t>
            </a:r>
            <a:r>
              <a:rPr lang="cs-CZ" dirty="0" smtClean="0"/>
              <a:t> se to Robinson </a:t>
            </a:r>
            <a:r>
              <a:rPr lang="cs-CZ" dirty="0" err="1" smtClean="0"/>
              <a:t>Crusoe</a:t>
            </a:r>
            <a:r>
              <a:rPr lang="cs-CZ" dirty="0" smtClean="0"/>
              <a:t>. Je o člověku který se dostane na </a:t>
            </a:r>
            <a:r>
              <a:rPr lang="cs-CZ" dirty="0" err="1" smtClean="0"/>
              <a:t>vopuštěný</a:t>
            </a:r>
            <a:r>
              <a:rPr lang="cs-CZ" dirty="0" smtClean="0"/>
              <a:t> ostrov. Je chytrý a umí dělat moc věcí a tak má dům jídlo a dobře plave. Jen je mně líto že je sám a nemá žádný přátele. Ale myslím že tam na </a:t>
            </a:r>
            <a:r>
              <a:rPr lang="cs-CZ" dirty="0" err="1" smtClean="0"/>
              <a:t>vostrově</a:t>
            </a:r>
            <a:r>
              <a:rPr lang="cs-CZ" dirty="0" smtClean="0"/>
              <a:t> musí být </a:t>
            </a:r>
            <a:r>
              <a:rPr lang="cs-CZ" dirty="0" err="1" smtClean="0"/>
              <a:t>eště</a:t>
            </a:r>
            <a:r>
              <a:rPr lang="cs-CZ" dirty="0" smtClean="0"/>
              <a:t> někdo protože je tam jeho obrázek s legračním deštníkem jak se dívá na </a:t>
            </a:r>
            <a:r>
              <a:rPr lang="cs-CZ" dirty="0" err="1" smtClean="0"/>
              <a:t>stopi</a:t>
            </a:r>
            <a:r>
              <a:rPr lang="cs-CZ" dirty="0" smtClean="0"/>
              <a:t>. Doufám že bude mít přátele a nebude sám.</a:t>
            </a:r>
          </a:p>
          <a:p>
            <a:pPr algn="ctr"/>
            <a:endParaRPr lang="cs-CZ" dirty="0" smtClean="0"/>
          </a:p>
        </p:txBody>
      </p:sp>
    </p:spTree>
    <p:extLst>
      <p:ext uri="{BB962C8B-B14F-4D97-AF65-F5344CB8AC3E}">
        <p14:creationId xmlns:p14="http://schemas.microsoft.com/office/powerpoint/2010/main" val="1099015737"/>
      </p:ext>
    </p:extLst>
  </p:cSld>
  <p:clrMapOvr>
    <a:masterClrMapping/>
  </p:clrMapOvr>
  <p:transition spd="slow">
    <p:push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fontScale="90000"/>
          </a:bodyPr>
          <a:lstStyle/>
          <a:p>
            <a:r>
              <a:rPr lang="cs-CZ" sz="5300" dirty="0" smtClean="0"/>
              <a:t>Růže pro </a:t>
            </a:r>
            <a:r>
              <a:rPr lang="cs-CZ" sz="5300" dirty="0" err="1" smtClean="0"/>
              <a:t>Algernon</a:t>
            </a:r>
            <a:r>
              <a:rPr lang="cs-CZ" sz="5300" dirty="0" smtClean="0"/>
              <a:t> </a:t>
            </a:r>
            <a:r>
              <a:rPr lang="cs-CZ" dirty="0" smtClean="0"/>
              <a:t/>
            </a:r>
            <a:br>
              <a:rPr lang="cs-CZ" dirty="0" smtClean="0"/>
            </a:br>
            <a:r>
              <a:rPr lang="cs-CZ" sz="3600" u="sng" dirty="0" smtClean="0"/>
              <a:t>l0. dubna</a:t>
            </a:r>
          </a:p>
        </p:txBody>
      </p:sp>
      <p:sp>
        <p:nvSpPr>
          <p:cNvPr id="3" name="Podnadpis 2"/>
          <p:cNvSpPr>
            <a:spLocks noGrp="1"/>
          </p:cNvSpPr>
          <p:nvPr>
            <p:ph idx="1"/>
          </p:nvPr>
        </p:nvSpPr>
        <p:spPr/>
        <p:txBody>
          <a:bodyPr>
            <a:normAutofit/>
          </a:bodyPr>
          <a:lstStyle/>
          <a:p>
            <a:pPr algn="just"/>
            <a:r>
              <a:rPr lang="cs-CZ" dirty="0" smtClean="0"/>
              <a:t>Slečna </a:t>
            </a:r>
            <a:r>
              <a:rPr lang="cs-CZ" dirty="0" err="1" smtClean="0"/>
              <a:t>Kinianová</a:t>
            </a:r>
            <a:r>
              <a:rPr lang="cs-CZ" dirty="0" smtClean="0"/>
              <a:t> mě učí psát líp. Říká podívej se na to slovo a zavři oči a říkej to pořád a pořád až si to zapamatuješ. Mám moc starostí s psaním i a y protože říkám </a:t>
            </a:r>
            <a:r>
              <a:rPr lang="cs-CZ" dirty="0" err="1" smtClean="0"/>
              <a:t>vipadat</a:t>
            </a:r>
            <a:r>
              <a:rPr lang="cs-CZ" dirty="0" smtClean="0"/>
              <a:t> a píšu vypadat a říkám </a:t>
            </a:r>
            <a:r>
              <a:rPr lang="cs-CZ" dirty="0" err="1" smtClean="0"/>
              <a:t>chitrý</a:t>
            </a:r>
            <a:r>
              <a:rPr lang="cs-CZ" dirty="0" smtClean="0"/>
              <a:t> ale píšu chytrý. Tak jsem to psal špatně než jsem začal být </a:t>
            </a:r>
            <a:r>
              <a:rPr lang="cs-CZ" dirty="0" err="1" smtClean="0"/>
              <a:t>chytřejčí</a:t>
            </a:r>
            <a:r>
              <a:rPr lang="cs-CZ" dirty="0" smtClean="0"/>
              <a:t>. Jsem z toho </a:t>
            </a:r>
            <a:r>
              <a:rPr lang="cs-CZ" dirty="0" err="1" smtClean="0"/>
              <a:t>popletenej</a:t>
            </a:r>
            <a:r>
              <a:rPr lang="cs-CZ" dirty="0" smtClean="0"/>
              <a:t> ale slečna </a:t>
            </a:r>
            <a:r>
              <a:rPr lang="cs-CZ" dirty="0" err="1" smtClean="0"/>
              <a:t>Kinianová</a:t>
            </a:r>
            <a:r>
              <a:rPr lang="cs-CZ" dirty="0" smtClean="0"/>
              <a:t> říká to se podá.</a:t>
            </a:r>
          </a:p>
          <a:p>
            <a:pPr algn="ctr"/>
            <a:endParaRPr lang="cs-CZ" dirty="0" smtClean="0"/>
          </a:p>
        </p:txBody>
      </p:sp>
    </p:spTree>
    <p:extLst>
      <p:ext uri="{BB962C8B-B14F-4D97-AF65-F5344CB8AC3E}">
        <p14:creationId xmlns:p14="http://schemas.microsoft.com/office/powerpoint/2010/main" val="603391694"/>
      </p:ext>
    </p:extLst>
  </p:cSld>
  <p:clrMapOvr>
    <a:masterClrMapping/>
  </p:clrMapOvr>
  <p:transition spd="slow">
    <p:push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fontScale="90000"/>
          </a:bodyPr>
          <a:lstStyle/>
          <a:p>
            <a:r>
              <a:rPr lang="cs-CZ" sz="5300" dirty="0" smtClean="0"/>
              <a:t>Růže pro </a:t>
            </a:r>
            <a:r>
              <a:rPr lang="cs-CZ" sz="5300" dirty="0" err="1" smtClean="0"/>
              <a:t>Algernon</a:t>
            </a:r>
            <a:r>
              <a:rPr lang="cs-CZ" sz="5300" dirty="0" smtClean="0"/>
              <a:t> </a:t>
            </a:r>
            <a:r>
              <a:rPr lang="cs-CZ" dirty="0" smtClean="0"/>
              <a:t/>
            </a:r>
            <a:br>
              <a:rPr lang="cs-CZ" dirty="0" smtClean="0"/>
            </a:br>
            <a:r>
              <a:rPr lang="cs-CZ" sz="3600" u="sng" dirty="0" smtClean="0"/>
              <a:t>l5. dubna</a:t>
            </a:r>
          </a:p>
        </p:txBody>
      </p:sp>
      <p:sp>
        <p:nvSpPr>
          <p:cNvPr id="3" name="Podnadpis 2"/>
          <p:cNvSpPr>
            <a:spLocks noGrp="1"/>
          </p:cNvSpPr>
          <p:nvPr>
            <p:ph idx="1"/>
          </p:nvPr>
        </p:nvSpPr>
        <p:spPr/>
        <p:txBody>
          <a:bodyPr>
            <a:normAutofit fontScale="92500" lnSpcReduction="20000"/>
          </a:bodyPr>
          <a:lstStyle/>
          <a:p>
            <a:pPr algn="just"/>
            <a:r>
              <a:rPr lang="cs-CZ" dirty="0" smtClean="0"/>
              <a:t>Slečna </a:t>
            </a:r>
            <a:r>
              <a:rPr lang="cs-CZ" dirty="0" err="1" smtClean="0"/>
              <a:t>Kinianová</a:t>
            </a:r>
            <a:r>
              <a:rPr lang="cs-CZ" dirty="0" smtClean="0"/>
              <a:t> říká že se učím rychle. Četla některé vývojové zprávy a pěkně se na mě podívala. Říká že jsem </a:t>
            </a:r>
            <a:r>
              <a:rPr lang="cs-CZ" dirty="0" err="1" smtClean="0"/>
              <a:t>dobrej</a:t>
            </a:r>
            <a:r>
              <a:rPr lang="cs-CZ" dirty="0" smtClean="0"/>
              <a:t> člověk a že jim všem ukážu. Ptal jsem se proč. Řekla to nic ale nevadilo by mně kdybych </a:t>
            </a:r>
            <a:r>
              <a:rPr lang="cs-CZ" dirty="0" err="1" smtClean="0"/>
              <a:t>vinášel</a:t>
            </a:r>
            <a:r>
              <a:rPr lang="cs-CZ" dirty="0" smtClean="0"/>
              <a:t> že </a:t>
            </a:r>
            <a:r>
              <a:rPr lang="cs-CZ" dirty="0" err="1" smtClean="0"/>
              <a:t>každej</a:t>
            </a:r>
            <a:r>
              <a:rPr lang="cs-CZ" dirty="0" smtClean="0"/>
              <a:t> není tak </a:t>
            </a:r>
            <a:r>
              <a:rPr lang="cs-CZ" dirty="0" err="1" smtClean="0"/>
              <a:t>hodnej</a:t>
            </a:r>
            <a:r>
              <a:rPr lang="cs-CZ" dirty="0" smtClean="0"/>
              <a:t> jak si myslím. Řekla na to jak ti </a:t>
            </a:r>
            <a:r>
              <a:rPr lang="cs-CZ" dirty="0" err="1" smtClean="0"/>
              <a:t>bůch</a:t>
            </a:r>
            <a:r>
              <a:rPr lang="cs-CZ" dirty="0" smtClean="0"/>
              <a:t> dal málo pro tebe udělal víc než pro moc jiných chytrých lidí. Řek jsem že všichni moji přátelé jsou chytrý ale taky dobrý lidi. Maj mě rádi a nikdy neudělali nic </a:t>
            </a:r>
            <a:r>
              <a:rPr lang="cs-CZ" dirty="0" err="1" smtClean="0"/>
              <a:t>špatnýho</a:t>
            </a:r>
            <a:r>
              <a:rPr lang="cs-CZ" dirty="0" smtClean="0"/>
              <a:t>. Pak se jí dostalo něco do oka a musela běžet do </a:t>
            </a:r>
            <a:r>
              <a:rPr lang="cs-CZ" dirty="0" err="1" smtClean="0"/>
              <a:t>umívárny</a:t>
            </a:r>
            <a:r>
              <a:rPr lang="cs-CZ" dirty="0" smtClean="0"/>
              <a:t>.</a:t>
            </a:r>
          </a:p>
          <a:p>
            <a:pPr algn="ctr"/>
            <a:endParaRPr lang="cs-CZ" dirty="0" smtClean="0"/>
          </a:p>
        </p:txBody>
      </p:sp>
    </p:spTree>
    <p:extLst>
      <p:ext uri="{BB962C8B-B14F-4D97-AF65-F5344CB8AC3E}">
        <p14:creationId xmlns:p14="http://schemas.microsoft.com/office/powerpoint/2010/main" val="3687479142"/>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fontScale="90000"/>
          </a:bodyPr>
          <a:lstStyle/>
          <a:p>
            <a:r>
              <a:rPr lang="cs-CZ" sz="5300" dirty="0" smtClean="0"/>
              <a:t>Růže pro </a:t>
            </a:r>
            <a:r>
              <a:rPr lang="cs-CZ" sz="5300" dirty="0" err="1" smtClean="0"/>
              <a:t>Algernon</a:t>
            </a:r>
            <a:r>
              <a:rPr lang="cs-CZ" sz="5300" dirty="0" smtClean="0"/>
              <a:t> </a:t>
            </a:r>
            <a:r>
              <a:rPr lang="cs-CZ" dirty="0" smtClean="0"/>
              <a:t/>
            </a:r>
            <a:br>
              <a:rPr lang="cs-CZ" dirty="0" smtClean="0"/>
            </a:br>
            <a:r>
              <a:rPr lang="cs-CZ" sz="3600" u="sng" dirty="0" smtClean="0"/>
              <a:t>l8. duben</a:t>
            </a:r>
          </a:p>
        </p:txBody>
      </p:sp>
      <p:sp>
        <p:nvSpPr>
          <p:cNvPr id="3" name="Podnadpis 2"/>
          <p:cNvSpPr>
            <a:spLocks noGrp="1"/>
          </p:cNvSpPr>
          <p:nvPr>
            <p:ph idx="1"/>
          </p:nvPr>
        </p:nvSpPr>
        <p:spPr/>
        <p:txBody>
          <a:bodyPr>
            <a:normAutofit fontScale="85000" lnSpcReduction="20000"/>
          </a:bodyPr>
          <a:lstStyle/>
          <a:p>
            <a:pPr algn="just"/>
            <a:r>
              <a:rPr lang="cs-CZ" dirty="0" smtClean="0"/>
              <a:t>Jsem to ale popleta! Vůbec jsem to nepochopil. Včera večer jsem četl gramatiku a celý jsem to pochopil. Pak jsem taky uviděl, co se mně slečna </a:t>
            </a:r>
            <a:r>
              <a:rPr lang="cs-CZ" dirty="0" err="1" smtClean="0"/>
              <a:t>Kinianová</a:t>
            </a:r>
            <a:r>
              <a:rPr lang="cs-CZ" dirty="0" smtClean="0"/>
              <a:t> snažila vysvětlit. V noci jsem se probudil a celá věc mi byla jasná.  Když jsem pochopil interpunkci, přečetl jsem si všechny starý vývojový zprávy od začátku. Člověče, já měl </a:t>
            </a:r>
            <a:r>
              <a:rPr lang="cs-CZ" dirty="0" err="1" smtClean="0"/>
              <a:t>bláznivej</a:t>
            </a:r>
            <a:r>
              <a:rPr lang="cs-CZ" dirty="0" smtClean="0"/>
              <a:t> pravopis </a:t>
            </a:r>
            <a:br>
              <a:rPr lang="cs-CZ" dirty="0" smtClean="0"/>
            </a:br>
            <a:r>
              <a:rPr lang="cs-CZ" dirty="0" smtClean="0"/>
              <a:t>a interpunkci! Řekl jsem slečně </a:t>
            </a:r>
            <a:r>
              <a:rPr lang="cs-CZ" dirty="0" err="1" smtClean="0"/>
              <a:t>Kinianové</a:t>
            </a:r>
            <a:r>
              <a:rPr lang="cs-CZ" dirty="0" smtClean="0"/>
              <a:t>, že bych měl všechny ty chyby opravit, ale ona řekla: »Ne, Charlie, doktor </a:t>
            </a:r>
            <a:r>
              <a:rPr lang="cs-CZ" dirty="0" err="1" smtClean="0"/>
              <a:t>Nemur</a:t>
            </a:r>
            <a:r>
              <a:rPr lang="cs-CZ" dirty="0" smtClean="0"/>
              <a:t> je chce právě takový. Proto ti je nechal ofotografovat, abys viděl ten pokrok. Učíš se rychle, Charlie.« Bylo mně moc dobře. Po hodině jsem si hrál </a:t>
            </a:r>
            <a:br>
              <a:rPr lang="cs-CZ" dirty="0" smtClean="0"/>
            </a:br>
            <a:r>
              <a:rPr lang="cs-CZ" dirty="0" smtClean="0"/>
              <a:t>s </a:t>
            </a:r>
            <a:r>
              <a:rPr lang="cs-CZ" dirty="0" err="1" smtClean="0"/>
              <a:t>Algernon</a:t>
            </a:r>
            <a:r>
              <a:rPr lang="cs-CZ" dirty="0" smtClean="0"/>
              <a:t>. Už spolu nezávodíme.</a:t>
            </a:r>
          </a:p>
          <a:p>
            <a:pPr algn="ctr"/>
            <a:endParaRPr lang="cs-CZ" dirty="0" smtClean="0"/>
          </a:p>
        </p:txBody>
      </p:sp>
    </p:spTree>
    <p:extLst>
      <p:ext uri="{BB962C8B-B14F-4D97-AF65-F5344CB8AC3E}">
        <p14:creationId xmlns:p14="http://schemas.microsoft.com/office/powerpoint/2010/main" val="3194203642"/>
      </p:ext>
    </p:extLst>
  </p:cSld>
  <p:clrMapOvr>
    <a:masterClrMapping/>
  </p:clrMapOvr>
  <p:transition spd="slow">
    <p:push dir="u"/>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20. dubna</a:t>
            </a:r>
            <a:endParaRPr lang="cs-CZ" sz="3200" u="sng" dirty="0"/>
          </a:p>
        </p:txBody>
      </p:sp>
      <p:sp>
        <p:nvSpPr>
          <p:cNvPr id="3" name="Podnadpis 2"/>
          <p:cNvSpPr>
            <a:spLocks noGrp="1"/>
          </p:cNvSpPr>
          <p:nvPr>
            <p:ph idx="1"/>
          </p:nvPr>
        </p:nvSpPr>
        <p:spPr/>
        <p:txBody>
          <a:bodyPr>
            <a:normAutofit fontScale="70000" lnSpcReduction="20000"/>
          </a:bodyPr>
          <a:lstStyle/>
          <a:p>
            <a:pPr algn="just"/>
            <a:r>
              <a:rPr lang="cs-CZ" sz="3400" dirty="0" smtClean="0"/>
              <a:t>Včera večer mě pozvali </a:t>
            </a:r>
            <a:r>
              <a:rPr lang="cs-CZ" sz="3400" dirty="0" err="1" smtClean="0"/>
              <a:t>Joe</a:t>
            </a:r>
            <a:r>
              <a:rPr lang="cs-CZ" sz="3400" dirty="0" smtClean="0"/>
              <a:t> </a:t>
            </a:r>
            <a:r>
              <a:rPr lang="cs-CZ" sz="3400" dirty="0" err="1" smtClean="0"/>
              <a:t>Carp</a:t>
            </a:r>
            <a:r>
              <a:rPr lang="cs-CZ" sz="3400" dirty="0" smtClean="0"/>
              <a:t> a Frank </a:t>
            </a:r>
            <a:r>
              <a:rPr lang="cs-CZ" sz="3400" dirty="0" err="1" smtClean="0"/>
              <a:t>Reilly</a:t>
            </a:r>
            <a:r>
              <a:rPr lang="cs-CZ" sz="3400" dirty="0" smtClean="0"/>
              <a:t> na večírek. Bylo tam moc děvčat a několik mužů z továrny. Vzpomněl jsem si, jak mně bylo minule špatně a tak jsem řekl </a:t>
            </a:r>
            <a:r>
              <a:rPr lang="cs-CZ" sz="3400" dirty="0" err="1" smtClean="0"/>
              <a:t>Joemu</a:t>
            </a:r>
            <a:r>
              <a:rPr lang="cs-CZ" sz="3400" dirty="0" smtClean="0"/>
              <a:t>, že nechci nic pít. Přines mi </a:t>
            </a:r>
            <a:r>
              <a:rPr lang="cs-CZ" sz="3400" dirty="0" err="1" smtClean="0"/>
              <a:t>coca-colu</a:t>
            </a:r>
            <a:r>
              <a:rPr lang="cs-CZ" sz="3400" dirty="0" smtClean="0"/>
              <a:t>. Chutnalo to divně, ale myslel jsem, že to byla pachuť v mé puse. Ze začátku tam byla legrace. Pak </a:t>
            </a:r>
            <a:r>
              <a:rPr lang="cs-CZ" sz="3400" dirty="0" err="1" smtClean="0"/>
              <a:t>Joe</a:t>
            </a:r>
            <a:r>
              <a:rPr lang="cs-CZ" sz="3400" dirty="0" smtClean="0"/>
              <a:t> řekl, že bych měl tancovat s Ellen, že mě bude učit stepovat. Několikrát jsem upadl, ale nemohl jsem pochopit proč, když mimo mě a Ellen nikdo netancoval. A pořád jsem klopýtal o něčí nohu. Pak jsem vstal, uviděl jsem jak se </a:t>
            </a:r>
            <a:r>
              <a:rPr lang="cs-CZ" sz="3400" dirty="0" err="1" smtClean="0"/>
              <a:t>Joe</a:t>
            </a:r>
            <a:r>
              <a:rPr lang="cs-CZ" sz="3400" dirty="0" smtClean="0"/>
              <a:t> dívá, a měl jsem divný pocit v žaludku. »S ním je legrace,« řeklo jedno z děvčat. Všichni se smáli. Frank řekl: »</a:t>
            </a:r>
            <a:r>
              <a:rPr lang="cs-CZ" sz="3400" dirty="0" err="1" smtClean="0"/>
              <a:t>Takjsem</a:t>
            </a:r>
            <a:r>
              <a:rPr lang="cs-CZ" sz="3400" dirty="0" smtClean="0"/>
              <a:t> se nenasmál od té doby, co jsme tenkrát u </a:t>
            </a:r>
            <a:r>
              <a:rPr lang="cs-CZ" sz="3400" dirty="0" err="1" smtClean="0"/>
              <a:t>Musgbyho</a:t>
            </a:r>
            <a:r>
              <a:rPr lang="cs-CZ" sz="3400" dirty="0" smtClean="0"/>
              <a:t> poslali pro noviny a zdrhli.« Teď už vím, co to znamená, když někdo řekne »vystřelit si z Charlie </a:t>
            </a:r>
            <a:r>
              <a:rPr lang="cs-CZ" sz="3400" dirty="0" err="1" smtClean="0"/>
              <a:t>Gordona</a:t>
            </a:r>
            <a:r>
              <a:rPr lang="cs-CZ" sz="3400" dirty="0" smtClean="0"/>
              <a:t>«. Stydím se.</a:t>
            </a:r>
          </a:p>
          <a:p>
            <a:pPr algn="ctr"/>
            <a:endParaRPr lang="cs-CZ" dirty="0" smtClean="0"/>
          </a:p>
        </p:txBody>
      </p:sp>
    </p:spTree>
    <p:extLst>
      <p:ext uri="{BB962C8B-B14F-4D97-AF65-F5344CB8AC3E}">
        <p14:creationId xmlns:p14="http://schemas.microsoft.com/office/powerpoint/2010/main" val="756561076"/>
      </p:ext>
    </p:extLst>
  </p:cSld>
  <p:clrMapOvr>
    <a:masterClrMapping/>
  </p:clrMapOvr>
  <p:transition spd="slow">
    <p:push dir="u"/>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25. dubna</a:t>
            </a:r>
            <a:endParaRPr lang="cs-CZ" sz="3200" u="sng" dirty="0"/>
          </a:p>
        </p:txBody>
      </p:sp>
      <p:sp>
        <p:nvSpPr>
          <p:cNvPr id="3" name="Podnadpis 2"/>
          <p:cNvSpPr>
            <a:spLocks noGrp="1"/>
          </p:cNvSpPr>
          <p:nvPr>
            <p:ph idx="1"/>
          </p:nvPr>
        </p:nvSpPr>
        <p:spPr/>
        <p:txBody>
          <a:bodyPr>
            <a:normAutofit fontScale="92500" lnSpcReduction="20000"/>
          </a:bodyPr>
          <a:lstStyle/>
          <a:p>
            <a:pPr algn="just"/>
            <a:r>
              <a:rPr lang="cs-CZ" dirty="0" smtClean="0"/>
              <a:t>Vypočítal jsem nový způsob seřazení pracovních linek v továrně. Pan </a:t>
            </a:r>
            <a:r>
              <a:rPr lang="cs-CZ" dirty="0" err="1" smtClean="0"/>
              <a:t>Donegan</a:t>
            </a:r>
            <a:r>
              <a:rPr lang="cs-CZ" dirty="0" smtClean="0"/>
              <a:t> říká, že mu to při zvýšené produkci uspoří nejméně deset tisíc dolarů. Dostal jsem od něj dvacet pět dolarů jako prémii. Chtěl jsem pozvat </a:t>
            </a:r>
            <a:r>
              <a:rPr lang="cs-CZ" dirty="0" err="1" smtClean="0"/>
              <a:t>Joea</a:t>
            </a:r>
            <a:r>
              <a:rPr lang="cs-CZ" dirty="0" smtClean="0"/>
              <a:t> </a:t>
            </a:r>
            <a:r>
              <a:rPr lang="cs-CZ" dirty="0" err="1" smtClean="0"/>
              <a:t>Carpa</a:t>
            </a:r>
            <a:r>
              <a:rPr lang="cs-CZ" dirty="0" smtClean="0"/>
              <a:t> a Franka </a:t>
            </a:r>
            <a:r>
              <a:rPr lang="cs-CZ" dirty="0" err="1" smtClean="0"/>
              <a:t>Reillyho</a:t>
            </a:r>
            <a:r>
              <a:rPr lang="cs-CZ" dirty="0" smtClean="0"/>
              <a:t> na oslavu na oběd, ale </a:t>
            </a:r>
            <a:r>
              <a:rPr lang="cs-CZ" dirty="0" err="1" smtClean="0"/>
              <a:t>Joe</a:t>
            </a:r>
            <a:r>
              <a:rPr lang="cs-CZ" dirty="0" smtClean="0"/>
              <a:t> se vymluvil, že se musí sejít s bratrancem. Hádám, že jim to chvíli potrvá, než si zvyknou na změnu, která se se mnou stala. Zdá se, že se mě všichni trochu obávají. Lidé si se mnou moc nepovídají a také nežertují jako dříve. Cítím se teď v práci trochu osamělý.</a:t>
            </a:r>
          </a:p>
          <a:p>
            <a:pPr algn="ctr"/>
            <a:endParaRPr lang="cs-CZ" dirty="0" smtClean="0"/>
          </a:p>
        </p:txBody>
      </p:sp>
    </p:spTree>
    <p:extLst>
      <p:ext uri="{BB962C8B-B14F-4D97-AF65-F5344CB8AC3E}">
        <p14:creationId xmlns:p14="http://schemas.microsoft.com/office/powerpoint/2010/main" val="2240220269"/>
      </p:ext>
    </p:extLst>
  </p:cSld>
  <p:clrMapOvr>
    <a:masterClrMapping/>
  </p:clrMapOvr>
  <p:transition spd="slow">
    <p:push dir="u"/>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28. dubna</a:t>
            </a:r>
            <a:endParaRPr lang="cs-CZ" sz="3200" u="sng" dirty="0"/>
          </a:p>
        </p:txBody>
      </p:sp>
      <p:sp>
        <p:nvSpPr>
          <p:cNvPr id="3" name="Podnadpis 2"/>
          <p:cNvSpPr>
            <a:spLocks noGrp="1"/>
          </p:cNvSpPr>
          <p:nvPr>
            <p:ph idx="1"/>
          </p:nvPr>
        </p:nvSpPr>
        <p:spPr/>
        <p:txBody>
          <a:bodyPr>
            <a:normAutofit fontScale="62500" lnSpcReduction="20000"/>
          </a:bodyPr>
          <a:lstStyle/>
          <a:p>
            <a:pPr algn="just"/>
            <a:r>
              <a:rPr lang="cs-CZ" dirty="0" smtClean="0"/>
              <a:t>Nevím, proč jsem si nikdy nevšiml, jak je slečna </a:t>
            </a:r>
            <a:r>
              <a:rPr lang="cs-CZ" dirty="0" err="1" smtClean="0"/>
              <a:t>Kinianová</a:t>
            </a:r>
            <a:r>
              <a:rPr lang="cs-CZ" dirty="0" smtClean="0"/>
              <a:t> krásná. Má hnědé oči a kaštanově hnědé vlasy, které jí spadají až na ramena. Je jí jenom třicet čtyři let! Zvláštní - kdysi jsem si myslel, že je nedosažitelný génius a velmi, velmi stará. Teď pokaždé když ji vidím, zdá se mi mladší </a:t>
            </a:r>
            <a:br>
              <a:rPr lang="cs-CZ" dirty="0" smtClean="0"/>
            </a:br>
            <a:r>
              <a:rPr lang="cs-CZ" dirty="0" smtClean="0"/>
              <a:t>a hezčí. Povečeřeli jsme a dlouho jsem si povídali. Když řekla, že pokračuji tak rychle, že jí brzo nechám pozadu, zasmál jsem </a:t>
            </a:r>
            <a:r>
              <a:rPr lang="cs-CZ" dirty="0" err="1" smtClean="0"/>
              <a:t>se.»Je</a:t>
            </a:r>
            <a:r>
              <a:rPr lang="cs-CZ" dirty="0" smtClean="0"/>
              <a:t> to pravda, Charlie, už teď jsi lepší čtenář. Přečteš celou stránku jediným pohledem, zatímco já jen několik řádek. A pamatuješ si všechno, co čteš. Já jsem šťastná, když si vzpomenu na podstatné myšlenky a hlavní smysl.« Slečna </a:t>
            </a:r>
            <a:r>
              <a:rPr lang="cs-CZ" dirty="0" err="1" smtClean="0"/>
              <a:t>Kinianová</a:t>
            </a:r>
            <a:r>
              <a:rPr lang="cs-CZ" dirty="0" smtClean="0"/>
              <a:t> se zachmuřila. »Jen doufám, při Bohu všemohoucím doufám, </a:t>
            </a:r>
            <a:br>
              <a:rPr lang="cs-CZ" dirty="0" smtClean="0"/>
            </a:br>
            <a:r>
              <a:rPr lang="cs-CZ" dirty="0" smtClean="0"/>
              <a:t>že jsem neudělala chybu, když jsem ti radila, abys to zkusil.« Zasmál jsem se. »Jak byste mohla? Podařilo se to, ne? A </a:t>
            </a:r>
            <a:r>
              <a:rPr lang="cs-CZ" dirty="0" err="1" smtClean="0"/>
              <a:t>Algernon</a:t>
            </a:r>
            <a:r>
              <a:rPr lang="cs-CZ" dirty="0" smtClean="0"/>
              <a:t> je pořád ještě chytrá.« Pak jsme seděli chvilku tiše. Hrál jsem si s řetízkem od zaječí tlapky, co mám na přívěsku od klíčů, a věděl jsem, na co myslí. Nechtěl jsem o té možnosti uvažovat, stejně jako starší lidé nechtějí myslet </a:t>
            </a:r>
            <a:br>
              <a:rPr lang="cs-CZ" dirty="0" smtClean="0"/>
            </a:br>
            <a:r>
              <a:rPr lang="cs-CZ" dirty="0" smtClean="0"/>
              <a:t>na smrt. Věděl jsem, že tohle je jen začátek. Věděl jsem, co myslela těmi stupni, protože jsem už některé zahlédl. Bylo mi smutno, že ji nechám </a:t>
            </a:r>
            <a:br>
              <a:rPr lang="cs-CZ" dirty="0" smtClean="0"/>
            </a:br>
            <a:r>
              <a:rPr lang="cs-CZ" dirty="0" smtClean="0"/>
              <a:t>za sebou. Jsem zamilován do slečny </a:t>
            </a:r>
            <a:r>
              <a:rPr lang="cs-CZ" dirty="0" err="1" smtClean="0"/>
              <a:t>Kinianové</a:t>
            </a:r>
            <a:r>
              <a:rPr lang="cs-CZ" dirty="0" smtClean="0"/>
              <a:t>.</a:t>
            </a:r>
          </a:p>
          <a:p>
            <a:pPr algn="ctr"/>
            <a:endParaRPr lang="cs-CZ" dirty="0" smtClean="0"/>
          </a:p>
        </p:txBody>
      </p:sp>
    </p:spTree>
    <p:extLst>
      <p:ext uri="{BB962C8B-B14F-4D97-AF65-F5344CB8AC3E}">
        <p14:creationId xmlns:p14="http://schemas.microsoft.com/office/powerpoint/2010/main" val="2014935086"/>
      </p:ext>
    </p:extLst>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12. – 30. dubna</a:t>
            </a:r>
            <a:endParaRPr lang="cs-CZ" sz="3200" u="sng" dirty="0"/>
          </a:p>
        </p:txBody>
      </p:sp>
      <p:sp>
        <p:nvSpPr>
          <p:cNvPr id="3" name="Podnadpis 2"/>
          <p:cNvSpPr>
            <a:spLocks noGrp="1"/>
          </p:cNvSpPr>
          <p:nvPr>
            <p:ph idx="1"/>
          </p:nvPr>
        </p:nvSpPr>
        <p:spPr/>
        <p:txBody>
          <a:bodyPr>
            <a:normAutofit fontScale="77500" lnSpcReduction="20000"/>
          </a:bodyPr>
          <a:lstStyle/>
          <a:p>
            <a:pPr algn="just"/>
            <a:r>
              <a:rPr lang="cs-CZ" dirty="0" smtClean="0"/>
              <a:t>Dal jsem výpověď. Můj šéf tvrdil, že pro všechny bude lepší, když odejdu. Co jsem udělal, že mě tak nenávidí? Poprvé jsem se o tom dověděl, když mi ukázal petici. Osm set čtyřicet podpisů lidí pracujících v továrně. Byli tam všichni, kromě </a:t>
            </a:r>
            <a:r>
              <a:rPr lang="cs-CZ" dirty="0" err="1" smtClean="0"/>
              <a:t>Fanny</a:t>
            </a:r>
            <a:r>
              <a:rPr lang="cs-CZ" dirty="0" smtClean="0"/>
              <a:t> </a:t>
            </a:r>
            <a:r>
              <a:rPr lang="cs-CZ" dirty="0" err="1" smtClean="0"/>
              <a:t>Girdenové</a:t>
            </a:r>
            <a:r>
              <a:rPr lang="cs-CZ" dirty="0" smtClean="0"/>
              <a:t>. Rychle jsem ten seznam přelétl očima a hned jsem viděl, že její jméno je jediné, které schází. Všichni ostatní žádali, abych byl propuštěn. Opět mám ten pocit, jako by mé nitro bylo spalováno studem. Tahle inteligence postavila zeď mezi mne a lidi, které jsem znal a miloval. Předtím se mi smáli a pohrdali mnou pro mou ignoraci a tupost, teď mě nenávidějí pro mé znalosti </a:t>
            </a:r>
            <a:br>
              <a:rPr lang="cs-CZ" dirty="0" smtClean="0"/>
            </a:br>
            <a:r>
              <a:rPr lang="cs-CZ" dirty="0" smtClean="0"/>
              <a:t>a vědomosti. Co, proboha, ode mne chtějí? Vyštvali mě </a:t>
            </a:r>
            <a:br>
              <a:rPr lang="cs-CZ" dirty="0" smtClean="0"/>
            </a:br>
            <a:r>
              <a:rPr lang="cs-CZ" dirty="0" smtClean="0"/>
              <a:t>z továrny. Ještě nikdy jsem se necítil tak osamělý...</a:t>
            </a:r>
          </a:p>
          <a:p>
            <a:pPr algn="just"/>
            <a:endParaRPr lang="cs-CZ" dirty="0" smtClean="0"/>
          </a:p>
        </p:txBody>
      </p:sp>
    </p:spTree>
    <p:extLst>
      <p:ext uri="{BB962C8B-B14F-4D97-AF65-F5344CB8AC3E}">
        <p14:creationId xmlns:p14="http://schemas.microsoft.com/office/powerpoint/2010/main" val="2076780511"/>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18. května</a:t>
            </a:r>
            <a:endParaRPr lang="cs-CZ" sz="3200" u="sng" dirty="0"/>
          </a:p>
        </p:txBody>
      </p:sp>
      <p:sp>
        <p:nvSpPr>
          <p:cNvPr id="3" name="Podnadpis 2"/>
          <p:cNvSpPr>
            <a:spLocks noGrp="1"/>
          </p:cNvSpPr>
          <p:nvPr>
            <p:ph idx="1"/>
          </p:nvPr>
        </p:nvSpPr>
        <p:spPr/>
        <p:txBody>
          <a:bodyPr>
            <a:normAutofit fontScale="77500" lnSpcReduction="20000"/>
          </a:bodyPr>
          <a:lstStyle/>
          <a:p>
            <a:pPr algn="just"/>
            <a:r>
              <a:rPr lang="cs-CZ" dirty="0" smtClean="0"/>
              <a:t>Jsem velice znepokojen. Včera večer jsem poprvé </a:t>
            </a:r>
            <a:br>
              <a:rPr lang="cs-CZ" dirty="0" smtClean="0"/>
            </a:br>
            <a:r>
              <a:rPr lang="cs-CZ" dirty="0" smtClean="0"/>
              <a:t>po týdnu zase viděl slečnu </a:t>
            </a:r>
            <a:r>
              <a:rPr lang="cs-CZ" dirty="0" err="1" smtClean="0"/>
              <a:t>Kinianovou</a:t>
            </a:r>
            <a:r>
              <a:rPr lang="cs-CZ" dirty="0" smtClean="0"/>
              <a:t>. Chtěl jsem </a:t>
            </a:r>
            <a:br>
              <a:rPr lang="cs-CZ" dirty="0" smtClean="0"/>
            </a:br>
            <a:r>
              <a:rPr lang="cs-CZ" dirty="0" smtClean="0"/>
              <a:t>se vyvarovat veškerých diskusí i intelektuálních dimenzí </a:t>
            </a:r>
            <a:br>
              <a:rPr lang="cs-CZ" dirty="0" smtClean="0"/>
            </a:br>
            <a:r>
              <a:rPr lang="cs-CZ" dirty="0" smtClean="0"/>
              <a:t>a držet konverzaci na běžné, každodenní úrovni. Ale ona </a:t>
            </a:r>
            <a:br>
              <a:rPr lang="cs-CZ" dirty="0" smtClean="0"/>
            </a:br>
            <a:r>
              <a:rPr lang="cs-CZ" dirty="0" smtClean="0"/>
              <a:t>na mne jen nechápavě zírala a pak se zeptala, co jsem </a:t>
            </a:r>
            <a:br>
              <a:rPr lang="cs-CZ" dirty="0" smtClean="0"/>
            </a:br>
            <a:r>
              <a:rPr lang="cs-CZ" dirty="0" smtClean="0"/>
              <a:t>to vlastně mínil tou matematickou ekvivalentní variaci </a:t>
            </a:r>
            <a:br>
              <a:rPr lang="cs-CZ" dirty="0" smtClean="0"/>
            </a:br>
            <a:r>
              <a:rPr lang="cs-CZ" dirty="0" smtClean="0"/>
              <a:t>v </a:t>
            </a:r>
            <a:r>
              <a:rPr lang="cs-CZ" dirty="0" err="1" smtClean="0"/>
              <a:t>obermanově</a:t>
            </a:r>
            <a:r>
              <a:rPr lang="cs-CZ" dirty="0" smtClean="0"/>
              <a:t> Pátém koncertu. Ať s ní zkouším hovořit </a:t>
            </a:r>
            <a:br>
              <a:rPr lang="cs-CZ" dirty="0" smtClean="0"/>
            </a:br>
            <a:r>
              <a:rPr lang="cs-CZ" dirty="0" smtClean="0"/>
              <a:t>o čemkoliv, jsem neschopný navázat s ní komunikaci. Musím se znovu podívat na </a:t>
            </a:r>
            <a:r>
              <a:rPr lang="cs-CZ" dirty="0" err="1" smtClean="0"/>
              <a:t>Vrostadtovu</a:t>
            </a:r>
            <a:r>
              <a:rPr lang="cs-CZ" dirty="0" smtClean="0"/>
              <a:t> práci Roviny sémantického postupu. Shledávám, že nejsem schopný komunikovat s lidmi. Díky bohu za knížky, hudbu a věci, </a:t>
            </a:r>
            <a:br>
              <a:rPr lang="cs-CZ" dirty="0" smtClean="0"/>
            </a:br>
            <a:r>
              <a:rPr lang="cs-CZ" dirty="0" smtClean="0"/>
              <a:t>o kterých můžu přemýšlet. Většinu času trávím ve svém bytě u paní </a:t>
            </a:r>
            <a:r>
              <a:rPr lang="cs-CZ" dirty="0" err="1" smtClean="0"/>
              <a:t>Flynnové</a:t>
            </a:r>
            <a:r>
              <a:rPr lang="cs-CZ" dirty="0" smtClean="0"/>
              <a:t> a zřídkakdy s někým mluvím.</a:t>
            </a:r>
            <a:endParaRPr lang="cs-CZ" dirty="0"/>
          </a:p>
        </p:txBody>
      </p:sp>
    </p:spTree>
    <p:extLst>
      <p:ext uri="{BB962C8B-B14F-4D97-AF65-F5344CB8AC3E}">
        <p14:creationId xmlns:p14="http://schemas.microsoft.com/office/powerpoint/2010/main" val="1566644377"/>
      </p:ext>
    </p:extLst>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Vývojová zpráva 13. - 24.května</a:t>
            </a:r>
            <a:endParaRPr lang="cs-CZ" sz="3200" u="sng" dirty="0"/>
          </a:p>
        </p:txBody>
      </p:sp>
      <p:sp>
        <p:nvSpPr>
          <p:cNvPr id="3" name="Podnadpis 2"/>
          <p:cNvSpPr>
            <a:spLocks noGrp="1"/>
          </p:cNvSpPr>
          <p:nvPr>
            <p:ph idx="1"/>
          </p:nvPr>
        </p:nvSpPr>
        <p:spPr/>
        <p:txBody>
          <a:bodyPr>
            <a:normAutofit fontScale="92500" lnSpcReduction="10000"/>
          </a:bodyPr>
          <a:lstStyle/>
          <a:p>
            <a:pPr algn="just"/>
            <a:r>
              <a:rPr lang="cs-CZ" dirty="0" smtClean="0"/>
              <a:t>Stalo se to dnes. </a:t>
            </a:r>
            <a:r>
              <a:rPr lang="cs-CZ" dirty="0" err="1" smtClean="0"/>
              <a:t>Algernon</a:t>
            </a:r>
            <a:r>
              <a:rPr lang="cs-CZ" dirty="0" smtClean="0"/>
              <a:t> mě kousla. Přišel jsem za ní do laboratoře, a když jsem ji vzal z klece, chňapla mi po ruce. Dal jsem ji zpátky a chvíli jsem ji pozoroval. Byla nezvykle neklidná </a:t>
            </a:r>
            <a:br>
              <a:rPr lang="cs-CZ" dirty="0" smtClean="0"/>
            </a:br>
            <a:r>
              <a:rPr lang="cs-CZ" dirty="0" smtClean="0"/>
              <a:t>a vzdorovitá. </a:t>
            </a:r>
            <a:r>
              <a:rPr lang="cs-CZ" dirty="0" err="1" smtClean="0"/>
              <a:t>Burt</a:t>
            </a:r>
            <a:r>
              <a:rPr lang="cs-CZ" dirty="0" smtClean="0"/>
              <a:t>, který má na starosti experimentální zvířata, mi sdělil, že se s </a:t>
            </a:r>
            <a:r>
              <a:rPr lang="cs-CZ" dirty="0" err="1" smtClean="0"/>
              <a:t>Algernon</a:t>
            </a:r>
            <a:r>
              <a:rPr lang="cs-CZ" dirty="0" smtClean="0"/>
              <a:t> něco děje. Je méně kooperativní, odmítá běhat </a:t>
            </a:r>
            <a:br>
              <a:rPr lang="cs-CZ" dirty="0" smtClean="0"/>
            </a:br>
            <a:r>
              <a:rPr lang="cs-CZ" dirty="0" smtClean="0"/>
              <a:t>v bludišti, její všeobecná motivace klesla. A také nežere. Každý se rozčileně ptá, co to může znamenat.</a:t>
            </a:r>
          </a:p>
          <a:p>
            <a:pPr algn="just"/>
            <a:endParaRPr lang="cs-CZ" dirty="0"/>
          </a:p>
        </p:txBody>
      </p:sp>
    </p:spTree>
    <p:extLst>
      <p:ext uri="{BB962C8B-B14F-4D97-AF65-F5344CB8AC3E}">
        <p14:creationId xmlns:p14="http://schemas.microsoft.com/office/powerpoint/2010/main" val="528843689"/>
      </p:ext>
    </p:extLst>
  </p:cSld>
  <p:clrMapOvr>
    <a:masterClrMapping/>
  </p:clrMapOvr>
  <p:transition spd="slow">
    <p:push di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25. května</a:t>
            </a:r>
            <a:endParaRPr lang="cs-CZ" sz="3200" u="sng" dirty="0"/>
          </a:p>
        </p:txBody>
      </p:sp>
      <p:sp>
        <p:nvSpPr>
          <p:cNvPr id="3" name="Podnadpis 2"/>
          <p:cNvSpPr>
            <a:spLocks noGrp="1"/>
          </p:cNvSpPr>
          <p:nvPr>
            <p:ph idx="1"/>
          </p:nvPr>
        </p:nvSpPr>
        <p:spPr/>
        <p:txBody>
          <a:bodyPr>
            <a:normAutofit fontScale="77500" lnSpcReduction="20000"/>
          </a:bodyPr>
          <a:lstStyle/>
          <a:p>
            <a:pPr algn="just"/>
            <a:r>
              <a:rPr lang="cs-CZ" dirty="0" smtClean="0"/>
              <a:t>Nakrmil jsem </a:t>
            </a:r>
            <a:r>
              <a:rPr lang="cs-CZ" dirty="0" err="1" smtClean="0"/>
              <a:t>Algernon</a:t>
            </a:r>
            <a:r>
              <a:rPr lang="cs-CZ" dirty="0" smtClean="0"/>
              <a:t>, která nyní odmítá řešit zámkový problém. Každý mě s </a:t>
            </a:r>
            <a:r>
              <a:rPr lang="cs-CZ" dirty="0" err="1" smtClean="0"/>
              <a:t>Algemon</a:t>
            </a:r>
            <a:r>
              <a:rPr lang="cs-CZ" dirty="0" smtClean="0"/>
              <a:t> ztotožňuje. Svým způsobem jsme oba první svého druhu. Všichni předstírají, </a:t>
            </a:r>
            <a:br>
              <a:rPr lang="cs-CZ" dirty="0" smtClean="0"/>
            </a:br>
            <a:r>
              <a:rPr lang="cs-CZ" dirty="0" smtClean="0"/>
              <a:t>že </a:t>
            </a:r>
            <a:r>
              <a:rPr lang="cs-CZ" dirty="0" err="1" smtClean="0"/>
              <a:t>Algernonino</a:t>
            </a:r>
            <a:r>
              <a:rPr lang="cs-CZ" dirty="0" smtClean="0"/>
              <a:t> chování není pro mě nezbytně signifikantní. Je však těžké zamlčet fakt, že i některá jiná zvířata, která byla použita v tomto pokusu, se začínají chovat podivně. Doktor </a:t>
            </a:r>
            <a:r>
              <a:rPr lang="cs-CZ" dirty="0" err="1" smtClean="0"/>
              <a:t>Strauss</a:t>
            </a:r>
            <a:r>
              <a:rPr lang="cs-CZ" dirty="0" smtClean="0"/>
              <a:t> a doktor </a:t>
            </a:r>
            <a:r>
              <a:rPr lang="cs-CZ" dirty="0" err="1" smtClean="0"/>
              <a:t>Nemur</a:t>
            </a:r>
            <a:r>
              <a:rPr lang="cs-CZ" dirty="0" smtClean="0"/>
              <a:t> mě požádali, abych </a:t>
            </a:r>
            <a:br>
              <a:rPr lang="cs-CZ" dirty="0" smtClean="0"/>
            </a:br>
            <a:r>
              <a:rPr lang="cs-CZ" dirty="0" smtClean="0"/>
              <a:t>už nechodil do laboratoře. Vím, co si myslí, ale nemohu </a:t>
            </a:r>
            <a:br>
              <a:rPr lang="cs-CZ" dirty="0" smtClean="0"/>
            </a:br>
            <a:r>
              <a:rPr lang="cs-CZ" dirty="0" smtClean="0"/>
              <a:t>to akceptovat. Půjdu vpřed se svými plány a popostrčím jejich výzkum o stupínek dále. Při vší patřičné úctě k těmto dvěma vědcům jsem si vědom jejich limitů. Jestliže existuje odpověď, naleznu ji sám pro sebe. Najednou se pro mě čas stal strašně důležitý.</a:t>
            </a:r>
          </a:p>
          <a:p>
            <a:pPr algn="just"/>
            <a:endParaRPr lang="cs-CZ" dirty="0"/>
          </a:p>
        </p:txBody>
      </p:sp>
    </p:spTree>
    <p:extLst>
      <p:ext uri="{BB962C8B-B14F-4D97-AF65-F5344CB8AC3E}">
        <p14:creationId xmlns:p14="http://schemas.microsoft.com/office/powerpoint/2010/main" val="4039187992"/>
      </p:ext>
    </p:extLst>
  </p:cSld>
  <p:clrMapOvr>
    <a:masterClrMapping/>
  </p:clrMapOvr>
  <p:transition spd="slow">
    <p:push dir="u"/>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29. května</a:t>
            </a:r>
            <a:endParaRPr lang="cs-CZ" sz="3200" u="sng" dirty="0"/>
          </a:p>
        </p:txBody>
      </p:sp>
      <p:sp>
        <p:nvSpPr>
          <p:cNvPr id="3" name="Podnadpis 2"/>
          <p:cNvSpPr>
            <a:spLocks noGrp="1"/>
          </p:cNvSpPr>
          <p:nvPr>
            <p:ph idx="1"/>
          </p:nvPr>
        </p:nvSpPr>
        <p:spPr/>
        <p:txBody>
          <a:bodyPr>
            <a:normAutofit fontScale="92500" lnSpcReduction="20000"/>
          </a:bodyPr>
          <a:lstStyle/>
          <a:p>
            <a:pPr algn="just"/>
            <a:r>
              <a:rPr lang="cs-CZ" dirty="0" smtClean="0"/>
              <a:t>Dostal jsem vlastní laboratoř a zároveň povolení pokračovat s výzkumem. Na něco jsem narazil. Pracuji ve dne v noci. Dal jsem si do laboratoře přinést skládací lehátko. Většinu času vyhrazeného na psaní zabírají poznámky, které třídím do několika šuplíků, ale čas od času pocítím ze zvyku potřebu zapsat své myšlenky a dojmy. Shledávám, že počítání inteligence je fascinující studium. Mohu zde aplikovat všechny vědomosti, které jsem si osvojil. V jistém smyslu je to problém, o který jsem se zajímal celý život.</a:t>
            </a:r>
            <a:endParaRPr lang="cs-CZ" dirty="0"/>
          </a:p>
        </p:txBody>
      </p:sp>
    </p:spTree>
    <p:extLst>
      <p:ext uri="{BB962C8B-B14F-4D97-AF65-F5344CB8AC3E}">
        <p14:creationId xmlns:p14="http://schemas.microsoft.com/office/powerpoint/2010/main" val="1808055369"/>
      </p:ext>
    </p:extLst>
  </p:cSld>
  <p:clrMapOvr>
    <a:masterClrMapping/>
  </p:clrMapOvr>
  <p:transition spd="slow">
    <p:push dir="u"/>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600" u="sng" dirty="0" smtClean="0"/>
              <a:t>31</a:t>
            </a:r>
            <a:r>
              <a:rPr lang="cs-CZ" sz="3200" u="sng" dirty="0" smtClean="0"/>
              <a:t>. května</a:t>
            </a:r>
            <a:endParaRPr lang="cs-CZ" sz="3200" u="sng" dirty="0"/>
          </a:p>
        </p:txBody>
      </p:sp>
      <p:sp>
        <p:nvSpPr>
          <p:cNvPr id="3" name="Podnadpis 2"/>
          <p:cNvSpPr>
            <a:spLocks noGrp="1"/>
          </p:cNvSpPr>
          <p:nvPr>
            <p:ph idx="1"/>
          </p:nvPr>
        </p:nvSpPr>
        <p:spPr/>
        <p:txBody>
          <a:bodyPr>
            <a:normAutofit/>
          </a:bodyPr>
          <a:lstStyle/>
          <a:p>
            <a:pPr algn="just"/>
            <a:r>
              <a:rPr lang="cs-CZ" dirty="0" smtClean="0"/>
              <a:t>Doktor </a:t>
            </a:r>
            <a:r>
              <a:rPr lang="cs-CZ" dirty="0" err="1" smtClean="0"/>
              <a:t>Strauss</a:t>
            </a:r>
            <a:r>
              <a:rPr lang="cs-CZ" dirty="0" smtClean="0"/>
              <a:t> si myslí, že příliš mnoho pracuji. Doktor </a:t>
            </a:r>
            <a:r>
              <a:rPr lang="cs-CZ" dirty="0" err="1" smtClean="0"/>
              <a:t>Nemur</a:t>
            </a:r>
            <a:r>
              <a:rPr lang="cs-CZ" dirty="0" smtClean="0"/>
              <a:t> říká, že se snažím vecpat celoživotní výzkum do několika týdnů. Vím, že bych si měl odpočinout, ale jakási vnitřní síla mě pohání a nedovolí mi zastavit se. Musím najít důvod pro náhlou regresi </a:t>
            </a:r>
            <a:br>
              <a:rPr lang="cs-CZ" dirty="0" smtClean="0"/>
            </a:br>
            <a:r>
              <a:rPr lang="cs-CZ" dirty="0" smtClean="0"/>
              <a:t>u </a:t>
            </a:r>
            <a:r>
              <a:rPr lang="cs-CZ" dirty="0" err="1" smtClean="0"/>
              <a:t>Algernon</a:t>
            </a:r>
            <a:r>
              <a:rPr lang="cs-CZ" dirty="0" smtClean="0"/>
              <a:t>. Musím se dovědět, jestli se to stane i v mém případě a kdy.</a:t>
            </a:r>
            <a:endParaRPr lang="cs-CZ" dirty="0"/>
          </a:p>
        </p:txBody>
      </p:sp>
    </p:spTree>
    <p:extLst>
      <p:ext uri="{BB962C8B-B14F-4D97-AF65-F5344CB8AC3E}">
        <p14:creationId xmlns:p14="http://schemas.microsoft.com/office/powerpoint/2010/main" val="3342209627"/>
      </p:ext>
    </p:extLst>
  </p:cSld>
  <p:clrMapOvr>
    <a:masterClrMapping/>
  </p:clrMapOvr>
  <p:transition spd="slow">
    <p:push dir="u"/>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600" u="sng" dirty="0" smtClean="0"/>
              <a:t>4</a:t>
            </a:r>
            <a:r>
              <a:rPr lang="cs-CZ" sz="3200" u="sng" dirty="0" smtClean="0"/>
              <a:t>. června</a:t>
            </a:r>
            <a:endParaRPr lang="cs-CZ" sz="3200" u="sng" dirty="0"/>
          </a:p>
        </p:txBody>
      </p:sp>
      <p:sp>
        <p:nvSpPr>
          <p:cNvPr id="3" name="Podnadpis 2"/>
          <p:cNvSpPr>
            <a:spLocks noGrp="1"/>
          </p:cNvSpPr>
          <p:nvPr>
            <p:ph idx="1"/>
          </p:nvPr>
        </p:nvSpPr>
        <p:spPr/>
        <p:txBody>
          <a:bodyPr>
            <a:normAutofit fontScale="62500" lnSpcReduction="20000"/>
          </a:bodyPr>
          <a:lstStyle/>
          <a:p>
            <a:pPr algn="ctr"/>
            <a:r>
              <a:rPr lang="cs-CZ" u="sng" dirty="0" smtClean="0"/>
              <a:t>DOPIS DR. STRAUSSOVI (kopie)</a:t>
            </a:r>
          </a:p>
          <a:p>
            <a:r>
              <a:rPr lang="cs-CZ" dirty="0" smtClean="0"/>
              <a:t>Vážený doktore </a:t>
            </a:r>
            <a:r>
              <a:rPr lang="cs-CZ" dirty="0" err="1" smtClean="0"/>
              <a:t>Straussi</a:t>
            </a:r>
            <a:r>
              <a:rPr lang="cs-CZ" dirty="0" smtClean="0"/>
              <a:t>,</a:t>
            </a:r>
          </a:p>
          <a:p>
            <a:pPr marL="0" indent="0" algn="just">
              <a:buNone/>
            </a:pPr>
            <a:r>
              <a:rPr lang="cs-CZ" dirty="0" smtClean="0"/>
              <a:t>v příloze Vám zasílám kopii své zprávy s názvem Výsledek </a:t>
            </a:r>
            <a:r>
              <a:rPr lang="cs-CZ" dirty="0" err="1" smtClean="0"/>
              <a:t>Algernon</a:t>
            </a:r>
            <a:r>
              <a:rPr lang="cs-CZ" dirty="0" smtClean="0"/>
              <a:t> - </a:t>
            </a:r>
            <a:r>
              <a:rPr lang="cs-CZ" dirty="0" err="1" smtClean="0"/>
              <a:t>Gordonova</a:t>
            </a:r>
            <a:r>
              <a:rPr lang="cs-CZ" dirty="0" smtClean="0"/>
              <a:t> pokusu, Studie struktury a funkce zvýšené inteligence. Byl bych rád, kdybyste si ji přečetl a nechal ji publikovat. Jak vidíte, moje pokusy jsou u konce. Ke zprávě jsem přiložil všechny vzorce a pravidla, v dodatcích jsou pak zařazeny matematické analýzy. Ty by měly být samozřejmě ověřeny. Vědom si důležitosti, jakou tato práce má pro Vás a doktora </a:t>
            </a:r>
            <a:r>
              <a:rPr lang="cs-CZ" dirty="0" err="1" smtClean="0"/>
              <a:t>Nemura</a:t>
            </a:r>
            <a:r>
              <a:rPr lang="cs-CZ" dirty="0" smtClean="0"/>
              <a:t> (a nemusím snad zdůrazňovat také sebe), přezkoumal jsem snad tucetkrát všechny výsledky v naději, že snad někde najdu chybu. Je mi líto, ale výsledky jsou správné. Přesto jsem však vděčný, že jsem mohl svým malým dílem přispět svaté věci vědy zkoumáním funkcí lidského mozku a zákonů, které určují umělý růst lidské inteligence. Vzpomínám si, jak jste mi jednou říkal, že neúspěch experimentu či vyvrácení teorie jsou pro další vývoj výzkumu stejně důležité jako úspěch. Dnes vím, že je to pravda. Přesto lituji, že můj vlastní příspěvek k tomuto oboru musí vyvracet zrovna práci dvou mužů, kterých si tak hluboce vážím. V úctě Charles </a:t>
            </a:r>
            <a:r>
              <a:rPr lang="cs-CZ" dirty="0" err="1" smtClean="0"/>
              <a:t>Gordon</a:t>
            </a:r>
            <a:endParaRPr lang="cs-CZ" dirty="0" smtClean="0"/>
          </a:p>
          <a:p>
            <a:pPr algn="just"/>
            <a:endParaRPr lang="cs-CZ" dirty="0"/>
          </a:p>
        </p:txBody>
      </p:sp>
    </p:spTree>
    <p:extLst>
      <p:ext uri="{BB962C8B-B14F-4D97-AF65-F5344CB8AC3E}">
        <p14:creationId xmlns:p14="http://schemas.microsoft.com/office/powerpoint/2010/main" val="638967474"/>
      </p:ext>
    </p:extLst>
  </p:cSld>
  <p:clrMapOvr>
    <a:masterClrMapping/>
  </p:clrMapOvr>
  <p:transition spd="slow">
    <p:push dir="u"/>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600" u="sng" dirty="0"/>
              <a:t>5</a:t>
            </a:r>
            <a:r>
              <a:rPr lang="cs-CZ" sz="3200" u="sng" dirty="0" smtClean="0"/>
              <a:t>. června</a:t>
            </a:r>
            <a:endParaRPr lang="cs-CZ" sz="3200" u="sng" dirty="0"/>
          </a:p>
        </p:txBody>
      </p:sp>
      <p:sp>
        <p:nvSpPr>
          <p:cNvPr id="3" name="Podnadpis 2"/>
          <p:cNvSpPr>
            <a:spLocks noGrp="1"/>
          </p:cNvSpPr>
          <p:nvPr>
            <p:ph idx="1"/>
          </p:nvPr>
        </p:nvSpPr>
        <p:spPr/>
        <p:txBody>
          <a:bodyPr>
            <a:normAutofit/>
          </a:bodyPr>
          <a:lstStyle/>
          <a:p>
            <a:pPr algn="just"/>
            <a:r>
              <a:rPr lang="cs-CZ" dirty="0" smtClean="0"/>
              <a:t>Pokud budu schopen psát, budu i nadále zaznamenávat své myšlenky v těchto vývojových zprávách. Je to jedna z mých mála radostí. Má vlastní mentální deteriorace bude velmi rychlá. Již jsem si sám na sobě začal všímat příznaků emocionální nestability </a:t>
            </a:r>
            <a:br>
              <a:rPr lang="cs-CZ" dirty="0" smtClean="0"/>
            </a:br>
            <a:r>
              <a:rPr lang="cs-CZ" dirty="0" smtClean="0"/>
              <a:t>a zapomnětlivosti, prvních symptomů...</a:t>
            </a:r>
          </a:p>
          <a:p>
            <a:pPr algn="just"/>
            <a:endParaRPr lang="cs-CZ" dirty="0"/>
          </a:p>
        </p:txBody>
      </p:sp>
    </p:spTree>
    <p:extLst>
      <p:ext uri="{BB962C8B-B14F-4D97-AF65-F5344CB8AC3E}">
        <p14:creationId xmlns:p14="http://schemas.microsoft.com/office/powerpoint/2010/main" val="1996223902"/>
      </p:ext>
    </p:extLst>
  </p:cSld>
  <p:clrMapOvr>
    <a:masterClrMapping/>
  </p:clrMapOvr>
  <p:transition spd="slow">
    <p:push dir="u"/>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600" u="sng" dirty="0" smtClean="0"/>
              <a:t>10</a:t>
            </a:r>
            <a:r>
              <a:rPr lang="cs-CZ" sz="3200" u="sng" dirty="0" smtClean="0"/>
              <a:t>. června</a:t>
            </a:r>
            <a:endParaRPr lang="cs-CZ" sz="3200" u="sng" dirty="0"/>
          </a:p>
        </p:txBody>
      </p:sp>
      <p:sp>
        <p:nvSpPr>
          <p:cNvPr id="3" name="Podnadpis 2"/>
          <p:cNvSpPr>
            <a:spLocks noGrp="1"/>
          </p:cNvSpPr>
          <p:nvPr>
            <p:ph idx="1"/>
          </p:nvPr>
        </p:nvSpPr>
        <p:spPr/>
        <p:txBody>
          <a:bodyPr>
            <a:normAutofit fontScale="92500" lnSpcReduction="10000"/>
          </a:bodyPr>
          <a:lstStyle/>
          <a:p>
            <a:pPr algn="just"/>
            <a:r>
              <a:rPr lang="cs-CZ" dirty="0" smtClean="0"/>
              <a:t>Deteriorace pokračuje. Stávám se roztržitým. </a:t>
            </a:r>
            <a:r>
              <a:rPr lang="cs-CZ" dirty="0" err="1" smtClean="0"/>
              <a:t>Algernon</a:t>
            </a:r>
            <a:r>
              <a:rPr lang="cs-CZ" dirty="0" smtClean="0"/>
              <a:t> před dvěma dny zemřela. Pitva prokázala, že má předpověď byla správná. Její mozek ztratil na váze a bylo na něm možno pozorovat všeobecné vyhlazení mozkových záhybů. Předpokládám, že totéž se brzo začne dít se mnou. Teď když už je to jisté, nechci, aby se to stalo. Dal jsem </a:t>
            </a:r>
            <a:r>
              <a:rPr lang="cs-CZ" dirty="0" err="1" smtClean="0"/>
              <a:t>Algernonino</a:t>
            </a:r>
            <a:r>
              <a:rPr lang="cs-CZ" dirty="0" smtClean="0"/>
              <a:t> tělo do krabičky od sýru a pochoval jsem ji na zadním dvorku. Plakal jsem.</a:t>
            </a:r>
          </a:p>
          <a:p>
            <a:pPr algn="just"/>
            <a:endParaRPr lang="cs-CZ" dirty="0"/>
          </a:p>
        </p:txBody>
      </p:sp>
    </p:spTree>
    <p:extLst>
      <p:ext uri="{BB962C8B-B14F-4D97-AF65-F5344CB8AC3E}">
        <p14:creationId xmlns:p14="http://schemas.microsoft.com/office/powerpoint/2010/main" val="255838447"/>
      </p:ext>
    </p:extLst>
  </p:cSld>
  <p:clrMapOvr>
    <a:masterClrMapping/>
  </p:clrMapOvr>
  <p:transition spd="slow">
    <p:push dir="u"/>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600" u="sng" dirty="0" smtClean="0"/>
              <a:t>15</a:t>
            </a:r>
            <a:r>
              <a:rPr lang="cs-CZ" sz="3200" u="sng" dirty="0" smtClean="0"/>
              <a:t>. června</a:t>
            </a:r>
            <a:endParaRPr lang="cs-CZ" sz="3200" u="sng" dirty="0"/>
          </a:p>
        </p:txBody>
      </p:sp>
      <p:sp>
        <p:nvSpPr>
          <p:cNvPr id="3" name="Podnadpis 2"/>
          <p:cNvSpPr>
            <a:spLocks noGrp="1"/>
          </p:cNvSpPr>
          <p:nvPr>
            <p:ph idx="1"/>
          </p:nvPr>
        </p:nvSpPr>
        <p:spPr/>
        <p:txBody>
          <a:bodyPr>
            <a:normAutofit fontScale="92500" lnSpcReduction="20000"/>
          </a:bodyPr>
          <a:lstStyle/>
          <a:p>
            <a:pPr algn="just"/>
            <a:r>
              <a:rPr lang="cs-CZ" dirty="0" smtClean="0"/>
              <a:t>Doktor </a:t>
            </a:r>
            <a:r>
              <a:rPr lang="cs-CZ" dirty="0" err="1" smtClean="0"/>
              <a:t>Strauss</a:t>
            </a:r>
            <a:r>
              <a:rPr lang="cs-CZ" dirty="0" smtClean="0"/>
              <a:t> mě opět přišel navštívit. Neotevřel jsem a řekl jsem mu, aby odešel. Chci, aby mě nechali na pokoji. Jsem teď opět nedůtklivý a vznětlivý. Cítím, jak mě počíná obklopovat tma. Je těžké nepřemýšlet o sebevraždě. Pořád si říkám, jak jednou tenhle deník bude důležitý. Je to divný pocit, vzít do ruky knihu, kterou jste si ještě před několika měsíci s potěšením přečetli, a objevit, že si z ní nic nepamatujete. Musím se pokusit zachovat si alespoň něco z toho, co jsem se naučil. Pane Bože, prosím Tě, neber mi všechno!</a:t>
            </a:r>
          </a:p>
          <a:p>
            <a:pPr algn="just"/>
            <a:endParaRPr lang="cs-CZ" dirty="0"/>
          </a:p>
        </p:txBody>
      </p:sp>
    </p:spTree>
    <p:extLst>
      <p:ext uri="{BB962C8B-B14F-4D97-AF65-F5344CB8AC3E}">
        <p14:creationId xmlns:p14="http://schemas.microsoft.com/office/powerpoint/2010/main" val="1652996630"/>
      </p:ext>
    </p:extLst>
  </p:cSld>
  <p:clrMapOvr>
    <a:masterClrMapping/>
  </p:clrMapOvr>
  <p:transition spd="slow">
    <p:push dir="u"/>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600" u="sng" dirty="0" smtClean="0"/>
              <a:t>19</a:t>
            </a:r>
            <a:r>
              <a:rPr lang="cs-CZ" sz="3200" u="sng" dirty="0" smtClean="0"/>
              <a:t>. června</a:t>
            </a:r>
            <a:endParaRPr lang="cs-CZ" sz="3200" u="sng" dirty="0"/>
          </a:p>
        </p:txBody>
      </p:sp>
      <p:sp>
        <p:nvSpPr>
          <p:cNvPr id="3" name="Podnadpis 2"/>
          <p:cNvSpPr>
            <a:spLocks noGrp="1"/>
          </p:cNvSpPr>
          <p:nvPr>
            <p:ph idx="1"/>
          </p:nvPr>
        </p:nvSpPr>
        <p:spPr/>
        <p:txBody>
          <a:bodyPr>
            <a:normAutofit/>
          </a:bodyPr>
          <a:lstStyle/>
          <a:p>
            <a:pPr algn="just"/>
            <a:r>
              <a:rPr lang="cs-CZ" dirty="0" smtClean="0"/>
              <a:t>Někdy večer se jdu projít. Včera v noci jsem si nemohl vzpomenout, kde bydlím. Domů mě vedl strážník. Měl jsem zvláštní pocit, že tohle se mi už jednou přihodilo. Kdysi dávno. Stále si říkám, že jsem jediný člověk na světě, který může popsat to, co se se mnou děje.</a:t>
            </a:r>
          </a:p>
          <a:p>
            <a:pPr algn="just"/>
            <a:endParaRPr lang="cs-CZ" dirty="0"/>
          </a:p>
        </p:txBody>
      </p:sp>
    </p:spTree>
    <p:extLst>
      <p:ext uri="{BB962C8B-B14F-4D97-AF65-F5344CB8AC3E}">
        <p14:creationId xmlns:p14="http://schemas.microsoft.com/office/powerpoint/2010/main" val="2706199994"/>
      </p:ext>
    </p:extLst>
  </p:cSld>
  <p:clrMapOvr>
    <a:masterClrMapping/>
  </p:clrMapOvr>
  <p:transition spd="slow">
    <p:push dir="u"/>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600" u="sng" dirty="0" smtClean="0"/>
              <a:t>23</a:t>
            </a:r>
            <a:r>
              <a:rPr lang="cs-CZ" sz="3200" u="sng" dirty="0" smtClean="0"/>
              <a:t>. června</a:t>
            </a:r>
            <a:endParaRPr lang="cs-CZ" sz="3200" u="sng" dirty="0"/>
          </a:p>
        </p:txBody>
      </p:sp>
      <p:sp>
        <p:nvSpPr>
          <p:cNvPr id="3" name="Podnadpis 2"/>
          <p:cNvSpPr>
            <a:spLocks noGrp="1"/>
          </p:cNvSpPr>
          <p:nvPr>
            <p:ph idx="1"/>
          </p:nvPr>
        </p:nvSpPr>
        <p:spPr/>
        <p:txBody>
          <a:bodyPr>
            <a:normAutofit/>
          </a:bodyPr>
          <a:lstStyle/>
          <a:p>
            <a:pPr algn="just"/>
            <a:r>
              <a:rPr lang="cs-CZ" dirty="0" smtClean="0"/>
              <a:t>Úplně jsem přestal používat psací stroj. Má koordinace je špatná. Cítím, že se pohybuji čím dál tím pomaleji. Prožil jsem dnes hrozný otřes. Prohlížel jsem si kopii článku, kterého jsem použil ve svém výzkumu. </a:t>
            </a:r>
            <a:r>
              <a:rPr lang="cs-CZ" dirty="0" err="1" smtClean="0"/>
              <a:t>Kruegerův</a:t>
            </a:r>
            <a:r>
              <a:rPr lang="cs-CZ" dirty="0" smtClean="0"/>
              <a:t> </a:t>
            </a:r>
            <a:r>
              <a:rPr lang="cs-CZ" dirty="0" err="1" smtClean="0"/>
              <a:t>Über</a:t>
            </a:r>
            <a:r>
              <a:rPr lang="cs-CZ" dirty="0" smtClean="0"/>
              <a:t> </a:t>
            </a:r>
            <a:r>
              <a:rPr lang="cs-CZ" dirty="0" err="1" smtClean="0"/>
              <a:t>psychische</a:t>
            </a:r>
            <a:r>
              <a:rPr lang="cs-CZ" dirty="0" smtClean="0"/>
              <a:t> </a:t>
            </a:r>
            <a:r>
              <a:rPr lang="cs-CZ" dirty="0" err="1" smtClean="0"/>
              <a:t>Ganzheit</a:t>
            </a:r>
            <a:r>
              <a:rPr lang="cs-CZ" dirty="0" smtClean="0"/>
              <a:t>. Nejdříve jsem myslel, že mám něco s očima. Pak jsem teprve pochopil, že už neumím německy. Zkoušel jsem to </a:t>
            </a:r>
            <a:br>
              <a:rPr lang="cs-CZ" dirty="0" smtClean="0"/>
            </a:br>
            <a:r>
              <a:rPr lang="cs-CZ" dirty="0" smtClean="0"/>
              <a:t>i u ostatních jazyků. Všechno je pryč.</a:t>
            </a:r>
            <a:endParaRPr lang="cs-CZ" dirty="0"/>
          </a:p>
        </p:txBody>
      </p:sp>
    </p:spTree>
    <p:extLst>
      <p:ext uri="{BB962C8B-B14F-4D97-AF65-F5344CB8AC3E}">
        <p14:creationId xmlns:p14="http://schemas.microsoft.com/office/powerpoint/2010/main" val="1561869259"/>
      </p:ext>
    </p:extLst>
  </p:cSld>
  <p:clrMapOvr>
    <a:masterClrMapping/>
  </p:clrMapOvr>
  <p:transition spd="slow">
    <p:push dir="u"/>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10. července</a:t>
            </a:r>
            <a:endParaRPr lang="cs-CZ" sz="3200" u="sng" dirty="0"/>
          </a:p>
        </p:txBody>
      </p:sp>
      <p:sp>
        <p:nvSpPr>
          <p:cNvPr id="3" name="Podnadpis 2"/>
          <p:cNvSpPr>
            <a:spLocks noGrp="1"/>
          </p:cNvSpPr>
          <p:nvPr>
            <p:ph idx="1"/>
          </p:nvPr>
        </p:nvSpPr>
        <p:spPr/>
        <p:txBody>
          <a:bodyPr>
            <a:normAutofit lnSpcReduction="10000"/>
          </a:bodyPr>
          <a:lstStyle/>
          <a:p>
            <a:pPr algn="just"/>
            <a:r>
              <a:rPr lang="cs-CZ" dirty="0" smtClean="0"/>
              <a:t>Zkouším trochu číst. Většinou jsou to povídky ale někdy musím tutéž věc číst několikrát za sebou protože tomu na poprvé nerozumím. </a:t>
            </a:r>
            <a:br>
              <a:rPr lang="cs-CZ" dirty="0" smtClean="0"/>
            </a:br>
            <a:r>
              <a:rPr lang="cs-CZ" dirty="0" smtClean="0"/>
              <a:t>A taky se mi těžce píše. Vím že bych si měl vyhledat všechny slova co neznám ve slovníku ale je to složité a já jsem většinou velmi unaven. Tak jsem taky dostal nápad že budu užívat jen krátkých lehkých slov místo těch dlouhých těžkých. Šetří to čas. Asi tak jednou týdně dávám květiny na </a:t>
            </a:r>
            <a:r>
              <a:rPr lang="cs-CZ" dirty="0" err="1" smtClean="0"/>
              <a:t>Algernonin</a:t>
            </a:r>
            <a:r>
              <a:rPr lang="cs-CZ" dirty="0" smtClean="0"/>
              <a:t> hrob. </a:t>
            </a:r>
          </a:p>
          <a:p>
            <a:pPr algn="just"/>
            <a:endParaRPr lang="cs-CZ" dirty="0"/>
          </a:p>
        </p:txBody>
      </p:sp>
    </p:spTree>
    <p:extLst>
      <p:ext uri="{BB962C8B-B14F-4D97-AF65-F5344CB8AC3E}">
        <p14:creationId xmlns:p14="http://schemas.microsoft.com/office/powerpoint/2010/main" val="1967816725"/>
      </p:ext>
    </p:extLst>
  </p:cSld>
  <p:clrMapOvr>
    <a:masterClrMapping/>
  </p:clrMapOvr>
  <p:transition spd="slow">
    <p:push dir="u"/>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25. července</a:t>
            </a:r>
            <a:endParaRPr lang="cs-CZ" sz="3200" u="sng" dirty="0"/>
          </a:p>
        </p:txBody>
      </p:sp>
      <p:sp>
        <p:nvSpPr>
          <p:cNvPr id="3" name="Podnadpis 2"/>
          <p:cNvSpPr>
            <a:spLocks noGrp="1"/>
          </p:cNvSpPr>
          <p:nvPr>
            <p:ph idx="1"/>
          </p:nvPr>
        </p:nvSpPr>
        <p:spPr/>
        <p:txBody>
          <a:bodyPr>
            <a:normAutofit fontScale="92500" lnSpcReduction="20000"/>
          </a:bodyPr>
          <a:lstStyle/>
          <a:p>
            <a:pPr algn="just"/>
            <a:r>
              <a:rPr lang="cs-CZ" dirty="0" smtClean="0"/>
              <a:t>Díval jsem se na nějaké staré vývojové zprávy a je to velmi zajímavé ale nemohl jsem přečíst co jsem tenkrát psal. Vyluštím některý slova ale nadávají mi smysl. Slečna </a:t>
            </a:r>
            <a:r>
              <a:rPr lang="cs-CZ" dirty="0" err="1" smtClean="0"/>
              <a:t>Kinianová</a:t>
            </a:r>
            <a:r>
              <a:rPr lang="cs-CZ" dirty="0" smtClean="0"/>
              <a:t> mě přišla navštívit ale řekl jsem jí běžte pryč nechci vás vidět. Plakala </a:t>
            </a:r>
            <a:br>
              <a:rPr lang="cs-CZ" dirty="0" smtClean="0"/>
            </a:br>
            <a:r>
              <a:rPr lang="cs-CZ" dirty="0" smtClean="0"/>
              <a:t>a taky křičela ale nepustil jsem ji dovnitř protože jsem nechtěl aby se mi vysmívala. Řekl jsem jí že už jí nemám rád. To není pravda. Pořád ji miluju </a:t>
            </a:r>
            <a:br>
              <a:rPr lang="cs-CZ" dirty="0" smtClean="0"/>
            </a:br>
            <a:r>
              <a:rPr lang="cs-CZ" dirty="0" smtClean="0"/>
              <a:t>a pořád chci být chytrý ale musel jsem jí to říct aby šla pryč. Taky dala paní </a:t>
            </a:r>
            <a:r>
              <a:rPr lang="cs-CZ" dirty="0" err="1" smtClean="0"/>
              <a:t>Flynnové</a:t>
            </a:r>
            <a:r>
              <a:rPr lang="cs-CZ" dirty="0" smtClean="0"/>
              <a:t> peníze na zaplacení činže. Musím si sehnat práci. Prosím… prosím ať nezapomenu číst a psát…</a:t>
            </a:r>
          </a:p>
          <a:p>
            <a:pPr algn="just"/>
            <a:endParaRPr lang="cs-CZ" dirty="0"/>
          </a:p>
        </p:txBody>
      </p:sp>
    </p:spTree>
    <p:extLst>
      <p:ext uri="{BB962C8B-B14F-4D97-AF65-F5344CB8AC3E}">
        <p14:creationId xmlns:p14="http://schemas.microsoft.com/office/powerpoint/2010/main" val="433550640"/>
      </p:ext>
    </p:extLst>
  </p:cSld>
  <p:clrMapOvr>
    <a:masterClrMapping/>
  </p:clrMapOvr>
  <p:transition spd="slow">
    <p:push dir="u"/>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27. července</a:t>
            </a:r>
            <a:endParaRPr lang="cs-CZ" sz="3200" u="sng" dirty="0"/>
          </a:p>
        </p:txBody>
      </p:sp>
      <p:sp>
        <p:nvSpPr>
          <p:cNvPr id="3" name="Podnadpis 2"/>
          <p:cNvSpPr>
            <a:spLocks noGrp="1"/>
          </p:cNvSpPr>
          <p:nvPr>
            <p:ph idx="1"/>
          </p:nvPr>
        </p:nvSpPr>
        <p:spPr/>
        <p:txBody>
          <a:bodyPr>
            <a:normAutofit fontScale="85000" lnSpcReduction="20000"/>
          </a:bodyPr>
          <a:lstStyle/>
          <a:p>
            <a:pPr algn="just"/>
            <a:r>
              <a:rPr lang="cs-CZ" dirty="0" smtClean="0"/>
              <a:t>Požádal jsem o svoje staré místo </a:t>
            </a:r>
            <a:r>
              <a:rPr lang="cs-CZ" dirty="0" err="1" smtClean="0"/>
              <a:t>uklizeče</a:t>
            </a:r>
            <a:r>
              <a:rPr lang="cs-CZ" dirty="0" smtClean="0"/>
              <a:t>. Každý se na mě díval když jsem přišel dolů a začal vytírat záchod tak jak jsem to vždycky dělal. Řek jsem si Charlie až se ti budou smát nenaštvi se protože víš že nejsou chytrý jak sis myslel. A taky byli jednou tvoji přátelé a když se smáli tak to neznamenalo že tě nemají rádi. </a:t>
            </a:r>
            <a:r>
              <a:rPr lang="cs-CZ" dirty="0" err="1" smtClean="0"/>
              <a:t>Pozdějš</a:t>
            </a:r>
            <a:r>
              <a:rPr lang="cs-CZ" dirty="0" smtClean="0"/>
              <a:t> za mnou přišel Frank </a:t>
            </a:r>
            <a:r>
              <a:rPr lang="cs-CZ" dirty="0" err="1" smtClean="0"/>
              <a:t>Reilly</a:t>
            </a:r>
            <a:r>
              <a:rPr lang="cs-CZ" dirty="0" smtClean="0"/>
              <a:t> a řekl Charlie kdyby tě někdo obtěžoval nebo si z tebe utahoval zavolej mě nebo </a:t>
            </a:r>
            <a:r>
              <a:rPr lang="cs-CZ" dirty="0" err="1" smtClean="0"/>
              <a:t>Joea</a:t>
            </a:r>
            <a:r>
              <a:rPr lang="cs-CZ" dirty="0" smtClean="0"/>
              <a:t> a my mu dáme pořádně zabrat. Řekl jsem děkuju Franku a tak jsem se zakuckal že jsem se musel otočit a jít do skladu aby mě neviděl brečet. Je to prima mít přátele.</a:t>
            </a:r>
          </a:p>
          <a:p>
            <a:pPr algn="just"/>
            <a:endParaRPr lang="cs-CZ" dirty="0"/>
          </a:p>
        </p:txBody>
      </p:sp>
    </p:spTree>
    <p:extLst>
      <p:ext uri="{BB962C8B-B14F-4D97-AF65-F5344CB8AC3E}">
        <p14:creationId xmlns:p14="http://schemas.microsoft.com/office/powerpoint/2010/main" val="2247102977"/>
      </p:ext>
    </p:extLst>
  </p:cSld>
  <p:clrMapOvr>
    <a:masterClrMapping/>
  </p:clrMapOvr>
  <p:transition spd="slow">
    <p:push dir="u"/>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28. července</a:t>
            </a:r>
            <a:endParaRPr lang="cs-CZ" sz="3200" u="sng" dirty="0"/>
          </a:p>
        </p:txBody>
      </p:sp>
      <p:sp>
        <p:nvSpPr>
          <p:cNvPr id="3" name="Podnadpis 2"/>
          <p:cNvSpPr>
            <a:spLocks noGrp="1"/>
          </p:cNvSpPr>
          <p:nvPr>
            <p:ph idx="1"/>
          </p:nvPr>
        </p:nvSpPr>
        <p:spPr/>
        <p:txBody>
          <a:bodyPr>
            <a:normAutofit/>
          </a:bodyPr>
          <a:lstStyle/>
          <a:p>
            <a:pPr algn="just"/>
            <a:r>
              <a:rPr lang="cs-CZ" dirty="0" smtClean="0"/>
              <a:t>Všichni ve </a:t>
            </a:r>
            <a:r>
              <a:rPr lang="cs-CZ" dirty="0" err="1" smtClean="0"/>
              <a:t>fabryce</a:t>
            </a:r>
            <a:r>
              <a:rPr lang="cs-CZ" dirty="0" smtClean="0"/>
              <a:t> mně </a:t>
            </a:r>
            <a:r>
              <a:rPr lang="cs-CZ" dirty="0" err="1" smtClean="0"/>
              <a:t>litujou</a:t>
            </a:r>
            <a:r>
              <a:rPr lang="cs-CZ" dirty="0" smtClean="0"/>
              <a:t> a to já nechci a tak pudu někam kde </a:t>
            </a:r>
            <a:r>
              <a:rPr lang="cs-CZ" dirty="0" err="1" smtClean="0"/>
              <a:t>nevěděj</a:t>
            </a:r>
            <a:r>
              <a:rPr lang="cs-CZ" dirty="0" smtClean="0"/>
              <a:t> že Charlie </a:t>
            </a:r>
            <a:r>
              <a:rPr lang="cs-CZ" dirty="0" err="1" smtClean="0"/>
              <a:t>Gordon</a:t>
            </a:r>
            <a:r>
              <a:rPr lang="cs-CZ" dirty="0" smtClean="0"/>
              <a:t> byl jednou </a:t>
            </a:r>
            <a:r>
              <a:rPr lang="cs-CZ" dirty="0" err="1" smtClean="0"/>
              <a:t>génijus</a:t>
            </a:r>
            <a:r>
              <a:rPr lang="cs-CZ" dirty="0" smtClean="0"/>
              <a:t> teď nemůže ani číst knihu a neumí pořádně ani psát. Beru si sebou nějaký knihy i když je neumím číst budu hodně cvičit a je možný že budu </a:t>
            </a:r>
            <a:r>
              <a:rPr lang="cs-CZ" dirty="0" err="1" smtClean="0"/>
              <a:t>chitřejší</a:t>
            </a:r>
            <a:r>
              <a:rPr lang="cs-CZ" dirty="0" smtClean="0"/>
              <a:t> než sem byl před </a:t>
            </a:r>
            <a:r>
              <a:rPr lang="cs-CZ" dirty="0" err="1" smtClean="0"/>
              <a:t>voperací</a:t>
            </a:r>
            <a:r>
              <a:rPr lang="cs-CZ" dirty="0" smtClean="0"/>
              <a:t>. Taky mám zaječí tlapku a </a:t>
            </a:r>
            <a:r>
              <a:rPr lang="cs-CZ" dirty="0" err="1" smtClean="0"/>
              <a:t>štastnej</a:t>
            </a:r>
            <a:r>
              <a:rPr lang="cs-CZ" dirty="0" smtClean="0"/>
              <a:t> desetník možná že mně pomůžou.</a:t>
            </a:r>
          </a:p>
        </p:txBody>
      </p:sp>
    </p:spTree>
    <p:extLst>
      <p:ext uri="{BB962C8B-B14F-4D97-AF65-F5344CB8AC3E}">
        <p14:creationId xmlns:p14="http://schemas.microsoft.com/office/powerpoint/2010/main" val="317120958"/>
      </p:ext>
    </p:extLst>
  </p:cSld>
  <p:clrMapOvr>
    <a:masterClrMapping/>
  </p:clrMapOvr>
  <p:transition spd="slow">
    <p:push dir="u"/>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28. července</a:t>
            </a:r>
            <a:endParaRPr lang="cs-CZ" sz="3200" u="sng" dirty="0"/>
          </a:p>
        </p:txBody>
      </p:sp>
      <p:sp>
        <p:nvSpPr>
          <p:cNvPr id="3" name="Podnadpis 2"/>
          <p:cNvSpPr>
            <a:spLocks noGrp="1"/>
          </p:cNvSpPr>
          <p:nvPr>
            <p:ph idx="1"/>
          </p:nvPr>
        </p:nvSpPr>
        <p:spPr/>
        <p:txBody>
          <a:bodyPr>
            <a:noAutofit/>
          </a:bodyPr>
          <a:lstStyle/>
          <a:p>
            <a:pPr algn="just"/>
            <a:r>
              <a:rPr lang="cs-CZ" sz="2400" dirty="0" err="1" smtClean="0"/>
              <a:t>Esli</a:t>
            </a:r>
            <a:r>
              <a:rPr lang="cs-CZ" sz="2400" dirty="0" smtClean="0"/>
              <a:t> to někdy budete číst slečno </a:t>
            </a:r>
            <a:r>
              <a:rPr lang="cs-CZ" sz="2400" dirty="0" err="1" smtClean="0"/>
              <a:t>Kinianová</a:t>
            </a:r>
            <a:r>
              <a:rPr lang="cs-CZ" sz="2400" dirty="0" smtClean="0"/>
              <a:t> nelitujte mně sem rád že sem dostal příležitost </a:t>
            </a:r>
            <a:r>
              <a:rPr lang="cs-CZ" sz="2400" dirty="0" err="1" smtClean="0"/>
              <a:t>bejt</a:t>
            </a:r>
            <a:r>
              <a:rPr lang="cs-CZ" sz="2400" dirty="0" smtClean="0"/>
              <a:t> </a:t>
            </a:r>
            <a:r>
              <a:rPr lang="cs-CZ" sz="2400" dirty="0" err="1" smtClean="0"/>
              <a:t>chitrý</a:t>
            </a:r>
            <a:r>
              <a:rPr lang="cs-CZ" sz="2400" dirty="0" smtClean="0"/>
              <a:t> </a:t>
            </a:r>
            <a:r>
              <a:rPr lang="cs-CZ" sz="2400" dirty="0" err="1" smtClean="0"/>
              <a:t>poňvadž</a:t>
            </a:r>
            <a:r>
              <a:rPr lang="cs-CZ" sz="2400" dirty="0" smtClean="0"/>
              <a:t> sem se naučil </a:t>
            </a:r>
            <a:r>
              <a:rPr lang="cs-CZ" sz="2400" dirty="0" err="1" smtClean="0"/>
              <a:t>móc</a:t>
            </a:r>
            <a:r>
              <a:rPr lang="cs-CZ" sz="2400" dirty="0" smtClean="0"/>
              <a:t> </a:t>
            </a:r>
            <a:r>
              <a:rPr lang="cs-CZ" sz="2400" dirty="0" err="1" smtClean="0"/>
              <a:t>novejch</a:t>
            </a:r>
            <a:r>
              <a:rPr lang="cs-CZ" sz="2400" dirty="0" smtClean="0"/>
              <a:t> věcí </a:t>
            </a:r>
            <a:r>
              <a:rPr lang="cs-CZ" sz="2400" dirty="0" err="1" smtClean="0"/>
              <a:t>vo</a:t>
            </a:r>
            <a:r>
              <a:rPr lang="cs-CZ" sz="2400" dirty="0" smtClean="0"/>
              <a:t> </a:t>
            </a:r>
            <a:r>
              <a:rPr lang="cs-CZ" sz="2400" dirty="0" err="1" smtClean="0"/>
              <a:t>kterejch</a:t>
            </a:r>
            <a:r>
              <a:rPr lang="cs-CZ" sz="2400" dirty="0" smtClean="0"/>
              <a:t> sem nevěděl že byly na </a:t>
            </a:r>
            <a:r>
              <a:rPr lang="cs-CZ" sz="2400" dirty="0" err="1" smtClean="0"/>
              <a:t>tomdle</a:t>
            </a:r>
            <a:r>
              <a:rPr lang="cs-CZ" sz="2400" dirty="0" smtClean="0"/>
              <a:t> </a:t>
            </a:r>
            <a:r>
              <a:rPr lang="cs-CZ" sz="2400" dirty="0" err="1" smtClean="0"/>
              <a:t>svjetě</a:t>
            </a:r>
            <a:r>
              <a:rPr lang="cs-CZ" sz="2400" dirty="0" smtClean="0"/>
              <a:t> a sem rád že sem je trošku poznal. Nevím co sem dělal nebo proč sem zase hloupí možná </a:t>
            </a:r>
            <a:r>
              <a:rPr lang="cs-CZ" sz="2400" dirty="0" err="1" smtClean="0"/>
              <a:t>poňvadž</a:t>
            </a:r>
            <a:r>
              <a:rPr lang="cs-CZ" sz="2400" dirty="0" smtClean="0"/>
              <a:t> sem se dost nesnažil. Ale je možný že když se budu snažit budu trošku </a:t>
            </a:r>
            <a:r>
              <a:rPr lang="cs-CZ" sz="2400" dirty="0" err="1" smtClean="0"/>
              <a:t>chitřejší</a:t>
            </a:r>
            <a:r>
              <a:rPr lang="cs-CZ" sz="2400" dirty="0" smtClean="0"/>
              <a:t> a zase najdu ty slova. Je to </a:t>
            </a:r>
            <a:r>
              <a:rPr lang="cs-CZ" sz="2400" dirty="0" err="1" smtClean="0"/>
              <a:t>dobrej</a:t>
            </a:r>
            <a:r>
              <a:rPr lang="cs-CZ" sz="2400" dirty="0" smtClean="0"/>
              <a:t> pocit vědět věci a </a:t>
            </a:r>
            <a:r>
              <a:rPr lang="cs-CZ" sz="2400" dirty="0" err="1" smtClean="0"/>
              <a:t>bejt</a:t>
            </a:r>
            <a:r>
              <a:rPr lang="cs-CZ" sz="2400" dirty="0" smtClean="0"/>
              <a:t> </a:t>
            </a:r>
            <a:r>
              <a:rPr lang="cs-CZ" sz="2400" dirty="0" err="1" smtClean="0"/>
              <a:t>chitrý</a:t>
            </a:r>
            <a:r>
              <a:rPr lang="cs-CZ" sz="2400" dirty="0" smtClean="0"/>
              <a:t>. </a:t>
            </a:r>
            <a:r>
              <a:rPr lang="cs-CZ" sz="2400" dirty="0" err="1" smtClean="0"/>
              <a:t>Dybych</a:t>
            </a:r>
            <a:r>
              <a:rPr lang="cs-CZ" sz="2400" dirty="0" smtClean="0"/>
              <a:t> teď byl </a:t>
            </a:r>
            <a:r>
              <a:rPr lang="cs-CZ" sz="2400" dirty="0" err="1" smtClean="0"/>
              <a:t>chitrí</a:t>
            </a:r>
            <a:r>
              <a:rPr lang="cs-CZ" sz="2400" dirty="0" smtClean="0"/>
              <a:t> hned bych si sednul a znovu to přečet. Stejně si </a:t>
            </a:r>
            <a:r>
              <a:rPr lang="cs-CZ" sz="2400" dirty="0" err="1" smtClean="0"/>
              <a:t>mislím</a:t>
            </a:r>
            <a:r>
              <a:rPr lang="cs-CZ" sz="2400" dirty="0" smtClean="0"/>
              <a:t> že sem první hloupí člověk na </a:t>
            </a:r>
            <a:r>
              <a:rPr lang="cs-CZ" sz="2400" dirty="0" err="1" smtClean="0"/>
              <a:t>svjetě</a:t>
            </a:r>
            <a:r>
              <a:rPr lang="cs-CZ" sz="2400" dirty="0" smtClean="0"/>
              <a:t> co udělal něco pro vědu. Pamatuju se že sem něco </a:t>
            </a:r>
            <a:r>
              <a:rPr lang="cs-CZ" sz="2400" dirty="0" err="1" smtClean="0"/>
              <a:t>takovýho</a:t>
            </a:r>
            <a:r>
              <a:rPr lang="cs-CZ" sz="2400" dirty="0" smtClean="0"/>
              <a:t> udělal ale nepamatuju se co. Tak </a:t>
            </a:r>
            <a:r>
              <a:rPr lang="cs-CZ" sz="2400" dirty="0" err="1" smtClean="0"/>
              <a:t>mislím</a:t>
            </a:r>
            <a:r>
              <a:rPr lang="cs-CZ" sz="2400" dirty="0" smtClean="0"/>
              <a:t> že sem to udělal pro všechny hloupí lidi jako já.</a:t>
            </a:r>
          </a:p>
        </p:txBody>
      </p:sp>
    </p:spTree>
    <p:extLst>
      <p:ext uri="{BB962C8B-B14F-4D97-AF65-F5344CB8AC3E}">
        <p14:creationId xmlns:p14="http://schemas.microsoft.com/office/powerpoint/2010/main" val="2993346462"/>
      </p:ext>
    </p:extLst>
  </p:cSld>
  <p:clrMapOvr>
    <a:masterClrMapping/>
  </p:clrMapOvr>
  <p:transition spd="slow">
    <p:push dir="u"/>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p:spPr>
        <p:txBody>
          <a:bodyPr>
            <a:normAutofit/>
          </a:bodyPr>
          <a:lstStyle/>
          <a:p>
            <a:r>
              <a:rPr lang="cs-CZ" sz="3600" dirty="0" smtClean="0"/>
              <a:t>Růže pro </a:t>
            </a:r>
            <a:r>
              <a:rPr lang="cs-CZ" sz="3600" dirty="0" err="1" smtClean="0"/>
              <a:t>Algernon</a:t>
            </a:r>
            <a:r>
              <a:rPr lang="cs-CZ" sz="3600" dirty="0" smtClean="0"/>
              <a:t> – ukázka</a:t>
            </a:r>
            <a:br>
              <a:rPr lang="cs-CZ" sz="3600" dirty="0" smtClean="0"/>
            </a:br>
            <a:r>
              <a:rPr lang="cs-CZ" sz="3200" u="sng" dirty="0" smtClean="0"/>
              <a:t>28. července</a:t>
            </a:r>
            <a:endParaRPr lang="cs-CZ" sz="3200" u="sng" dirty="0"/>
          </a:p>
        </p:txBody>
      </p:sp>
      <p:sp>
        <p:nvSpPr>
          <p:cNvPr id="3" name="Podnadpis 2"/>
          <p:cNvSpPr>
            <a:spLocks noGrp="1"/>
          </p:cNvSpPr>
          <p:nvPr>
            <p:ph idx="1"/>
          </p:nvPr>
        </p:nvSpPr>
        <p:spPr/>
        <p:txBody>
          <a:bodyPr>
            <a:normAutofit/>
          </a:bodyPr>
          <a:lstStyle/>
          <a:p>
            <a:pPr algn="just"/>
            <a:r>
              <a:rPr lang="cs-CZ" dirty="0" err="1" smtClean="0"/>
              <a:t>Zbohem</a:t>
            </a:r>
            <a:r>
              <a:rPr lang="cs-CZ" dirty="0" smtClean="0"/>
              <a:t> slečno </a:t>
            </a:r>
            <a:r>
              <a:rPr lang="cs-CZ" dirty="0" err="1" smtClean="0"/>
              <a:t>Kinianová</a:t>
            </a:r>
            <a:r>
              <a:rPr lang="cs-CZ" dirty="0" smtClean="0"/>
              <a:t> a doktore </a:t>
            </a:r>
            <a:r>
              <a:rPr lang="cs-CZ" dirty="0" err="1" smtClean="0"/>
              <a:t>Straussi</a:t>
            </a:r>
            <a:r>
              <a:rPr lang="cs-CZ" dirty="0" smtClean="0"/>
              <a:t> </a:t>
            </a:r>
            <a:br>
              <a:rPr lang="cs-CZ" dirty="0" smtClean="0"/>
            </a:br>
            <a:r>
              <a:rPr lang="cs-CZ" dirty="0" smtClean="0"/>
              <a:t>a všichni. Je to lehký mít </a:t>
            </a:r>
            <a:r>
              <a:rPr lang="cs-CZ" dirty="0" err="1" smtClean="0"/>
              <a:t>přátelle</a:t>
            </a:r>
            <a:r>
              <a:rPr lang="cs-CZ" dirty="0" smtClean="0"/>
              <a:t> </a:t>
            </a:r>
            <a:r>
              <a:rPr lang="cs-CZ" dirty="0" err="1" smtClean="0"/>
              <a:t>dyž</a:t>
            </a:r>
            <a:r>
              <a:rPr lang="cs-CZ" dirty="0" smtClean="0"/>
              <a:t> jim dovolíte aby si </a:t>
            </a:r>
            <a:r>
              <a:rPr lang="cs-CZ" dirty="0" err="1" smtClean="0"/>
              <a:t>zvás</a:t>
            </a:r>
            <a:r>
              <a:rPr lang="cs-CZ" dirty="0" smtClean="0"/>
              <a:t> dělaly legraci. Tam co </a:t>
            </a:r>
            <a:r>
              <a:rPr lang="cs-CZ" dirty="0" err="1" smtClean="0"/>
              <a:t>du</a:t>
            </a:r>
            <a:r>
              <a:rPr lang="cs-CZ" dirty="0" smtClean="0"/>
              <a:t> budu mít </a:t>
            </a:r>
            <a:r>
              <a:rPr lang="cs-CZ" dirty="0" err="1" smtClean="0"/>
              <a:t>přátelů</a:t>
            </a:r>
            <a:r>
              <a:rPr lang="cs-CZ" dirty="0" smtClean="0"/>
              <a:t>. </a:t>
            </a:r>
          </a:p>
          <a:p>
            <a:pPr algn="just"/>
            <a:r>
              <a:rPr lang="cs-CZ" dirty="0" smtClean="0"/>
              <a:t>P.P.S. </a:t>
            </a:r>
            <a:r>
              <a:rPr lang="cs-CZ" dirty="0" err="1" smtClean="0"/>
              <a:t>Esli</a:t>
            </a:r>
            <a:r>
              <a:rPr lang="cs-CZ" dirty="0" smtClean="0"/>
              <a:t> budete mít příležitost dejte nějaký kytky tam co má </a:t>
            </a:r>
            <a:r>
              <a:rPr lang="cs-CZ" dirty="0" err="1" smtClean="0"/>
              <a:t>Algernon</a:t>
            </a:r>
            <a:r>
              <a:rPr lang="cs-CZ" dirty="0" smtClean="0"/>
              <a:t> hrob na dvorku...</a:t>
            </a:r>
          </a:p>
          <a:p>
            <a:pPr algn="just"/>
            <a:endParaRPr lang="cs-CZ" dirty="0" smtClean="0"/>
          </a:p>
          <a:p>
            <a:pPr algn="ctr"/>
            <a:r>
              <a:rPr lang="cs-CZ" dirty="0" smtClean="0"/>
              <a:t>--- konec ---</a:t>
            </a:r>
            <a:endParaRPr lang="cs-CZ" dirty="0"/>
          </a:p>
        </p:txBody>
      </p:sp>
    </p:spTree>
    <p:extLst>
      <p:ext uri="{BB962C8B-B14F-4D97-AF65-F5344CB8AC3E}">
        <p14:creationId xmlns:p14="http://schemas.microsoft.com/office/powerpoint/2010/main" val="2896361623"/>
      </p:ext>
    </p:extLst>
  </p:cSld>
  <p:clrMapOvr>
    <a:masterClrMapping/>
  </p:clrMapOvr>
  <p:transition spd="slow">
    <p:push dir="u"/>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a:ln/>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Autofit/>
          </a:bodyPr>
          <a:lstStyle/>
          <a:p>
            <a:r>
              <a:rPr lang="cs-CZ" sz="3200" dirty="0" smtClean="0">
                <a:solidFill>
                  <a:schemeClr val="lt1"/>
                </a:solidFill>
                <a:latin typeface="+mn-lt"/>
                <a:ea typeface="+mn-ea"/>
                <a:cs typeface="+mn-cs"/>
              </a:rPr>
              <a:t>Růže pro </a:t>
            </a:r>
            <a:r>
              <a:rPr lang="cs-CZ" sz="3200" dirty="0" err="1" smtClean="0">
                <a:solidFill>
                  <a:schemeClr val="lt1"/>
                </a:solidFill>
                <a:latin typeface="+mn-lt"/>
                <a:ea typeface="+mn-ea"/>
                <a:cs typeface="+mn-cs"/>
              </a:rPr>
              <a:t>Algernon</a:t>
            </a:r>
            <a:r>
              <a:rPr lang="cs-CZ" sz="3200" dirty="0" smtClean="0">
                <a:solidFill>
                  <a:schemeClr val="lt1"/>
                </a:solidFill>
                <a:latin typeface="+mn-lt"/>
                <a:ea typeface="+mn-ea"/>
                <a:cs typeface="+mn-cs"/>
              </a:rPr>
              <a:t> </a:t>
            </a:r>
            <a:r>
              <a:rPr lang="cs-CZ" sz="3200" dirty="0">
                <a:solidFill>
                  <a:schemeClr val="lt1"/>
                </a:solidFill>
                <a:latin typeface="+mn-lt"/>
                <a:ea typeface="+mn-ea"/>
                <a:cs typeface="+mn-cs"/>
              </a:rPr>
              <a:t/>
            </a:r>
            <a:br>
              <a:rPr lang="cs-CZ" sz="3200" dirty="0">
                <a:solidFill>
                  <a:schemeClr val="lt1"/>
                </a:solidFill>
                <a:latin typeface="+mn-lt"/>
                <a:ea typeface="+mn-ea"/>
                <a:cs typeface="+mn-cs"/>
              </a:rPr>
            </a:br>
            <a:r>
              <a:rPr lang="cs-CZ" sz="3200" dirty="0" smtClean="0">
                <a:solidFill>
                  <a:schemeClr val="lt1"/>
                </a:solidFill>
                <a:latin typeface="+mn-lt"/>
                <a:ea typeface="+mn-ea"/>
                <a:cs typeface="+mn-cs"/>
              </a:rPr>
              <a:t>otázky k textu</a:t>
            </a:r>
          </a:p>
        </p:txBody>
      </p:sp>
      <p:sp>
        <p:nvSpPr>
          <p:cNvPr id="3" name="Podnadpis 2"/>
          <p:cNvSpPr>
            <a:spLocks noGrp="1"/>
          </p:cNvSpPr>
          <p:nvPr>
            <p:ph idx="1"/>
          </p:nvPr>
        </p:nvSpPr>
        <p:spPr>
          <a:xfrm>
            <a:off x="457200" y="1714488"/>
            <a:ext cx="8229600" cy="4411675"/>
          </a:xfrm>
        </p:spPr>
        <p:txBody>
          <a:bodyPr>
            <a:normAutofit fontScale="77500" lnSpcReduction="20000"/>
          </a:bodyPr>
          <a:lstStyle/>
          <a:p>
            <a:pPr algn="just"/>
            <a:r>
              <a:rPr lang="cs-CZ" dirty="0" smtClean="0"/>
              <a:t>Jakou formou je psán tento text?</a:t>
            </a:r>
          </a:p>
          <a:p>
            <a:pPr algn="just"/>
            <a:r>
              <a:rPr lang="cs-CZ" dirty="0" smtClean="0"/>
              <a:t>Do jakého funkčního stylu patří?</a:t>
            </a:r>
          </a:p>
          <a:p>
            <a:pPr algn="just"/>
            <a:r>
              <a:rPr lang="cs-CZ" dirty="0" smtClean="0"/>
              <a:t>Opravte gramatické chyby z prvního a druhého dne zápisu.</a:t>
            </a:r>
          </a:p>
          <a:p>
            <a:pPr algn="just"/>
            <a:r>
              <a:rPr lang="cs-CZ" dirty="0" smtClean="0"/>
              <a:t>Kdo je Charlie </a:t>
            </a:r>
            <a:r>
              <a:rPr lang="cs-CZ" dirty="0" err="1" smtClean="0"/>
              <a:t>Gordon</a:t>
            </a:r>
            <a:r>
              <a:rPr lang="cs-CZ" dirty="0" smtClean="0"/>
              <a:t>?</a:t>
            </a:r>
          </a:p>
          <a:p>
            <a:pPr algn="just"/>
            <a:r>
              <a:rPr lang="cs-CZ" dirty="0" smtClean="0"/>
              <a:t>Můžeme zjistit z ukázky, jaký byl Charlie, jaké měl vlastnosti?</a:t>
            </a:r>
          </a:p>
          <a:p>
            <a:pPr algn="just"/>
            <a:r>
              <a:rPr lang="cs-CZ" dirty="0" smtClean="0"/>
              <a:t>Kdo je </a:t>
            </a:r>
            <a:r>
              <a:rPr lang="cs-CZ" dirty="0" err="1" smtClean="0"/>
              <a:t>Algernon</a:t>
            </a:r>
            <a:r>
              <a:rPr lang="cs-CZ" dirty="0" smtClean="0"/>
              <a:t>?</a:t>
            </a:r>
          </a:p>
          <a:p>
            <a:pPr algn="just"/>
            <a:r>
              <a:rPr lang="cs-CZ" dirty="0" smtClean="0"/>
              <a:t>Vyjmenujte všechny vedlejší postavy a vysvětlete, jaký mají vztah k hlavnímu hrdinovi. </a:t>
            </a:r>
          </a:p>
          <a:p>
            <a:pPr algn="just"/>
            <a:r>
              <a:rPr lang="cs-CZ" dirty="0" smtClean="0"/>
              <a:t>Pochopili jste, co myslel Charlie, když použil pojem </a:t>
            </a:r>
            <a:r>
              <a:rPr lang="cs-CZ" dirty="0" err="1" smtClean="0"/>
              <a:t>motorvace</a:t>
            </a:r>
            <a:r>
              <a:rPr lang="cs-CZ" dirty="0" smtClean="0"/>
              <a:t>?</a:t>
            </a:r>
          </a:p>
          <a:p>
            <a:pPr algn="just"/>
            <a:r>
              <a:rPr lang="cs-CZ" dirty="0" smtClean="0"/>
              <a:t>Je možné, aby měl stejnou </a:t>
            </a:r>
            <a:r>
              <a:rPr lang="cs-CZ" dirty="0" err="1" smtClean="0"/>
              <a:t>motorvaci</a:t>
            </a:r>
            <a:r>
              <a:rPr lang="cs-CZ" dirty="0" smtClean="0"/>
              <a:t> jako </a:t>
            </a:r>
            <a:r>
              <a:rPr lang="cs-CZ" dirty="0" err="1" smtClean="0"/>
              <a:t>Algernon</a:t>
            </a:r>
            <a:r>
              <a:rPr lang="cs-CZ" dirty="0" smtClean="0"/>
              <a:t>?</a:t>
            </a:r>
            <a:endParaRPr lang="cs-CZ" dirty="0"/>
          </a:p>
        </p:txBody>
      </p:sp>
    </p:spTree>
    <p:extLst>
      <p:ext uri="{BB962C8B-B14F-4D97-AF65-F5344CB8AC3E}">
        <p14:creationId xmlns:p14="http://schemas.microsoft.com/office/powerpoint/2010/main" val="1805256961"/>
      </p:ext>
    </p:extLst>
  </p:cSld>
  <p:clrMapOvr>
    <a:masterClrMapping/>
  </p:clrMapOvr>
  <p:transition spd="slow">
    <p:push dir="u"/>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a:ln/>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Autofit/>
          </a:bodyPr>
          <a:lstStyle/>
          <a:p>
            <a:r>
              <a:rPr lang="cs-CZ" sz="3200" dirty="0" smtClean="0">
                <a:solidFill>
                  <a:schemeClr val="lt1"/>
                </a:solidFill>
                <a:latin typeface="+mn-lt"/>
                <a:ea typeface="+mn-ea"/>
                <a:cs typeface="+mn-cs"/>
              </a:rPr>
              <a:t>Růže pro </a:t>
            </a:r>
            <a:r>
              <a:rPr lang="cs-CZ" sz="3200" dirty="0" err="1" smtClean="0">
                <a:solidFill>
                  <a:schemeClr val="lt1"/>
                </a:solidFill>
                <a:latin typeface="+mn-lt"/>
                <a:ea typeface="+mn-ea"/>
                <a:cs typeface="+mn-cs"/>
              </a:rPr>
              <a:t>Algernon</a:t>
            </a:r>
            <a:r>
              <a:rPr lang="cs-CZ" sz="3200" dirty="0" smtClean="0">
                <a:solidFill>
                  <a:schemeClr val="lt1"/>
                </a:solidFill>
                <a:latin typeface="+mn-lt"/>
                <a:ea typeface="+mn-ea"/>
                <a:cs typeface="+mn-cs"/>
              </a:rPr>
              <a:t> </a:t>
            </a:r>
            <a:r>
              <a:rPr lang="cs-CZ" sz="3200" dirty="0">
                <a:solidFill>
                  <a:schemeClr val="lt1"/>
                </a:solidFill>
                <a:latin typeface="+mn-lt"/>
                <a:ea typeface="+mn-ea"/>
                <a:cs typeface="+mn-cs"/>
              </a:rPr>
              <a:t/>
            </a:r>
            <a:br>
              <a:rPr lang="cs-CZ" sz="3200" dirty="0">
                <a:solidFill>
                  <a:schemeClr val="lt1"/>
                </a:solidFill>
                <a:latin typeface="+mn-lt"/>
                <a:ea typeface="+mn-ea"/>
                <a:cs typeface="+mn-cs"/>
              </a:rPr>
            </a:br>
            <a:r>
              <a:rPr lang="cs-CZ" sz="3200" dirty="0" smtClean="0">
                <a:solidFill>
                  <a:schemeClr val="lt1"/>
                </a:solidFill>
                <a:latin typeface="+mn-lt"/>
                <a:ea typeface="+mn-ea"/>
                <a:cs typeface="+mn-cs"/>
              </a:rPr>
              <a:t>otázky k textu</a:t>
            </a:r>
          </a:p>
        </p:txBody>
      </p:sp>
      <p:sp>
        <p:nvSpPr>
          <p:cNvPr id="3" name="Podnadpis 2"/>
          <p:cNvSpPr>
            <a:spLocks noGrp="1"/>
          </p:cNvSpPr>
          <p:nvPr>
            <p:ph idx="1"/>
          </p:nvPr>
        </p:nvSpPr>
        <p:spPr>
          <a:xfrm>
            <a:off x="457200" y="1714488"/>
            <a:ext cx="8229600" cy="4411675"/>
          </a:xfrm>
        </p:spPr>
        <p:txBody>
          <a:bodyPr>
            <a:normAutofit fontScale="85000" lnSpcReduction="10000"/>
          </a:bodyPr>
          <a:lstStyle/>
          <a:p>
            <a:pPr algn="just"/>
            <a:r>
              <a:rPr lang="cs-CZ" dirty="0" smtClean="0"/>
              <a:t>Vysvětlete tuto větu: „ … neboj se Charlie ty si udělal tak moc s tak málo že si zasloužíš nejvíc“. </a:t>
            </a:r>
          </a:p>
          <a:p>
            <a:pPr algn="just"/>
            <a:r>
              <a:rPr lang="cs-CZ" dirty="0" smtClean="0"/>
              <a:t>Jak se k Charliemu chovali jeho spolupracovníci a jak je vnímal on?</a:t>
            </a:r>
          </a:p>
          <a:p>
            <a:pPr algn="just"/>
            <a:r>
              <a:rPr lang="cs-CZ" dirty="0" smtClean="0"/>
              <a:t>Byla operace úspěšná?</a:t>
            </a:r>
          </a:p>
          <a:p>
            <a:pPr algn="just"/>
            <a:r>
              <a:rPr lang="cs-CZ" dirty="0" smtClean="0"/>
              <a:t>Co tím myslela, když řekla slečna </a:t>
            </a:r>
            <a:r>
              <a:rPr lang="cs-CZ" dirty="0" err="1" smtClean="0"/>
              <a:t>Kinianová</a:t>
            </a:r>
            <a:r>
              <a:rPr lang="cs-CZ" dirty="0" smtClean="0"/>
              <a:t>, že je Charlie </a:t>
            </a:r>
            <a:r>
              <a:rPr lang="cs-CZ" dirty="0" err="1" smtClean="0"/>
              <a:t>dobrej</a:t>
            </a:r>
            <a:r>
              <a:rPr lang="cs-CZ" dirty="0" smtClean="0"/>
              <a:t> člověk a že jim všem ukáže. </a:t>
            </a:r>
          </a:p>
          <a:p>
            <a:pPr algn="just"/>
            <a:r>
              <a:rPr lang="cs-CZ" dirty="0" smtClean="0"/>
              <a:t>Proč musel Charlie odejít z továrny? Co bral jako největší nespravedlnost?</a:t>
            </a:r>
          </a:p>
          <a:p>
            <a:pPr algn="just"/>
            <a:r>
              <a:rPr lang="cs-CZ" dirty="0" smtClean="0"/>
              <a:t>Srovnejte zápisky ze začátku března a konce dubna.</a:t>
            </a:r>
          </a:p>
          <a:p>
            <a:pPr algn="just"/>
            <a:endParaRPr lang="cs-CZ" dirty="0"/>
          </a:p>
        </p:txBody>
      </p:sp>
    </p:spTree>
    <p:extLst>
      <p:ext uri="{BB962C8B-B14F-4D97-AF65-F5344CB8AC3E}">
        <p14:creationId xmlns:p14="http://schemas.microsoft.com/office/powerpoint/2010/main" val="3973942756"/>
      </p:ext>
    </p:extLst>
  </p:cSld>
  <p:clrMapOvr>
    <a:masterClrMapping/>
  </p:clrMapOvr>
  <p:transition spd="slow">
    <p:push dir="u"/>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54162"/>
          </a:xfrm>
          <a:ln/>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Autofit/>
          </a:bodyPr>
          <a:lstStyle/>
          <a:p>
            <a:r>
              <a:rPr lang="cs-CZ" sz="3200" dirty="0" smtClean="0">
                <a:solidFill>
                  <a:schemeClr val="lt1"/>
                </a:solidFill>
                <a:latin typeface="+mn-lt"/>
                <a:ea typeface="+mn-ea"/>
                <a:cs typeface="+mn-cs"/>
              </a:rPr>
              <a:t>Růže pro </a:t>
            </a:r>
            <a:r>
              <a:rPr lang="cs-CZ" sz="3200" dirty="0" err="1" smtClean="0">
                <a:solidFill>
                  <a:schemeClr val="lt1"/>
                </a:solidFill>
                <a:latin typeface="+mn-lt"/>
                <a:ea typeface="+mn-ea"/>
                <a:cs typeface="+mn-cs"/>
              </a:rPr>
              <a:t>Algernon</a:t>
            </a:r>
            <a:r>
              <a:rPr lang="cs-CZ" sz="3200" dirty="0" smtClean="0">
                <a:solidFill>
                  <a:schemeClr val="lt1"/>
                </a:solidFill>
                <a:latin typeface="+mn-lt"/>
                <a:ea typeface="+mn-ea"/>
                <a:cs typeface="+mn-cs"/>
              </a:rPr>
              <a:t> </a:t>
            </a:r>
            <a:r>
              <a:rPr lang="cs-CZ" sz="3200" dirty="0">
                <a:solidFill>
                  <a:schemeClr val="lt1"/>
                </a:solidFill>
                <a:latin typeface="+mn-lt"/>
                <a:ea typeface="+mn-ea"/>
                <a:cs typeface="+mn-cs"/>
              </a:rPr>
              <a:t/>
            </a:r>
            <a:br>
              <a:rPr lang="cs-CZ" sz="3200" dirty="0">
                <a:solidFill>
                  <a:schemeClr val="lt1"/>
                </a:solidFill>
                <a:latin typeface="+mn-lt"/>
                <a:ea typeface="+mn-ea"/>
                <a:cs typeface="+mn-cs"/>
              </a:rPr>
            </a:br>
            <a:r>
              <a:rPr lang="cs-CZ" sz="3200" dirty="0" smtClean="0">
                <a:solidFill>
                  <a:schemeClr val="lt1"/>
                </a:solidFill>
                <a:latin typeface="+mn-lt"/>
                <a:ea typeface="+mn-ea"/>
                <a:cs typeface="+mn-cs"/>
              </a:rPr>
              <a:t>Zamysleme se …</a:t>
            </a:r>
          </a:p>
        </p:txBody>
      </p:sp>
      <p:sp>
        <p:nvSpPr>
          <p:cNvPr id="3" name="Podnadpis 2"/>
          <p:cNvSpPr>
            <a:spLocks noGrp="1"/>
          </p:cNvSpPr>
          <p:nvPr>
            <p:ph idx="1"/>
          </p:nvPr>
        </p:nvSpPr>
        <p:spPr>
          <a:xfrm>
            <a:off x="457200" y="1785926"/>
            <a:ext cx="8229600" cy="4340237"/>
          </a:xfrm>
        </p:spPr>
        <p:txBody>
          <a:bodyPr>
            <a:normAutofit fontScale="85000" lnSpcReduction="10000"/>
          </a:bodyPr>
          <a:lstStyle/>
          <a:p>
            <a:pPr algn="just"/>
            <a:r>
              <a:rPr lang="cs-CZ" dirty="0" smtClean="0"/>
              <a:t>Jaký je váš názor na podobné pokusy s lidmi, kteří si neuvědomují dosah svého zákroku.</a:t>
            </a:r>
          </a:p>
          <a:p>
            <a:pPr algn="just"/>
            <a:r>
              <a:rPr lang="cs-CZ" dirty="0" smtClean="0"/>
              <a:t>Pokuste se popsat své pocity, kdybyste se ocitli na místě hrdiny a měli byste podstoupit podobný zákrok.</a:t>
            </a:r>
          </a:p>
          <a:p>
            <a:pPr algn="just"/>
            <a:r>
              <a:rPr lang="cs-CZ" dirty="0" smtClean="0"/>
              <a:t>Zkuste zde vyjádřit svůj názor na pokusy se zvířaty a lidmi.</a:t>
            </a:r>
          </a:p>
          <a:p>
            <a:pPr algn="just"/>
            <a:r>
              <a:rPr lang="cs-CZ" dirty="0" smtClean="0"/>
              <a:t>Chtěli byste vy sami vyzkoušet podobnou možnost, kdyby to šlo?</a:t>
            </a:r>
          </a:p>
          <a:p>
            <a:pPr algn="just"/>
            <a:r>
              <a:rPr lang="cs-CZ" dirty="0" smtClean="0"/>
              <a:t>Jak na vás působí, když si někdo dělá legraci z duševně nemocného člověka?</a:t>
            </a:r>
            <a:endParaRPr lang="cs-CZ" dirty="0"/>
          </a:p>
        </p:txBody>
      </p:sp>
    </p:spTree>
    <p:extLst>
      <p:ext uri="{BB962C8B-B14F-4D97-AF65-F5344CB8AC3E}">
        <p14:creationId xmlns:p14="http://schemas.microsoft.com/office/powerpoint/2010/main" val="1107916032"/>
      </p:ext>
    </p:extLst>
  </p:cSld>
  <p:clrMapOvr>
    <a:masterClrMapping/>
  </p:clrMapOvr>
  <p:transition spd="slow">
    <p:push dir="u"/>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75000"/>
              </a:schemeClr>
            </a:gs>
            <a:gs pos="17999">
              <a:srgbClr val="FEE7F2"/>
            </a:gs>
            <a:gs pos="36000">
              <a:srgbClr val="FAC77D"/>
            </a:gs>
            <a:gs pos="61000">
              <a:srgbClr val="FBA97D"/>
            </a:gs>
            <a:gs pos="82001">
              <a:srgbClr val="FBD49C"/>
            </a:gs>
            <a:gs pos="100000">
              <a:srgbClr val="FEE7F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ln/>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ctr">
            <a:noAutofit/>
          </a:bodyPr>
          <a:lstStyle/>
          <a:p>
            <a:r>
              <a:rPr lang="cs-CZ" sz="3200" dirty="0" smtClean="0"/>
              <a:t>Použité zdroje:</a:t>
            </a:r>
            <a:endParaRPr lang="cs-CZ" sz="3200" dirty="0"/>
          </a:p>
        </p:txBody>
      </p:sp>
      <p:sp>
        <p:nvSpPr>
          <p:cNvPr id="3" name="Podnadpis 2"/>
          <p:cNvSpPr>
            <a:spLocks noGrp="1"/>
          </p:cNvSpPr>
          <p:nvPr>
            <p:ph idx="1"/>
          </p:nvPr>
        </p:nvSpPr>
        <p:spPr>
          <a:xfrm>
            <a:off x="457200" y="1600200"/>
            <a:ext cx="8686800" cy="4525963"/>
          </a:xfrm>
        </p:spPr>
        <p:txBody>
          <a:bodyPr>
            <a:normAutofit lnSpcReduction="10000"/>
          </a:bodyPr>
          <a:lstStyle/>
          <a:p>
            <a:r>
              <a:rPr lang="cs-CZ" dirty="0" smtClean="0">
                <a:solidFill>
                  <a:schemeClr val="tx1"/>
                </a:solidFill>
              </a:rPr>
              <a:t>http://www.cesky-jazyk.cz/zivotopisy/daniel-keyes.html</a:t>
            </a:r>
          </a:p>
          <a:p>
            <a:r>
              <a:rPr lang="cs-CZ" dirty="0" smtClean="0">
                <a:solidFill>
                  <a:schemeClr val="tx1"/>
                </a:solidFill>
              </a:rPr>
              <a:t>http://literatura.net-mag.cz/?action=art&amp;num=639</a:t>
            </a:r>
          </a:p>
          <a:p>
            <a:r>
              <a:rPr lang="cs-CZ" dirty="0" smtClean="0">
                <a:solidFill>
                  <a:schemeClr val="tx1"/>
                </a:solidFill>
              </a:rPr>
              <a:t>http://eldar.cz/myf/txt/keyes_-_ruze_pro_algernon.html</a:t>
            </a:r>
          </a:p>
          <a:p>
            <a:r>
              <a:rPr lang="cs-CZ" dirty="0" smtClean="0">
                <a:solidFill>
                  <a:schemeClr val="tx1"/>
                </a:solidFill>
              </a:rPr>
              <a:t>http://kimbofo.typepad.com/readingmatters/2009/12/flowers-for-algernon-by-daniel-keyes.html</a:t>
            </a:r>
          </a:p>
          <a:p>
            <a:r>
              <a:rPr lang="cs-CZ" dirty="0" smtClean="0">
                <a:solidFill>
                  <a:schemeClr val="tx1"/>
                </a:solidFill>
              </a:rPr>
              <a:t>http://www.listal.com/daniel-keyes_ii</a:t>
            </a:r>
          </a:p>
          <a:p>
            <a:endParaRPr lang="cs-CZ" b="1" dirty="0" smtClean="0">
              <a:solidFill>
                <a:schemeClr val="tx1"/>
              </a:solidFill>
            </a:endParaRPr>
          </a:p>
          <a:p>
            <a:endParaRPr lang="cs-CZ" dirty="0" smtClean="0">
              <a:solidFill>
                <a:schemeClr val="tx1"/>
              </a:solidFill>
            </a:endParaRPr>
          </a:p>
          <a:p>
            <a:endParaRPr lang="cs-CZ" dirty="0">
              <a:solidFill>
                <a:schemeClr val="tx1"/>
              </a:solidFill>
            </a:endParaRPr>
          </a:p>
        </p:txBody>
      </p:sp>
    </p:spTree>
    <p:extLst>
      <p:ext uri="{BB962C8B-B14F-4D97-AF65-F5344CB8AC3E}">
        <p14:creationId xmlns:p14="http://schemas.microsoft.com/office/powerpoint/2010/main" val="4276474712"/>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188</TotalTime>
  <Words>3334</Words>
  <Application>Microsoft Office PowerPoint</Application>
  <PresentationFormat>Předvádění na obrazovce (4:3)</PresentationFormat>
  <Paragraphs>124</Paragraphs>
  <Slides>40</Slides>
  <Notes>0</Notes>
  <HiddenSlides>0</HiddenSlides>
  <MMClips>0</MMClips>
  <ScaleCrop>false</ScaleCrop>
  <HeadingPairs>
    <vt:vector size="4" baseType="variant">
      <vt:variant>
        <vt:lpstr>Motiv</vt:lpstr>
      </vt:variant>
      <vt:variant>
        <vt:i4>1</vt:i4>
      </vt:variant>
      <vt:variant>
        <vt:lpstr>Nadpisy snímků</vt:lpstr>
      </vt:variant>
      <vt:variant>
        <vt:i4>40</vt:i4>
      </vt:variant>
    </vt:vector>
  </HeadingPairs>
  <TitlesOfParts>
    <vt:vector size="41" baseType="lpstr">
      <vt:lpstr>Motiv systému Office</vt:lpstr>
      <vt:lpstr>Prezentace aplikace PowerPoint</vt:lpstr>
      <vt:lpstr>Prezentace aplikace PowerPoint</vt:lpstr>
      <vt:lpstr> Daniel Keyes (9. 8. 1927) </vt:lpstr>
      <vt:lpstr> Daniel Keyes (9. 8. 1927) </vt:lpstr>
      <vt:lpstr> Daniel Keyes Tvorba: </vt:lpstr>
      <vt:lpstr>Růže pro Algernon  Vívojová správa 1, 5. březen 1965</vt:lpstr>
      <vt:lpstr>Růže pro Algernon  Vívojová správa 3, 7. březen</vt:lpstr>
      <vt:lpstr>Růže pro Algernon  Vívojová správa 4 – 8. březen</vt:lpstr>
      <vt:lpstr>Růže pro Algernon  Vývojová zpráva 8. - 23.3.</vt:lpstr>
      <vt:lpstr>Růže pro Algernon  Vývojová zpráva 9. - 3.dubna</vt:lpstr>
      <vt:lpstr>Růže pro Algernon  6. dubna</vt:lpstr>
      <vt:lpstr>Růže pro Algernon  9. dubna</vt:lpstr>
      <vt:lpstr>Růže pro Algernon  l0. dubna</vt:lpstr>
      <vt:lpstr>Růže pro Algernon  l5. dubna</vt:lpstr>
      <vt:lpstr>Růže pro Algernon  l8. duben</vt:lpstr>
      <vt:lpstr>Růže pro Algernon – ukázka 20. dubna</vt:lpstr>
      <vt:lpstr>Růže pro Algernon – ukázka 25. dubna</vt:lpstr>
      <vt:lpstr>Růže pro Algernon – ukázka 28. dubna</vt:lpstr>
      <vt:lpstr>Růže pro Algernon – ukázka 12. – 30. dubna</vt:lpstr>
      <vt:lpstr>Růže pro Algernon – ukázka 18. května</vt:lpstr>
      <vt:lpstr>Růže pro Algernon – ukázka Vývojová zpráva 13. - 24.května</vt:lpstr>
      <vt:lpstr>Růže pro Algernon – ukázka 25. května</vt:lpstr>
      <vt:lpstr>Růže pro Algernon – ukázka 29. května</vt:lpstr>
      <vt:lpstr>Růže pro Algernon – ukázka 31. května</vt:lpstr>
      <vt:lpstr>Růže pro Algernon – ukázka 4. června</vt:lpstr>
      <vt:lpstr>Růže pro Algernon – ukázka 5. června</vt:lpstr>
      <vt:lpstr>Růže pro Algernon – ukázka 10. června</vt:lpstr>
      <vt:lpstr>Růže pro Algernon – ukázka 15. června</vt:lpstr>
      <vt:lpstr>Růže pro Algernon – ukázka 19. června</vt:lpstr>
      <vt:lpstr>Růže pro Algernon – ukázka 23. června</vt:lpstr>
      <vt:lpstr>Růže pro Algernon – ukázka 10. července</vt:lpstr>
      <vt:lpstr>Růže pro Algernon – ukázka 25. července</vt:lpstr>
      <vt:lpstr>Růže pro Algernon – ukázka 27. července</vt:lpstr>
      <vt:lpstr>Růže pro Algernon – ukázka 28. července</vt:lpstr>
      <vt:lpstr>Růže pro Algernon – ukázka 28. července</vt:lpstr>
      <vt:lpstr>Růže pro Algernon – ukázka 28. července</vt:lpstr>
      <vt:lpstr>Růže pro Algernon  otázky k textu</vt:lpstr>
      <vt:lpstr>Růže pro Algernon  otázky k textu</vt:lpstr>
      <vt:lpstr>Růže pro Algernon  Zamysleme se …</vt:lpstr>
      <vt:lpstr>Použité zdroje:</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Jajinka</dc:creator>
  <cp:lastModifiedBy>Tata</cp:lastModifiedBy>
  <cp:revision>26</cp:revision>
  <dcterms:created xsi:type="dcterms:W3CDTF">2011-10-27T14:19:19Z</dcterms:created>
  <dcterms:modified xsi:type="dcterms:W3CDTF">2011-11-07T20:19:23Z</dcterms:modified>
</cp:coreProperties>
</file>