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0" r:id="rId3"/>
    <p:sldId id="260" r:id="rId4"/>
    <p:sldId id="259" r:id="rId5"/>
    <p:sldId id="269" r:id="rId6"/>
    <p:sldId id="262" r:id="rId7"/>
    <p:sldId id="263" r:id="rId8"/>
    <p:sldId id="264" r:id="rId9"/>
    <p:sldId id="265" r:id="rId10"/>
    <p:sldId id="266" r:id="rId11"/>
    <p:sldId id="267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0909"/>
    <a:srgbClr val="B880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smtClean="0"/>
            <a:t>VY_32_INOVACE_16_KAREL_ČAPEK_první část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Fantastická literatura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A552E8A-3FD4-427B-BCAD-6D1BC4AFFF17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B30D9CB-AE35-4AD3-8A86-CD237AD405E4}" type="presOf" srcId="{757F3AB3-0718-4624-B441-E567A8F0AB56}" destId="{333A1088-737F-45CB-B68E-254E46348037}" srcOrd="0" destOrd="0" presId="urn:microsoft.com/office/officeart/2005/8/layout/target3"/>
    <dgm:cxn modelId="{B3C026F0-4E11-40EB-B5DE-D1AE89FE7FEA}" type="presOf" srcId="{D1B46980-6531-4606-95E6-44980827E919}" destId="{6140AFEC-043D-4C43-A2F9-D0F5331DF3A3}" srcOrd="0" destOrd="0" presId="urn:microsoft.com/office/officeart/2005/8/layout/target3"/>
    <dgm:cxn modelId="{AA3F211E-30E1-47A5-948D-4CD060E36042}" type="presOf" srcId="{D8197B8C-B260-4A16-BDF4-0947B075E274}" destId="{25B08C86-7E15-44DC-BE7F-FFB55DD49D12}" srcOrd="0" destOrd="0" presId="urn:microsoft.com/office/officeart/2005/8/layout/target3"/>
    <dgm:cxn modelId="{4C7AF397-49B4-4829-B669-D437BE7A8D76}" type="presOf" srcId="{D1D4F407-5343-4D3F-B5B9-D407B03CAEB4}" destId="{AED2198E-93D5-4001-81B4-73124B309672}" srcOrd="1" destOrd="0" presId="urn:microsoft.com/office/officeart/2005/8/layout/target3"/>
    <dgm:cxn modelId="{2A9E044B-27B1-414C-B90D-11EB94AFC59C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B8C126-889B-4CC4-BF6A-E6B043925692}" type="presOf" srcId="{D8197B8C-B260-4A16-BDF4-0947B075E274}" destId="{5A5FFA88-C948-4069-8E93-59FA12366E83}" srcOrd="1" destOrd="0" presId="urn:microsoft.com/office/officeart/2005/8/layout/target3"/>
    <dgm:cxn modelId="{072A1120-03E8-4FA7-B70D-A66BDCF7ABB4}" type="presOf" srcId="{B651F6E3-6281-48DB-9319-2AEAFDAE7572}" destId="{6BB5E863-4638-4E1D-BFDE-399D028AC4ED}" srcOrd="1" destOrd="0" presId="urn:microsoft.com/office/officeart/2005/8/layout/target3"/>
    <dgm:cxn modelId="{4C59C577-EB74-4AFA-AAF3-D75D56265E45}" type="presOf" srcId="{4C35D32F-0EAB-4CD7-82EE-45574DC2A586}" destId="{890E4F0B-2866-4A3F-A3C7-2A14B1797930}" srcOrd="1" destOrd="0" presId="urn:microsoft.com/office/officeart/2005/8/layout/target3"/>
    <dgm:cxn modelId="{27CFADFB-A2D8-4E74-AAEF-5875F7B493B5}" type="presOf" srcId="{D1B46980-6531-4606-95E6-44980827E919}" destId="{2BE915AB-18AA-4053-B92C-3BFC9ED204BB}" srcOrd="1" destOrd="0" presId="urn:microsoft.com/office/officeart/2005/8/layout/target3"/>
    <dgm:cxn modelId="{21821BB2-A0AF-447D-A5EA-22AEFA95087D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5AB1D58-03DC-4337-A18E-80E7C01784BA}" type="presParOf" srcId="{333A1088-737F-45CB-B68E-254E46348037}" destId="{F5ABB229-8D3B-4694-996A-96F23CF14429}" srcOrd="0" destOrd="0" presId="urn:microsoft.com/office/officeart/2005/8/layout/target3"/>
    <dgm:cxn modelId="{D353BC33-82E8-46A9-AB8D-71598BCD6122}" type="presParOf" srcId="{333A1088-737F-45CB-B68E-254E46348037}" destId="{F41139FD-01EE-4571-8B17-4FB00FC51163}" srcOrd="1" destOrd="0" presId="urn:microsoft.com/office/officeart/2005/8/layout/target3"/>
    <dgm:cxn modelId="{EA12AEEA-C48E-45FF-BF8E-7574D963F2CC}" type="presParOf" srcId="{333A1088-737F-45CB-B68E-254E46348037}" destId="{D005CE8C-CC26-4C3E-AC11-E15060ECD759}" srcOrd="2" destOrd="0" presId="urn:microsoft.com/office/officeart/2005/8/layout/target3"/>
    <dgm:cxn modelId="{49F4794B-BC95-4587-9FE1-17F48399A15C}" type="presParOf" srcId="{333A1088-737F-45CB-B68E-254E46348037}" destId="{2C702D82-9B77-49B7-9568-BB8EB47C3372}" srcOrd="3" destOrd="0" presId="urn:microsoft.com/office/officeart/2005/8/layout/target3"/>
    <dgm:cxn modelId="{8CD3ED96-CF57-446A-AF8B-E510E16C2E3B}" type="presParOf" srcId="{333A1088-737F-45CB-B68E-254E46348037}" destId="{A52A0455-90FF-4808-ABD0-F02540D31D5A}" srcOrd="4" destOrd="0" presId="urn:microsoft.com/office/officeart/2005/8/layout/target3"/>
    <dgm:cxn modelId="{A86C31BC-0BD0-4501-B9FD-85D05359288F}" type="presParOf" srcId="{333A1088-737F-45CB-B68E-254E46348037}" destId="{6140AFEC-043D-4C43-A2F9-D0F5331DF3A3}" srcOrd="5" destOrd="0" presId="urn:microsoft.com/office/officeart/2005/8/layout/target3"/>
    <dgm:cxn modelId="{A55F6F94-9D43-40ED-A98D-D25BE2D286CE}" type="presParOf" srcId="{333A1088-737F-45CB-B68E-254E46348037}" destId="{9358AC05-5D7D-4327-9F80-1AD486AEA664}" srcOrd="6" destOrd="0" presId="urn:microsoft.com/office/officeart/2005/8/layout/target3"/>
    <dgm:cxn modelId="{CE3CEA59-0E4E-477E-837D-09C77C77ED3E}" type="presParOf" srcId="{333A1088-737F-45CB-B68E-254E46348037}" destId="{313FC574-E1CD-4FB4-B054-0B805CE0447D}" srcOrd="7" destOrd="0" presId="urn:microsoft.com/office/officeart/2005/8/layout/target3"/>
    <dgm:cxn modelId="{4D39B677-6301-4425-86A3-44C918C29013}" type="presParOf" srcId="{333A1088-737F-45CB-B68E-254E46348037}" destId="{619D679B-A015-4ECF-8348-D1034C574F40}" srcOrd="8" destOrd="0" presId="urn:microsoft.com/office/officeart/2005/8/layout/target3"/>
    <dgm:cxn modelId="{29DA1156-3F94-41C3-8968-4375756A62B5}" type="presParOf" srcId="{333A1088-737F-45CB-B68E-254E46348037}" destId="{322283A8-4A27-4CDA-BAE3-F381106A9174}" srcOrd="9" destOrd="0" presId="urn:microsoft.com/office/officeart/2005/8/layout/target3"/>
    <dgm:cxn modelId="{F13C820A-07E8-463D-B874-93514B440857}" type="presParOf" srcId="{333A1088-737F-45CB-B68E-254E46348037}" destId="{FFC9F71D-1B4F-4AD9-A4A6-86ADEFC8AF5C}" srcOrd="10" destOrd="0" presId="urn:microsoft.com/office/officeart/2005/8/layout/target3"/>
    <dgm:cxn modelId="{8005AB41-932A-4114-9BF8-F9FF9DD2624D}" type="presParOf" srcId="{333A1088-737F-45CB-B68E-254E46348037}" destId="{25B08C86-7E15-44DC-BE7F-FFB55DD49D12}" srcOrd="11" destOrd="0" presId="urn:microsoft.com/office/officeart/2005/8/layout/target3"/>
    <dgm:cxn modelId="{F6B6D9BB-17FB-4C0E-B652-26D37DEDC042}" type="presParOf" srcId="{333A1088-737F-45CB-B68E-254E46348037}" destId="{76644BE8-9D7C-4C09-B250-3D10AF48CBB7}" srcOrd="12" destOrd="0" presId="urn:microsoft.com/office/officeart/2005/8/layout/target3"/>
    <dgm:cxn modelId="{40BD1891-51DE-4C38-8338-66D96384F617}" type="presParOf" srcId="{333A1088-737F-45CB-B68E-254E46348037}" destId="{EE85B701-7295-41C0-BA7A-34D3756A2AE6}" srcOrd="13" destOrd="0" presId="urn:microsoft.com/office/officeart/2005/8/layout/target3"/>
    <dgm:cxn modelId="{59C958B5-186F-4D72-AB0E-961A76FF6636}" type="presParOf" srcId="{333A1088-737F-45CB-B68E-254E46348037}" destId="{8BEBB6EC-1DAA-4CAC-8A25-BC0FCBD5DBD5}" srcOrd="14" destOrd="0" presId="urn:microsoft.com/office/officeart/2005/8/layout/target3"/>
    <dgm:cxn modelId="{25A0A832-A506-4E2D-8767-065DCB888232}" type="presParOf" srcId="{333A1088-737F-45CB-B68E-254E46348037}" destId="{AED2198E-93D5-4001-81B4-73124B309672}" srcOrd="15" destOrd="0" presId="urn:microsoft.com/office/officeart/2005/8/layout/target3"/>
    <dgm:cxn modelId="{370D666B-DF13-4935-B553-1B9CFAC3D25C}" type="presParOf" srcId="{333A1088-737F-45CB-B68E-254E46348037}" destId="{2BE915AB-18AA-4053-B92C-3BFC9ED204BB}" srcOrd="16" destOrd="0" presId="urn:microsoft.com/office/officeart/2005/8/layout/target3"/>
    <dgm:cxn modelId="{6DF19B42-5510-4216-A149-201424D1AE1E}" type="presParOf" srcId="{333A1088-737F-45CB-B68E-254E46348037}" destId="{6BB5E863-4638-4E1D-BFDE-399D028AC4ED}" srcOrd="17" destOrd="0" presId="urn:microsoft.com/office/officeart/2005/8/layout/target3"/>
    <dgm:cxn modelId="{E570EE33-4E38-4504-8FC9-8A6A46C9F738}" type="presParOf" srcId="{333A1088-737F-45CB-B68E-254E46348037}" destId="{5A5FFA88-C948-4069-8E93-59FA12366E83}" srcOrd="18" destOrd="0" presId="urn:microsoft.com/office/officeart/2005/8/layout/target3"/>
    <dgm:cxn modelId="{9242DCA9-07B9-4AA5-9CE4-439010A998D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smtClean="0"/>
            <a:t>VY_32_INOVACE_16_KAREL_ČAPEK_první část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Fantastická literatura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190893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96838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492271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15365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266474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321160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17067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55790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64799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012894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793404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50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0DFCB8-C466-4CC9-ABC7-23FDD41369E9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C583B-0E75-486E-A1E1-10DC2B3B6F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092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0259848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Karel Čapek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9590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8146402"/>
              </p:ext>
            </p:extLst>
          </p:nvPr>
        </p:nvGraphicFramePr>
        <p:xfrm>
          <a:off x="1547813" y="1412875"/>
          <a:ext cx="6096000" cy="138305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vytvoření projektu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červen 2011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9.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Popis prezentace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se seznámí s českým představitelem sci-fi literatury.</a:t>
                      </a:r>
                    </a:p>
                  </a:txBody>
                  <a:tcPr marT="45733" marB="45733" horzOverflow="overflow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29377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relaxedInset"/>
            <a:bevelB prst="relaxedInset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Karel Čapek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(1890 – 1938)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060848"/>
            <a:ext cx="2590999" cy="3454665"/>
          </a:xfrm>
          <a:scene3d>
            <a:camera prst="isometricOffAxis1Right"/>
            <a:lightRig rig="threePt" dir="t"/>
          </a:scene3d>
        </p:spPr>
      </p:pic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564904"/>
            <a:ext cx="3360373" cy="2520280"/>
          </a:xfrm>
          <a:scene3d>
            <a:camera prst="isometricOffAxis2Lef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1564210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relaxedInset"/>
            <a:bevelB prst="relaxedInset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>
              <a:defRPr/>
            </a:pPr>
            <a:r>
              <a:rPr lang="cs-CZ" b="1" dirty="0">
                <a:solidFill>
                  <a:schemeClr val="tx1"/>
                </a:solidFill>
              </a:rPr>
              <a:t>Karel Čapek</a:t>
            </a:r>
            <a:br>
              <a:rPr lang="cs-CZ" b="1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>(1890 – 1938)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dirty="0"/>
              <a:t>světově známý </a:t>
            </a:r>
            <a:r>
              <a:rPr lang="cs-CZ" dirty="0" smtClean="0"/>
              <a:t>spisovatel</a:t>
            </a:r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autor </a:t>
            </a:r>
            <a:r>
              <a:rPr lang="cs-CZ" dirty="0"/>
              <a:t>divadelních </a:t>
            </a:r>
            <a:r>
              <a:rPr lang="cs-CZ" dirty="0" smtClean="0"/>
              <a:t>her, novinář</a:t>
            </a:r>
            <a:endParaRPr lang="cs-CZ" b="1" dirty="0"/>
          </a:p>
          <a:p>
            <a:pPr algn="just">
              <a:buFont typeface="Courier New" pitchFamily="49" charset="0"/>
              <a:buChar char="o"/>
            </a:pPr>
            <a:r>
              <a:rPr lang="cs-CZ" dirty="0"/>
              <a:t>Po­cházel z rodiny lékaře, dostalo se mu dobrého vzdělání (studoval i v cizině), postupem času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se </a:t>
            </a:r>
            <a:r>
              <a:rPr lang="cs-CZ" dirty="0"/>
              <a:t>stal uznávanou autoritou doma i v </a:t>
            </a:r>
            <a:r>
              <a:rPr lang="cs-CZ" dirty="0" smtClean="0"/>
              <a:t>zahra­ničí.</a:t>
            </a:r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Spolu </a:t>
            </a:r>
            <a:r>
              <a:rPr lang="cs-CZ" dirty="0"/>
              <a:t>s bratrem Josefem podnikal studijní cesty po Evropě (Anglie, Itálie, Francie, Španělsko). </a:t>
            </a:r>
            <a:endParaRPr lang="cs-CZ" dirty="0" smtClean="0"/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Zemřel </a:t>
            </a:r>
            <a:r>
              <a:rPr lang="cs-CZ" dirty="0"/>
              <a:t>předčasně. Na podzim onemocněl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o Vánocích zemřel.</a:t>
            </a: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30291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relaxedInset"/>
            <a:bevelB prst="relaxedInset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Byl také přítelem T. G. Masaryka.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916832"/>
            <a:ext cx="5544616" cy="3922812"/>
          </a:xfrm>
        </p:spPr>
      </p:pic>
    </p:spTree>
    <p:extLst>
      <p:ext uri="{BB962C8B-B14F-4D97-AF65-F5344CB8AC3E}">
        <p14:creationId xmlns:p14="http://schemas.microsoft.com/office/powerpoint/2010/main" val="27874423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relaxedInset"/>
            <a:bevelB prst="relaxedInset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</a:rPr>
              <a:t>Tvorba: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Bohatá </a:t>
            </a:r>
            <a:r>
              <a:rPr lang="cs-CZ" dirty="0"/>
              <a:t>byla jeho činnost novi­nářská (psal kritiky, sloupky, fejeto­ny aj</a:t>
            </a:r>
            <a:r>
              <a:rPr lang="cs-CZ" dirty="0" smtClean="0"/>
              <a:t>.).</a:t>
            </a: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Byl autorem </a:t>
            </a:r>
            <a:r>
              <a:rPr lang="cs-CZ" dirty="0"/>
              <a:t>povídek, </a:t>
            </a:r>
            <a:r>
              <a:rPr lang="cs-CZ" dirty="0" smtClean="0"/>
              <a:t>románů a </a:t>
            </a:r>
            <a:r>
              <a:rPr lang="cs-CZ" dirty="0"/>
              <a:t>divadel­ních </a:t>
            </a:r>
            <a:r>
              <a:rPr lang="cs-CZ" dirty="0" smtClean="0"/>
              <a:t>her.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Psal také knihy </a:t>
            </a:r>
            <a:r>
              <a:rPr lang="cs-CZ" smtClean="0"/>
              <a:t>pro děti.</a:t>
            </a:r>
            <a:endParaRPr lang="cs-CZ" dirty="0"/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87868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relaxedInset"/>
            <a:bevelB prst="relaxedInset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a) utopistické romány a hry: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/>
              <a:t>o</a:t>
            </a:r>
            <a:r>
              <a:rPr lang="cs-CZ" dirty="0" smtClean="0"/>
              <a:t>bjevuje se zde motiv ohrožení lidstva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R. U. R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Ze života hmyzu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Továrna na absolutno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Krakatit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Věc </a:t>
            </a:r>
            <a:r>
              <a:rPr lang="cs-CZ" dirty="0" err="1" smtClean="0"/>
              <a:t>makropulos</a:t>
            </a:r>
            <a:r>
              <a:rPr lang="cs-CZ" dirty="0" smtClean="0"/>
              <a:t>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39024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relaxedInset"/>
            <a:bevelB prst="relaxedInset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b) </a:t>
            </a:r>
            <a:r>
              <a:rPr lang="cs-CZ" dirty="0">
                <a:solidFill>
                  <a:schemeClr val="tx1"/>
                </a:solidFill>
              </a:rPr>
              <a:t>d</a:t>
            </a:r>
            <a:r>
              <a:rPr lang="cs-CZ" dirty="0" smtClean="0">
                <a:solidFill>
                  <a:schemeClr val="tx1"/>
                </a:solidFill>
              </a:rPr>
              <a:t>robné prózy: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krátké povídky, fejetony, reportáže, drobné publicistické útvary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Povídky z jedné kapsy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Povídky z druhé kapsy</a:t>
            </a:r>
          </a:p>
        </p:txBody>
      </p:sp>
    </p:spTree>
    <p:extLst>
      <p:ext uri="{BB962C8B-B14F-4D97-AF65-F5344CB8AC3E}">
        <p14:creationId xmlns:p14="http://schemas.microsoft.com/office/powerpoint/2010/main" val="7819278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relaxedInset"/>
            <a:bevelB prst="relaxedInset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>
              <a:defRPr/>
            </a:pPr>
            <a:r>
              <a:rPr lang="cs-CZ" dirty="0">
                <a:solidFill>
                  <a:schemeClr val="tx1"/>
                </a:solidFill>
              </a:rPr>
              <a:t>c</a:t>
            </a:r>
            <a:r>
              <a:rPr lang="cs-CZ" dirty="0" smtClean="0">
                <a:solidFill>
                  <a:schemeClr val="tx1"/>
                </a:solidFill>
              </a:rPr>
              <a:t>) </a:t>
            </a:r>
            <a:r>
              <a:rPr lang="cs-CZ" dirty="0"/>
              <a:t>noetická </a:t>
            </a:r>
            <a:r>
              <a:rPr lang="cs-CZ" dirty="0" smtClean="0"/>
              <a:t>trilogie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zabývá se pojmem pravdy a poznání </a:t>
            </a:r>
          </a:p>
          <a:p>
            <a:pPr>
              <a:buFont typeface="Courier New" pitchFamily="49" charset="0"/>
              <a:buChar char="o"/>
            </a:pPr>
            <a:r>
              <a:rPr lang="cs-CZ" dirty="0" err="1" smtClean="0"/>
              <a:t>Hordubal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Povětroň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Obyčejný život</a:t>
            </a:r>
          </a:p>
        </p:txBody>
      </p:sp>
    </p:spTree>
    <p:extLst>
      <p:ext uri="{BB962C8B-B14F-4D97-AF65-F5344CB8AC3E}">
        <p14:creationId xmlns:p14="http://schemas.microsoft.com/office/powerpoint/2010/main" val="29815264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relaxedInset"/>
            <a:bevelB prst="relaxedInset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d) </a:t>
            </a:r>
            <a:r>
              <a:rPr lang="cs-CZ" dirty="0"/>
              <a:t>d</a:t>
            </a:r>
            <a:r>
              <a:rPr lang="cs-CZ" dirty="0" smtClean="0"/>
              <a:t>ivadelní hry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Courier New" pitchFamily="49" charset="0"/>
              <a:buChar char="o"/>
            </a:pPr>
            <a:r>
              <a:rPr lang="cs-CZ" dirty="0" smtClean="0"/>
              <a:t>Válka s mloky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dirty="0" smtClean="0"/>
              <a:t>Bílá nemoc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dirty="0" smtClean="0"/>
              <a:t>Matka</a:t>
            </a:r>
          </a:p>
        </p:txBody>
      </p:sp>
    </p:spTree>
    <p:extLst>
      <p:ext uri="{BB962C8B-B14F-4D97-AF65-F5344CB8AC3E}">
        <p14:creationId xmlns:p14="http://schemas.microsoft.com/office/powerpoint/2010/main" val="28345796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relaxedInset"/>
            <a:bevelB prst="relaxedInset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  <a:r>
              <a:rPr lang="cs-CZ" dirty="0" smtClean="0">
                <a:solidFill>
                  <a:schemeClr val="tx1"/>
                </a:solidFill>
              </a:rPr>
              <a:t>) </a:t>
            </a:r>
            <a:r>
              <a:rPr lang="cs-CZ" dirty="0" smtClean="0"/>
              <a:t>pro děti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Devatero pohádek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348880"/>
            <a:ext cx="2412000" cy="367543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Dášenka čili život štěněte</a:t>
            </a:r>
            <a:endParaRPr lang="cs-CZ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276872"/>
            <a:ext cx="2592000" cy="380159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91905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relaxedInset"/>
            <a:bevelB prst="relaxedInset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925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http://karelcapek.cz/tag/karel-capek/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http://kultura.idnes.cz/osmickovy-rok-patri-i-karlu-capkovi-trpicimu-tisici-ranami-sveta-pyz-/literatura.aspx?c=a081221_131009_literatura_jaz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http://www.fanfikce.cz/magazin/karel-capek-dasenka-cili-zivot-stenete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http://www.mkuh.cz/index.php?id=kshow&amp;kid=801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http://www.</a:t>
            </a:r>
            <a:r>
              <a:rPr lang="cs-CZ" dirty="0" err="1" smtClean="0"/>
              <a:t>patecnici.wbs.cz</a:t>
            </a:r>
            <a:r>
              <a:rPr lang="cs-CZ" dirty="0" smtClean="0"/>
              <a:t>/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8836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</TotalTime>
  <Words>217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Karel Čapek (1890 – 1938)</vt:lpstr>
      <vt:lpstr>Karel Čapek (1890 – 1938)</vt:lpstr>
      <vt:lpstr>Byl také přítelem T. G. Masaryka.</vt:lpstr>
      <vt:lpstr>Tvorba:</vt:lpstr>
      <vt:lpstr>a) utopistické romány a hry:</vt:lpstr>
      <vt:lpstr>b) drobné prózy:</vt:lpstr>
      <vt:lpstr>c) noetická trilogie:</vt:lpstr>
      <vt:lpstr>d) divadelní hry:</vt:lpstr>
      <vt:lpstr>e) pro děti: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Tata</cp:lastModifiedBy>
  <cp:revision>17</cp:revision>
  <dcterms:created xsi:type="dcterms:W3CDTF">2011-10-22T19:38:26Z</dcterms:created>
  <dcterms:modified xsi:type="dcterms:W3CDTF">2011-11-07T20:22:02Z</dcterms:modified>
</cp:coreProperties>
</file>