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5" r:id="rId3"/>
    <p:sldId id="259" r:id="rId4"/>
    <p:sldId id="260" r:id="rId5"/>
    <p:sldId id="261" r:id="rId6"/>
    <p:sldId id="262" r:id="rId7"/>
    <p:sldId id="263" r:id="rId8"/>
    <p:sldId id="264"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9B320"/>
    <a:srgbClr val="88ED6D"/>
    <a:srgbClr val="53E52B"/>
    <a:srgbClr val="3EE2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69C7853C-536D-4A76-A0AE-DD22124D55A5}" styleName="Styl s motivem 1 – zvýraznění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1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1" qsCatId="simple" csTypeId="urn:microsoft.com/office/officeart/2005/8/colors/accent3_4" csCatId="accent3" phldr="1"/>
      <dgm:spPr/>
      <dgm:t>
        <a:bodyPr/>
        <a:lstStyle/>
        <a:p>
          <a:endParaRPr lang="cs-CZ"/>
        </a:p>
      </dgm:t>
    </dgm:pt>
    <dgm:pt modelId="{B651F6E3-6281-48DB-9319-2AEAFDAE7572}">
      <dgm:prSet custT="1"/>
      <dgm:spPr/>
      <dgm:t>
        <a:bodyPr/>
        <a:lstStyle/>
        <a:p>
          <a:pPr algn="l" rtl="0"/>
          <a:r>
            <a:rPr lang="cs-CZ" sz="2000" dirty="0" smtClean="0"/>
            <a:t>NÁZEV:</a:t>
          </a:r>
          <a:r>
            <a:rPr lang="cs-CZ" sz="2000" baseline="0" dirty="0" smtClean="0"/>
            <a:t> </a:t>
          </a:r>
          <a:r>
            <a:rPr lang="cs-CZ" sz="2000" baseline="0" smtClean="0"/>
            <a:t>VY_32_INOVACE_17_KAREL_ČAPEK_druhá část</a:t>
          </a:r>
          <a:endParaRPr lang="cs-CZ" sz="20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2000" dirty="0" smtClean="0"/>
            <a:t>NÁZEV ŠKOLY: ZŠ a MŠ Osoblaha</a:t>
          </a:r>
          <a:endParaRPr lang="cs-CZ" sz="20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2000" dirty="0" smtClean="0"/>
            <a:t>AUTOR: Mgr. Jana </a:t>
          </a:r>
          <a:r>
            <a:rPr lang="cs-CZ" sz="2000" dirty="0" err="1" smtClean="0"/>
            <a:t>Kolbeová</a:t>
          </a:r>
          <a:endParaRPr lang="cs-CZ" sz="20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2000" dirty="0" smtClean="0"/>
            <a:t>TEMA: Fantastická literatura</a:t>
          </a:r>
          <a:endParaRPr lang="cs-CZ" sz="20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2000" dirty="0" smtClean="0"/>
            <a:t>ČÍSLO PROJEKTU: 1.07/1.4.00/21.0816</a:t>
          </a:r>
          <a:endParaRPr lang="cs-CZ" sz="20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026F86B9-4EB6-4FA1-A9DE-D13D7D2CA3B2}" type="presOf" srcId="{D1D4F407-5343-4D3F-B5B9-D407B03CAEB4}" destId="{D005CE8C-CC26-4C3E-AC11-E15060ECD759}" srcOrd="0" destOrd="0" presId="urn:microsoft.com/office/officeart/2005/8/layout/target3"/>
    <dgm:cxn modelId="{4D308382-9258-436E-A090-2DE887DF22C5}" type="presOf" srcId="{B651F6E3-6281-48DB-9319-2AEAFDAE7572}" destId="{6BB5E863-4638-4E1D-BFDE-399D028AC4ED}" srcOrd="1"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2221FB34-310D-4638-ACAE-9ACC709E4926}" srcId="{757F3AB3-0718-4624-B441-E567A8F0AB56}" destId="{4C35D32F-0EAB-4CD7-82EE-45574DC2A586}" srcOrd="4" destOrd="0" parTransId="{A15F02C0-547C-48B3-9D05-E7F145EBF3C4}" sibTransId="{8C5711BF-38F0-4590-B6BC-B3119A33CA2E}"/>
    <dgm:cxn modelId="{EDF6FE6B-9DBE-4D7B-B8FD-7098875B4EED}" srcId="{757F3AB3-0718-4624-B441-E567A8F0AB56}" destId="{D8197B8C-B260-4A16-BDF4-0947B075E274}" srcOrd="3" destOrd="0" parTransId="{51C5993D-B262-45E6-B66E-76BC9D6D883D}" sibTransId="{1AEC7F05-E0FE-459C-BD47-224AC9D7BEE4}"/>
    <dgm:cxn modelId="{539903D1-BB38-4A70-ABBC-7A32C3B4165E}" type="presOf" srcId="{B651F6E3-6281-48DB-9319-2AEAFDAE7572}" destId="{619D679B-A015-4ECF-8348-D1034C574F40}" srcOrd="0" destOrd="0" presId="urn:microsoft.com/office/officeart/2005/8/layout/target3"/>
    <dgm:cxn modelId="{86B2D67C-BF5A-4ABD-8E91-D86D178CD5B2}" type="presOf" srcId="{4C35D32F-0EAB-4CD7-82EE-45574DC2A586}" destId="{890E4F0B-2866-4A3F-A3C7-2A14B1797930}" srcOrd="1" destOrd="0" presId="urn:microsoft.com/office/officeart/2005/8/layout/target3"/>
    <dgm:cxn modelId="{7A49FFBA-54D0-406F-A131-1D40102D4D05}" type="presOf" srcId="{4C35D32F-0EAB-4CD7-82EE-45574DC2A586}" destId="{8BEBB6EC-1DAA-4CAC-8A25-BC0FCBD5DBD5}" srcOrd="0" destOrd="0" presId="urn:microsoft.com/office/officeart/2005/8/layout/target3"/>
    <dgm:cxn modelId="{F751A244-038D-49B2-9306-24F79E7092D5}" type="presOf" srcId="{D1B46980-6531-4606-95E6-44980827E919}" destId="{2BE915AB-18AA-4053-B92C-3BFC9ED204BB}" srcOrd="1" destOrd="0" presId="urn:microsoft.com/office/officeart/2005/8/layout/target3"/>
    <dgm:cxn modelId="{C2A1531D-C268-44C0-A064-450A57A5CD72}" type="presOf" srcId="{D8197B8C-B260-4A16-BDF4-0947B075E274}" destId="{5A5FFA88-C948-4069-8E93-59FA12366E83}" srcOrd="1" destOrd="0" presId="urn:microsoft.com/office/officeart/2005/8/layout/target3"/>
    <dgm:cxn modelId="{730CEC2A-7913-4085-B006-B76C05E77982}" type="presOf" srcId="{757F3AB3-0718-4624-B441-E567A8F0AB56}" destId="{333A1088-737F-45CB-B68E-254E46348037}" srcOrd="0" destOrd="0" presId="urn:microsoft.com/office/officeart/2005/8/layout/target3"/>
    <dgm:cxn modelId="{07A93B07-9068-4124-AFEB-83479E263107}" type="presOf" srcId="{D1B46980-6531-4606-95E6-44980827E919}" destId="{6140AFEC-043D-4C43-A2F9-D0F5331DF3A3}" srcOrd="0" destOrd="0" presId="urn:microsoft.com/office/officeart/2005/8/layout/target3"/>
    <dgm:cxn modelId="{BCABF15B-748A-47A6-8CE1-84DF88D11963}" type="presOf" srcId="{D8197B8C-B260-4A16-BDF4-0947B075E274}" destId="{25B08C86-7E15-44DC-BE7F-FFB55DD49D12}" srcOrd="0" destOrd="0" presId="urn:microsoft.com/office/officeart/2005/8/layout/target3"/>
    <dgm:cxn modelId="{29AD1CA2-3A9E-461F-886F-5ABEAD5DC116}" type="presOf" srcId="{D1D4F407-5343-4D3F-B5B9-D407B03CAEB4}" destId="{AED2198E-93D5-4001-81B4-73124B309672}" srcOrd="1"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1882839A-40E2-45F5-B6C1-016908B7CAA7}" type="presParOf" srcId="{333A1088-737F-45CB-B68E-254E46348037}" destId="{F5ABB229-8D3B-4694-996A-96F23CF14429}" srcOrd="0" destOrd="0" presId="urn:microsoft.com/office/officeart/2005/8/layout/target3"/>
    <dgm:cxn modelId="{6C454AFB-2AD4-4B8A-AAB5-91C10C507A53}" type="presParOf" srcId="{333A1088-737F-45CB-B68E-254E46348037}" destId="{F41139FD-01EE-4571-8B17-4FB00FC51163}" srcOrd="1" destOrd="0" presId="urn:microsoft.com/office/officeart/2005/8/layout/target3"/>
    <dgm:cxn modelId="{280B4FC8-D70A-4C25-9287-941D0E6AAE6D}" type="presParOf" srcId="{333A1088-737F-45CB-B68E-254E46348037}" destId="{D005CE8C-CC26-4C3E-AC11-E15060ECD759}" srcOrd="2" destOrd="0" presId="urn:microsoft.com/office/officeart/2005/8/layout/target3"/>
    <dgm:cxn modelId="{AAA6C562-A8AF-4366-8E68-8124DE721BCE}" type="presParOf" srcId="{333A1088-737F-45CB-B68E-254E46348037}" destId="{2C702D82-9B77-49B7-9568-BB8EB47C3372}" srcOrd="3" destOrd="0" presId="urn:microsoft.com/office/officeart/2005/8/layout/target3"/>
    <dgm:cxn modelId="{651A4434-B335-4DEB-84C4-AF2FAF2CA93C}" type="presParOf" srcId="{333A1088-737F-45CB-B68E-254E46348037}" destId="{A52A0455-90FF-4808-ABD0-F02540D31D5A}" srcOrd="4" destOrd="0" presId="urn:microsoft.com/office/officeart/2005/8/layout/target3"/>
    <dgm:cxn modelId="{48399879-64F9-4CD0-8424-1802733F3165}" type="presParOf" srcId="{333A1088-737F-45CB-B68E-254E46348037}" destId="{6140AFEC-043D-4C43-A2F9-D0F5331DF3A3}" srcOrd="5" destOrd="0" presId="urn:microsoft.com/office/officeart/2005/8/layout/target3"/>
    <dgm:cxn modelId="{493E2EF1-397A-4279-919A-CCC271D98722}" type="presParOf" srcId="{333A1088-737F-45CB-B68E-254E46348037}" destId="{9358AC05-5D7D-4327-9F80-1AD486AEA664}" srcOrd="6" destOrd="0" presId="urn:microsoft.com/office/officeart/2005/8/layout/target3"/>
    <dgm:cxn modelId="{65B81798-C242-4B4C-9E51-91E041C80499}" type="presParOf" srcId="{333A1088-737F-45CB-B68E-254E46348037}" destId="{313FC574-E1CD-4FB4-B054-0B805CE0447D}" srcOrd="7" destOrd="0" presId="urn:microsoft.com/office/officeart/2005/8/layout/target3"/>
    <dgm:cxn modelId="{5DEADECE-D9C9-415B-94B2-C3AFC0300A65}" type="presParOf" srcId="{333A1088-737F-45CB-B68E-254E46348037}" destId="{619D679B-A015-4ECF-8348-D1034C574F40}" srcOrd="8" destOrd="0" presId="urn:microsoft.com/office/officeart/2005/8/layout/target3"/>
    <dgm:cxn modelId="{56C41C50-58ED-4DC5-B76D-AB6A0AFD8AB8}" type="presParOf" srcId="{333A1088-737F-45CB-B68E-254E46348037}" destId="{322283A8-4A27-4CDA-BAE3-F381106A9174}" srcOrd="9" destOrd="0" presId="urn:microsoft.com/office/officeart/2005/8/layout/target3"/>
    <dgm:cxn modelId="{0DA00546-50D1-46AB-84DC-CDB0AB280977}" type="presParOf" srcId="{333A1088-737F-45CB-B68E-254E46348037}" destId="{FFC9F71D-1B4F-4AD9-A4A6-86ADEFC8AF5C}" srcOrd="10" destOrd="0" presId="urn:microsoft.com/office/officeart/2005/8/layout/target3"/>
    <dgm:cxn modelId="{A469AF32-DD41-4A57-B454-DAE46211EE61}" type="presParOf" srcId="{333A1088-737F-45CB-B68E-254E46348037}" destId="{25B08C86-7E15-44DC-BE7F-FFB55DD49D12}" srcOrd="11" destOrd="0" presId="urn:microsoft.com/office/officeart/2005/8/layout/target3"/>
    <dgm:cxn modelId="{7F77F114-57D5-4ADC-92B5-16FCE9067EA0}" type="presParOf" srcId="{333A1088-737F-45CB-B68E-254E46348037}" destId="{76644BE8-9D7C-4C09-B250-3D10AF48CBB7}" srcOrd="12" destOrd="0" presId="urn:microsoft.com/office/officeart/2005/8/layout/target3"/>
    <dgm:cxn modelId="{22183F2B-198A-406C-901A-F5ACCB902149}" type="presParOf" srcId="{333A1088-737F-45CB-B68E-254E46348037}" destId="{EE85B701-7295-41C0-BA7A-34D3756A2AE6}" srcOrd="13" destOrd="0" presId="urn:microsoft.com/office/officeart/2005/8/layout/target3"/>
    <dgm:cxn modelId="{732310D3-7B27-4536-AEB1-D0166517D7D5}" type="presParOf" srcId="{333A1088-737F-45CB-B68E-254E46348037}" destId="{8BEBB6EC-1DAA-4CAC-8A25-BC0FCBD5DBD5}" srcOrd="14" destOrd="0" presId="urn:microsoft.com/office/officeart/2005/8/layout/target3"/>
    <dgm:cxn modelId="{D4763BF3-7343-45C7-9F4F-284375BA4880}" type="presParOf" srcId="{333A1088-737F-45CB-B68E-254E46348037}" destId="{AED2198E-93D5-4001-81B4-73124B309672}" srcOrd="15" destOrd="0" presId="urn:microsoft.com/office/officeart/2005/8/layout/target3"/>
    <dgm:cxn modelId="{BB164F31-3190-406B-88CA-8B44A8AA1CB8}" type="presParOf" srcId="{333A1088-737F-45CB-B68E-254E46348037}" destId="{2BE915AB-18AA-4053-B92C-3BFC9ED204BB}" srcOrd="16" destOrd="0" presId="urn:microsoft.com/office/officeart/2005/8/layout/target3"/>
    <dgm:cxn modelId="{D5E3BE70-4098-42F8-8D72-929D183FCB14}" type="presParOf" srcId="{333A1088-737F-45CB-B68E-254E46348037}" destId="{6BB5E863-4638-4E1D-BFDE-399D028AC4ED}" srcOrd="17" destOrd="0" presId="urn:microsoft.com/office/officeart/2005/8/layout/target3"/>
    <dgm:cxn modelId="{E1A128B4-5CD8-4995-B854-8A056B0820C3}" type="presParOf" srcId="{333A1088-737F-45CB-B68E-254E46348037}" destId="{5A5FFA88-C948-4069-8E93-59FA12366E83}" srcOrd="18" destOrd="0" presId="urn:microsoft.com/office/officeart/2005/8/layout/target3"/>
    <dgm:cxn modelId="{FE2288E5-9D30-43C2-A208-DD1F153CF994}"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solidFill>
          <a:schemeClr val="accent3">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25400" cap="flat" cmpd="sng" algn="ctr">
          <a:solidFill>
            <a:schemeClr val="accent3">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 ŠKOLY: ZŠ a MŠ Osoblaha</a:t>
          </a:r>
          <a:endParaRPr lang="cs-CZ" sz="20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solidFill>
          <a:schemeClr val="accent3">
            <a:shade val="50000"/>
            <a:hueOff val="107022"/>
            <a:satOff val="-1708"/>
            <a:lumOff val="164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25400" cap="flat" cmpd="sng" algn="ctr">
          <a:solidFill>
            <a:schemeClr val="accent3">
              <a:shade val="50000"/>
              <a:hueOff val="107022"/>
              <a:satOff val="-1708"/>
              <a:lumOff val="164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AUTOR: Mgr. Jana </a:t>
          </a:r>
          <a:r>
            <a:rPr lang="cs-CZ" sz="2000" kern="1200" dirty="0" err="1" smtClean="0"/>
            <a:t>Kolbeová</a:t>
          </a:r>
          <a:endParaRPr lang="cs-CZ" sz="20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solidFill>
          <a:schemeClr val="accent3">
            <a:shade val="50000"/>
            <a:hueOff val="214044"/>
            <a:satOff val="-3415"/>
            <a:lumOff val="328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9D679B-A015-4ECF-8348-D1034C574F40}">
      <dsp:nvSpPr>
        <dsp:cNvPr id="0" name=""/>
        <dsp:cNvSpPr/>
      </dsp:nvSpPr>
      <dsp:spPr>
        <a:xfrm>
          <a:off x="1273857" y="815268"/>
          <a:ext cx="6498543" cy="1477674"/>
        </a:xfrm>
        <a:prstGeom prst="rect">
          <a:avLst/>
        </a:prstGeom>
        <a:solidFill>
          <a:schemeClr val="lt1">
            <a:alpha val="90000"/>
            <a:hueOff val="0"/>
            <a:satOff val="0"/>
            <a:lumOff val="0"/>
            <a:alphaOff val="0"/>
          </a:schemeClr>
        </a:solidFill>
        <a:ln w="25400" cap="flat" cmpd="sng" algn="ctr">
          <a:solidFill>
            <a:schemeClr val="accent3">
              <a:shade val="50000"/>
              <a:hueOff val="214044"/>
              <a:satOff val="-3415"/>
              <a:lumOff val="328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NÁZEV:</a:t>
          </a:r>
          <a:r>
            <a:rPr lang="cs-CZ" sz="2000" kern="1200" baseline="0" dirty="0" smtClean="0"/>
            <a:t> </a:t>
          </a:r>
          <a:r>
            <a:rPr lang="cs-CZ" sz="2000" kern="1200" baseline="0" smtClean="0"/>
            <a:t>VY_32_INOVACE_17_KAREL_ČAPEK_druhá část</a:t>
          </a:r>
          <a:endParaRPr lang="cs-CZ" sz="2000" kern="1200" dirty="0"/>
        </a:p>
      </dsp:txBody>
      <dsp:txXfrm>
        <a:off x="1273857" y="815268"/>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solidFill>
          <a:schemeClr val="accent3">
            <a:shade val="50000"/>
            <a:hueOff val="214044"/>
            <a:satOff val="-3415"/>
            <a:lumOff val="328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B08C86-7E15-44DC-BE7F-FFB55DD49D12}">
      <dsp:nvSpPr>
        <dsp:cNvPr id="0" name=""/>
        <dsp:cNvSpPr/>
      </dsp:nvSpPr>
      <dsp:spPr>
        <a:xfrm>
          <a:off x="1273857" y="1222902"/>
          <a:ext cx="6498543" cy="942654"/>
        </a:xfrm>
        <a:prstGeom prst="rect">
          <a:avLst/>
        </a:prstGeom>
        <a:solidFill>
          <a:schemeClr val="lt1">
            <a:alpha val="90000"/>
            <a:hueOff val="0"/>
            <a:satOff val="0"/>
            <a:lumOff val="0"/>
            <a:alphaOff val="0"/>
          </a:schemeClr>
        </a:solidFill>
        <a:ln w="25400" cap="flat" cmpd="sng" algn="ctr">
          <a:solidFill>
            <a:schemeClr val="accent3">
              <a:shade val="50000"/>
              <a:hueOff val="214044"/>
              <a:satOff val="-3415"/>
              <a:lumOff val="3288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TEMA: Fantastická literatura</a:t>
          </a:r>
          <a:endParaRPr lang="cs-CZ" sz="2000" kern="1200" dirty="0"/>
        </a:p>
      </dsp:txBody>
      <dsp:txXfrm>
        <a:off x="1273857" y="1222902"/>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solidFill>
          <a:schemeClr val="accent3">
            <a:shade val="50000"/>
            <a:hueOff val="107022"/>
            <a:satOff val="-1708"/>
            <a:lumOff val="164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EBB6EC-1DAA-4CAC-8A25-BC0FCBD5DBD5}">
      <dsp:nvSpPr>
        <dsp:cNvPr id="0" name=""/>
        <dsp:cNvSpPr/>
      </dsp:nvSpPr>
      <dsp:spPr>
        <a:xfrm>
          <a:off x="1273857" y="1630536"/>
          <a:ext cx="6498543" cy="407634"/>
        </a:xfrm>
        <a:prstGeom prst="rect">
          <a:avLst/>
        </a:prstGeom>
        <a:solidFill>
          <a:schemeClr val="lt1">
            <a:alpha val="90000"/>
            <a:hueOff val="0"/>
            <a:satOff val="0"/>
            <a:lumOff val="0"/>
            <a:alphaOff val="0"/>
          </a:schemeClr>
        </a:solidFill>
        <a:ln w="25400" cap="flat" cmpd="sng" algn="ctr">
          <a:solidFill>
            <a:schemeClr val="accent3">
              <a:shade val="50000"/>
              <a:hueOff val="107022"/>
              <a:satOff val="-1708"/>
              <a:lumOff val="1644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lvl="0" algn="l" defTabSz="889000" rtl="0">
            <a:lnSpc>
              <a:spcPct val="90000"/>
            </a:lnSpc>
            <a:spcBef>
              <a:spcPct val="0"/>
            </a:spcBef>
            <a:spcAft>
              <a:spcPct val="35000"/>
            </a:spcAft>
          </a:pPr>
          <a:r>
            <a:rPr lang="cs-CZ" sz="2000" kern="1200" dirty="0" smtClean="0"/>
            <a:t>ČÍSLO PROJEKTU: 1.07/1.4.00/21.0816</a:t>
          </a:r>
          <a:endParaRPr lang="cs-CZ" sz="2000" kern="1200" dirty="0"/>
        </a:p>
      </dsp:txBody>
      <dsp:txXfrm>
        <a:off x="1273857" y="1630536"/>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3824662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523959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2663425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5261D29-BFDF-4AB7-9472-4D253F6E8DD5}"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391340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5261D29-BFDF-4AB7-9472-4D253F6E8DD5}" type="datetimeFigureOut">
              <a:rPr lang="cs-CZ" smtClean="0"/>
              <a:pPr/>
              <a:t>7.11.2011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267560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25261D29-BFDF-4AB7-9472-4D253F6E8DD5}" type="datetimeFigureOut">
              <a:rPr lang="cs-CZ" smtClean="0"/>
              <a:pPr/>
              <a:t>7.11.2011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426581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5261D29-BFDF-4AB7-9472-4D253F6E8DD5}" type="datetimeFigureOut">
              <a:rPr lang="cs-CZ" smtClean="0"/>
              <a:pPr/>
              <a:t>7.11.2011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26837020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5261D29-BFDF-4AB7-9472-4D253F6E8DD5}"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492640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25261D29-BFDF-4AB7-9472-4D253F6E8DD5}" type="datetimeFigureOut">
              <a:rPr lang="cs-CZ" smtClean="0"/>
              <a:pPr/>
              <a:t>7.11.2011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18672215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4061828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D3407716-01D3-4D3E-93C8-73CC95218967}" type="slidenum">
              <a:rPr lang="cs-CZ" smtClean="0"/>
              <a:pPr/>
              <a:t>‹#›</a:t>
            </a:fld>
            <a:endParaRPr lang="cs-CZ"/>
          </a:p>
        </p:txBody>
      </p:sp>
    </p:spTree>
    <p:extLst>
      <p:ext uri="{BB962C8B-B14F-4D97-AF65-F5344CB8AC3E}">
        <p14:creationId xmlns:p14="http://schemas.microsoft.com/office/powerpoint/2010/main" val="3240294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1"/>
            </a:gs>
            <a:gs pos="65000">
              <a:srgbClr val="3EE246"/>
            </a:gs>
          </a:gsLst>
          <a:path path="circle">
            <a:fillToRect r="100000" b="100000"/>
          </a:path>
          <a:tileRect l="-100000" t="-100000"/>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261D29-BFDF-4AB7-9472-4D253F6E8DD5}" type="datetimeFigureOut">
              <a:rPr lang="cs-CZ" smtClean="0"/>
              <a:pPr/>
              <a:t>7.11.2011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407716-01D3-4D3E-93C8-73CC95218967}" type="slidenum">
              <a:rPr lang="cs-CZ" smtClean="0"/>
              <a:pPr/>
              <a:t>‹#›</a:t>
            </a:fld>
            <a:endParaRPr lang="cs-CZ"/>
          </a:p>
        </p:txBody>
      </p:sp>
    </p:spTree>
    <p:extLst>
      <p:ext uri="{BB962C8B-B14F-4D97-AF65-F5344CB8AC3E}">
        <p14:creationId xmlns:p14="http://schemas.microsoft.com/office/powerpoint/2010/main" val="12190472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31696607"/>
              </p:ext>
            </p:extLst>
          </p:nvPr>
        </p:nvGraphicFramePr>
        <p:xfrm>
          <a:off x="539552" y="908720"/>
          <a:ext cx="7772400" cy="2547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Podnadpis 2"/>
          <p:cNvSpPr>
            <a:spLocks noGrp="1"/>
          </p:cNvSpPr>
          <p:nvPr>
            <p:ph type="subTitle" idx="1"/>
          </p:nvPr>
        </p:nvSpPr>
        <p:spPr/>
        <p:txBody>
          <a:bodyPr/>
          <a:lstStyle/>
          <a:p>
            <a:r>
              <a:rPr lang="cs-CZ" dirty="0" smtClean="0">
                <a:solidFill>
                  <a:schemeClr val="tx1"/>
                </a:solidFill>
              </a:rPr>
              <a:t>Karel Čapek</a:t>
            </a:r>
            <a:endParaRPr lang="cs-CZ" dirty="0">
              <a:solidFill>
                <a:schemeClr val="tx1"/>
              </a:solidFill>
            </a:endParaRPr>
          </a:p>
        </p:txBody>
      </p:sp>
      <p:pic>
        <p:nvPicPr>
          <p:cNvPr id="5" name="Obrázek 4"/>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Tree>
    <p:extLst>
      <p:ext uri="{BB962C8B-B14F-4D97-AF65-F5344CB8AC3E}">
        <p14:creationId xmlns:p14="http://schemas.microsoft.com/office/powerpoint/2010/main" val="14144262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106196242"/>
              </p:ext>
            </p:extLst>
          </p:nvPr>
        </p:nvGraphicFramePr>
        <p:xfrm>
          <a:off x="1547813" y="1412875"/>
          <a:ext cx="6096000" cy="1383056"/>
        </p:xfrm>
        <a:graphic>
          <a:graphicData uri="http://schemas.openxmlformats.org/drawingml/2006/table">
            <a:tbl>
              <a:tblPr>
                <a:tableStyleId>{69C7853C-536D-4A76-A0AE-DD22124D55A5}</a:tableStyleId>
              </a:tblPr>
              <a:tblGrid>
                <a:gridCol w="3048000"/>
                <a:gridCol w="3048000"/>
              </a:tblGrid>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Datum vytvoření projektu</a:t>
                      </a:r>
                      <a:endParaRPr kumimoji="0" lang="cs-CZ" sz="1800" b="1" i="0" u="none" strike="noStrike" cap="none" normalizeH="0" baseline="0" dirty="0" smtClean="0">
                        <a:ln>
                          <a:noFill/>
                        </a:ln>
                        <a:solidFill>
                          <a:srgbClr val="FFFFFF"/>
                        </a:solidFill>
                        <a:effectLst/>
                        <a:latin typeface="Calibri" pitchFamily="34" charset="0"/>
                      </a:endParaRPr>
                    </a:p>
                  </a:txBody>
                  <a:tcPr marT="45733" marB="45733"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 červen 2011</a:t>
                      </a:r>
                      <a:endParaRPr kumimoji="0" lang="cs-CZ" sz="1800" b="1" i="0" u="none" strike="noStrike" cap="none" normalizeH="0" baseline="0" dirty="0" smtClean="0">
                        <a:ln>
                          <a:noFill/>
                        </a:ln>
                        <a:solidFill>
                          <a:srgbClr val="FFFFFF"/>
                        </a:solidFill>
                        <a:effectLst/>
                        <a:latin typeface="Calibri" pitchFamily="34" charset="0"/>
                      </a:endParaRPr>
                    </a:p>
                  </a:txBody>
                  <a:tcPr marT="45733" marB="45733" horzOverflow="overflow"/>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Ročník</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 9.</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r>
              <a:tr h="371475">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u="none" strike="noStrike" cap="none" normalizeH="0" baseline="0" dirty="0" smtClean="0">
                          <a:ln>
                            <a:noFill/>
                          </a:ln>
                          <a:effectLst/>
                        </a:rPr>
                        <a:t>Popis prezentace</a:t>
                      </a:r>
                      <a:endParaRPr kumimoji="0" lang="cs-CZ" sz="1800" b="0" i="0" u="none" strike="noStrike" cap="none" normalizeH="0" baseline="0" dirty="0" smtClean="0">
                        <a:ln>
                          <a:noFill/>
                        </a:ln>
                        <a:solidFill>
                          <a:srgbClr val="000000"/>
                        </a:solidFill>
                        <a:effectLst/>
                        <a:latin typeface="Calibri" pitchFamily="34" charset="0"/>
                      </a:endParaRPr>
                    </a:p>
                  </a:txBody>
                  <a:tcPr marT="45733" marB="45733" horzOverflow="overflow"/>
                </a:tc>
                <a:tc>
                  <a:txBody>
                    <a:body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cs-CZ" sz="1800" b="0" i="0" u="none" strike="noStrike" cap="none" normalizeH="0" baseline="0" dirty="0" smtClean="0">
                          <a:ln>
                            <a:noFill/>
                          </a:ln>
                          <a:solidFill>
                            <a:srgbClr val="000000"/>
                          </a:solidFill>
                          <a:effectLst/>
                          <a:latin typeface="Calibri" pitchFamily="34" charset="0"/>
                        </a:rPr>
                        <a:t>Žáci si zopakují tvorbu Karla Čapka.</a:t>
                      </a:r>
                    </a:p>
                  </a:txBody>
                  <a:tcPr marT="45733" marB="45733" horzOverflow="overflow"/>
                </a:tc>
              </a:tr>
            </a:tbl>
          </a:graphicData>
        </a:graphic>
      </p:graphicFrame>
    </p:spTree>
    <p:extLst>
      <p:ext uri="{BB962C8B-B14F-4D97-AF65-F5344CB8AC3E}">
        <p14:creationId xmlns:p14="http://schemas.microsoft.com/office/powerpoint/2010/main" val="351293774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35375" y="274638"/>
            <a:ext cx="1296988" cy="1143000"/>
          </a:xfrm>
          <a:prstGeom prst="ellipse">
            <a:avLst/>
          </a:prstGeom>
          <a:gradFill>
            <a:gsLst>
              <a:gs pos="0">
                <a:srgbClr val="DDEBCF"/>
              </a:gs>
              <a:gs pos="40000">
                <a:srgbClr val="3EE246"/>
              </a:gs>
              <a:gs pos="100000">
                <a:srgbClr val="156B13"/>
              </a:gs>
            </a:gsLst>
            <a:lin ang="5400000" scaled="0"/>
          </a:gradFill>
          <a:ln>
            <a:solidFill>
              <a:srgbClr val="00B050"/>
            </a:solid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dirty="0" smtClean="0"/>
              <a:t>1.  </a:t>
            </a:r>
            <a:endParaRPr lang="cs-CZ" sz="24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rtlCol="0">
            <a:normAutofit fontScale="77500" lnSpcReduction="20000"/>
          </a:bodyPr>
          <a:lstStyle/>
          <a:p>
            <a:pPr marL="0" indent="457200" algn="just">
              <a:buNone/>
              <a:defRPr/>
            </a:pPr>
            <a:r>
              <a:rPr lang="cs-CZ" dirty="0" smtClean="0"/>
              <a:t>„</a:t>
            </a:r>
            <a:r>
              <a:rPr lang="cs-CZ" dirty="0"/>
              <a:t>Ty nešiko nemotorná,“ chtěl se na něho rozkřiknout </a:t>
            </a:r>
            <a:r>
              <a:rPr lang="cs-CZ" dirty="0" err="1"/>
              <a:t>Magiáš</a:t>
            </a:r>
            <a:r>
              <a:rPr lang="cs-CZ" dirty="0"/>
              <a:t>, ale v tom spěchu si snad spletl tu pravou trubičku v krku, nebo si to spletla ta švestka, co měl v ústech, zkrátka spolkl švestku i s peckou a ta pecka mu zaskočila </a:t>
            </a:r>
            <a:r>
              <a:rPr lang="cs-CZ" dirty="0" smtClean="0"/>
              <a:t/>
            </a:r>
            <a:br>
              <a:rPr lang="cs-CZ" dirty="0" smtClean="0"/>
            </a:br>
            <a:r>
              <a:rPr lang="cs-CZ" dirty="0" smtClean="0"/>
              <a:t>a </a:t>
            </a:r>
            <a:r>
              <a:rPr lang="cs-CZ" dirty="0"/>
              <a:t>vzpříčila se mu v krku a nemohla ani dovnitř, ani ven; </a:t>
            </a:r>
            <a:r>
              <a:rPr lang="cs-CZ" dirty="0" smtClean="0"/>
              <a:t/>
            </a:r>
            <a:br>
              <a:rPr lang="cs-CZ" dirty="0" smtClean="0"/>
            </a:br>
            <a:r>
              <a:rPr lang="cs-CZ" dirty="0" smtClean="0"/>
              <a:t>a </a:t>
            </a:r>
            <a:r>
              <a:rPr lang="cs-CZ" dirty="0"/>
              <a:t>tak měl </a:t>
            </a:r>
            <a:r>
              <a:rPr lang="cs-CZ" dirty="0" err="1"/>
              <a:t>Magiáš</a:t>
            </a:r>
            <a:r>
              <a:rPr lang="cs-CZ" dirty="0"/>
              <a:t> zařvat jenom: „Ty ne —“ a dál to už nešlo, nemohl ze sebe vydat ani hlásku. Jen chrčel a sípěl …Když to </a:t>
            </a:r>
            <a:r>
              <a:rPr lang="cs-CZ" dirty="0" err="1"/>
              <a:t>Vincek</a:t>
            </a:r>
            <a:r>
              <a:rPr lang="cs-CZ" dirty="0"/>
              <a:t> viděl, hrozně se polekal, že se snad pantáta </a:t>
            </a:r>
            <a:r>
              <a:rPr lang="cs-CZ" dirty="0" err="1"/>
              <a:t>Magiáš</a:t>
            </a:r>
            <a:r>
              <a:rPr lang="cs-CZ" dirty="0"/>
              <a:t> udusí, a řekl: „</a:t>
            </a:r>
            <a:r>
              <a:rPr lang="cs-CZ" dirty="0" err="1"/>
              <a:t>Panešef</a:t>
            </a:r>
            <a:r>
              <a:rPr lang="cs-CZ" dirty="0"/>
              <a:t>, počkejte tady, já letím do Hronova pro doktora.“ Když doběhl do Hronova </a:t>
            </a:r>
            <a:r>
              <a:rPr lang="cs-CZ" dirty="0" smtClean="0"/>
              <a:t/>
            </a:r>
            <a:br>
              <a:rPr lang="cs-CZ" dirty="0" smtClean="0"/>
            </a:br>
            <a:r>
              <a:rPr lang="cs-CZ" dirty="0" smtClean="0"/>
              <a:t>k </a:t>
            </a:r>
            <a:r>
              <a:rPr lang="cs-CZ" dirty="0"/>
              <a:t>doktorovi, nemohl ani dechu popadnout a honem ze sebe vysypal: „Pane doktore, máte hned, ale hned a honem přijít k panu kouzelníkovi </a:t>
            </a:r>
            <a:r>
              <a:rPr lang="cs-CZ" dirty="0" err="1"/>
              <a:t>Magiášovi</a:t>
            </a:r>
            <a:r>
              <a:rPr lang="cs-CZ" dirty="0"/>
              <a:t>, nebo se udusí.!“</a:t>
            </a:r>
          </a:p>
          <a:p>
            <a:pPr marL="0" indent="0" algn="just" fontAlgn="auto">
              <a:spcAft>
                <a:spcPts val="0"/>
              </a:spcAft>
              <a:buFont typeface="Arial" pitchFamily="34" charset="0"/>
              <a:buNone/>
              <a:defRPr/>
            </a:pPr>
            <a:endParaRPr lang="cs-CZ" dirty="0"/>
          </a:p>
        </p:txBody>
      </p:sp>
      <p:sp>
        <p:nvSpPr>
          <p:cNvPr id="4" name="TextovéPole 3"/>
          <p:cNvSpPr txBox="1">
            <a:spLocks noChangeArrowheads="1"/>
          </p:cNvSpPr>
          <p:nvPr/>
        </p:nvSpPr>
        <p:spPr bwMode="auto">
          <a:xfrm>
            <a:off x="5219700" y="620713"/>
            <a:ext cx="3313113" cy="646331"/>
          </a:xfrm>
          <a:prstGeom prst="rect">
            <a:avLst/>
          </a:prstGeom>
          <a:noFill/>
          <a:ln w="9525">
            <a:noFill/>
            <a:miter lim="800000"/>
            <a:headEnd/>
            <a:tailEnd/>
          </a:ln>
        </p:spPr>
        <p:txBody>
          <a:bodyPr>
            <a:spAutoFit/>
          </a:bodyPr>
          <a:lstStyle/>
          <a:p>
            <a:r>
              <a:rPr lang="cs-CZ" dirty="0" smtClean="0">
                <a:latin typeface="Calibri" pitchFamily="34" charset="0"/>
              </a:rPr>
              <a:t>Devatero pohádek </a:t>
            </a:r>
          </a:p>
          <a:p>
            <a:r>
              <a:rPr lang="cs-CZ" dirty="0" smtClean="0">
                <a:latin typeface="Calibri" pitchFamily="34" charset="0"/>
              </a:rPr>
              <a:t>Velká pohádka doktorská</a:t>
            </a:r>
            <a:endParaRPr lang="cs-CZ" dirty="0">
              <a:latin typeface="Calibri" pitchFamily="34" charset="0"/>
            </a:endParaRPr>
          </a:p>
        </p:txBody>
      </p:sp>
    </p:spTree>
    <p:extLst>
      <p:ext uri="{BB962C8B-B14F-4D97-AF65-F5344CB8AC3E}">
        <p14:creationId xmlns:p14="http://schemas.microsoft.com/office/powerpoint/2010/main" val="359489448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arn(inVertical)">
                                      <p:cBhvr>
                                        <p:cTn id="12" dur="500"/>
                                        <p:tgtEl>
                                          <p:spTgt spid="4">
                                            <p:txEl>
                                              <p:pRg st="1" end="1"/>
                                            </p:txEl>
                                          </p:spTgt>
                                        </p:tgtEl>
                                      </p:cBhvr>
                                    </p:animEffect>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35375" y="274638"/>
            <a:ext cx="1296988" cy="1143000"/>
          </a:xfrm>
          <a:prstGeom prst="ellipse">
            <a:avLst/>
          </a:prstGeom>
          <a:gradFill>
            <a:gsLst>
              <a:gs pos="0">
                <a:srgbClr val="DDEBCF"/>
              </a:gs>
              <a:gs pos="40000">
                <a:srgbClr val="3EE246"/>
              </a:gs>
              <a:gs pos="100000">
                <a:srgbClr val="156B13"/>
              </a:gs>
            </a:gsLst>
            <a:lin ang="5400000" scaled="0"/>
          </a:gradFill>
          <a:ln>
            <a:solidFill>
              <a:srgbClr val="00B050"/>
            </a:solid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dirty="0"/>
              <a:t>2</a:t>
            </a:r>
            <a:r>
              <a:rPr lang="cs-CZ" dirty="0" smtClean="0"/>
              <a:t>.  </a:t>
            </a:r>
            <a:endParaRPr lang="cs-CZ" sz="24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rtlCol="0">
            <a:normAutofit fontScale="85000" lnSpcReduction="20000"/>
          </a:bodyPr>
          <a:lstStyle/>
          <a:p>
            <a:pPr marL="0" indent="457200" algn="just">
              <a:buNone/>
            </a:pPr>
            <a:r>
              <a:rPr lang="cs-CZ" dirty="0"/>
              <a:t>„Nešlo by, aby nějak vymřeli? Třeba by na ně mohla přijít nějaká nemoc nebo degenerace -“</a:t>
            </a:r>
          </a:p>
          <a:p>
            <a:pPr marL="0" indent="0" algn="just">
              <a:buNone/>
            </a:pPr>
            <a:r>
              <a:rPr lang="cs-CZ" dirty="0"/>
              <a:t>Příliš laciné, brachu. Copak má pořád Příroda napravovat, co si lidé nadrobili? Tak tedy ani ty už nevěříš, že si sami pomohou? Tak vidíš, tak vidíš; nakonec byste chtěli zase spoléhat, že vás někdo nebo něco spasí! Něco ti řeknu: víš, kdo ještě teď, když už je pětina Evropy potopena, jim dodává třaskaviny a torpéda a vrtačky? Víš, kdo horečně, dnem i nocí pracuje v laboratořích, aby našel ještě účinnější mašiny a látky na rozmetání světa? Víš, kdo jim půjčuje peníze, víš, kdo financuje tenhle Konec Světa, tu celou novou Potopu? „Vím. Všechny továrny. Všechny banky. Všechny státy</a:t>
            </a:r>
            <a:r>
              <a:rPr lang="cs-CZ" dirty="0" smtClean="0"/>
              <a:t>.“ Tak </a:t>
            </a:r>
            <a:r>
              <a:rPr lang="cs-CZ" dirty="0"/>
              <a:t>vidíš.</a:t>
            </a:r>
          </a:p>
        </p:txBody>
      </p:sp>
      <p:sp>
        <p:nvSpPr>
          <p:cNvPr id="4" name="TextovéPole 3"/>
          <p:cNvSpPr txBox="1">
            <a:spLocks noChangeArrowheads="1"/>
          </p:cNvSpPr>
          <p:nvPr/>
        </p:nvSpPr>
        <p:spPr bwMode="auto">
          <a:xfrm>
            <a:off x="5219700" y="620713"/>
            <a:ext cx="3313113" cy="369887"/>
          </a:xfrm>
          <a:prstGeom prst="rect">
            <a:avLst/>
          </a:prstGeom>
          <a:noFill/>
          <a:ln w="9525">
            <a:noFill/>
            <a:miter lim="800000"/>
            <a:headEnd/>
            <a:tailEnd/>
          </a:ln>
        </p:spPr>
        <p:txBody>
          <a:bodyPr>
            <a:spAutoFit/>
          </a:bodyPr>
          <a:lstStyle/>
          <a:p>
            <a:r>
              <a:rPr lang="cs-CZ" dirty="0" smtClean="0">
                <a:latin typeface="Calibri" pitchFamily="34" charset="0"/>
              </a:rPr>
              <a:t>Válka s mloky</a:t>
            </a:r>
            <a:endParaRPr lang="cs-CZ" dirty="0">
              <a:latin typeface="Calibri" pitchFamily="34" charset="0"/>
            </a:endParaRPr>
          </a:p>
        </p:txBody>
      </p:sp>
    </p:spTree>
    <p:extLst>
      <p:ext uri="{BB962C8B-B14F-4D97-AF65-F5344CB8AC3E}">
        <p14:creationId xmlns:p14="http://schemas.microsoft.com/office/powerpoint/2010/main" val="118730581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35375" y="274638"/>
            <a:ext cx="1296988" cy="1143000"/>
          </a:xfrm>
          <a:prstGeom prst="ellipse">
            <a:avLst/>
          </a:prstGeom>
          <a:gradFill>
            <a:gsLst>
              <a:gs pos="0">
                <a:srgbClr val="DDEBCF"/>
              </a:gs>
              <a:gs pos="40000">
                <a:srgbClr val="3EE246"/>
              </a:gs>
              <a:gs pos="100000">
                <a:srgbClr val="156B13"/>
              </a:gs>
            </a:gsLst>
            <a:lin ang="5400000" scaled="0"/>
          </a:gradFill>
          <a:ln>
            <a:solidFill>
              <a:srgbClr val="00B050"/>
            </a:solid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dirty="0" smtClean="0"/>
              <a:t>3.  </a:t>
            </a:r>
            <a:endParaRPr lang="cs-CZ" sz="24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rtlCol="0">
            <a:normAutofit/>
          </a:bodyPr>
          <a:lstStyle/>
          <a:p>
            <a:pPr marL="0" indent="457200" algn="just">
              <a:buNone/>
            </a:pPr>
            <a:r>
              <a:rPr lang="cs-CZ" sz="2700" dirty="0"/>
              <a:t>Tohle je můj Člověk. Nebojím se ho. Je velmi mocný, neboť jí velmi mnoho; je Všežeroucí. Co žereš? Dej mi! Není krásný, neboť nemá srsti. Nemaje dosti slin, musí </a:t>
            </a:r>
            <a:r>
              <a:rPr lang="cs-CZ" sz="2700" dirty="0" smtClean="0"/>
              <a:t/>
            </a:r>
            <a:br>
              <a:rPr lang="cs-CZ" sz="2700" dirty="0" smtClean="0"/>
            </a:br>
            <a:r>
              <a:rPr lang="cs-CZ" sz="2700" dirty="0" smtClean="0"/>
              <a:t>se </a:t>
            </a:r>
            <a:r>
              <a:rPr lang="cs-CZ" sz="2700" dirty="0"/>
              <a:t>umývat vodou. Mňouká drsně a zbytečně mnoho. Někdy ze spánku přede. Otevři mi dveře. Nevím, proč </a:t>
            </a:r>
            <a:r>
              <a:rPr lang="cs-CZ" sz="2700" dirty="0" smtClean="0"/>
              <a:t/>
            </a:r>
            <a:br>
              <a:rPr lang="cs-CZ" sz="2700" dirty="0" smtClean="0"/>
            </a:br>
            <a:r>
              <a:rPr lang="cs-CZ" sz="2700" dirty="0" smtClean="0"/>
              <a:t>se </a:t>
            </a:r>
            <a:r>
              <a:rPr lang="cs-CZ" sz="2700" dirty="0"/>
              <a:t>stal Pánem; snad sežral něco </a:t>
            </a:r>
            <a:r>
              <a:rPr lang="cs-CZ" sz="2700" dirty="0" smtClean="0"/>
              <a:t>vznešeného. V </a:t>
            </a:r>
            <a:r>
              <a:rPr lang="cs-CZ" sz="2700" dirty="0"/>
              <a:t>mých pokojích zachovává čistotu.</a:t>
            </a:r>
          </a:p>
        </p:txBody>
      </p:sp>
      <p:sp>
        <p:nvSpPr>
          <p:cNvPr id="4" name="TextovéPole 3"/>
          <p:cNvSpPr txBox="1">
            <a:spLocks noChangeArrowheads="1"/>
          </p:cNvSpPr>
          <p:nvPr/>
        </p:nvSpPr>
        <p:spPr bwMode="auto">
          <a:xfrm>
            <a:off x="5219700" y="620713"/>
            <a:ext cx="3313113" cy="369887"/>
          </a:xfrm>
          <a:prstGeom prst="rect">
            <a:avLst/>
          </a:prstGeom>
          <a:noFill/>
          <a:ln w="9525">
            <a:noFill/>
            <a:miter lim="800000"/>
            <a:headEnd/>
            <a:tailEnd/>
          </a:ln>
        </p:spPr>
        <p:txBody>
          <a:bodyPr>
            <a:spAutoFit/>
          </a:bodyPr>
          <a:lstStyle/>
          <a:p>
            <a:r>
              <a:rPr lang="cs-CZ" dirty="0" smtClean="0">
                <a:latin typeface="Calibri" pitchFamily="34" charset="0"/>
              </a:rPr>
              <a:t>Z názorů kočky</a:t>
            </a:r>
            <a:endParaRPr lang="cs-CZ" dirty="0">
              <a:latin typeface="Calibri" pitchFamily="34" charset="0"/>
            </a:endParaRPr>
          </a:p>
        </p:txBody>
      </p:sp>
    </p:spTree>
    <p:extLst>
      <p:ext uri="{BB962C8B-B14F-4D97-AF65-F5344CB8AC3E}">
        <p14:creationId xmlns:p14="http://schemas.microsoft.com/office/powerpoint/2010/main" val="341844056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35375" y="274638"/>
            <a:ext cx="1296988" cy="1143000"/>
          </a:xfrm>
          <a:prstGeom prst="ellipse">
            <a:avLst/>
          </a:prstGeom>
          <a:gradFill>
            <a:gsLst>
              <a:gs pos="0">
                <a:srgbClr val="DDEBCF"/>
              </a:gs>
              <a:gs pos="40000">
                <a:srgbClr val="3EE246"/>
              </a:gs>
              <a:gs pos="100000">
                <a:srgbClr val="156B13"/>
              </a:gs>
            </a:gsLst>
            <a:lin ang="5400000" scaled="0"/>
          </a:gradFill>
          <a:ln>
            <a:solidFill>
              <a:srgbClr val="00B050"/>
            </a:solid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dirty="0" smtClean="0"/>
              <a:t>4.  </a:t>
            </a:r>
            <a:endParaRPr lang="cs-CZ" sz="24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rtlCol="0">
            <a:normAutofit/>
          </a:bodyPr>
          <a:lstStyle/>
          <a:p>
            <a:pPr marL="0" indent="457200" algn="just">
              <a:buNone/>
            </a:pPr>
            <a:r>
              <a:rPr lang="cs-CZ" sz="2700" dirty="0"/>
              <a:t>Prosím vás, Vaše Excelence, já jen okamžik ... Vy jste takový státník a máte tak nesmírnou moc ... Ne že bych vám chtěl lichotit, ale - bohužel je to tak, že ano ... Podívejte se, kdybyste vy chtěl nabídnout věčný mír ... Bože, jak by byli všichni rádi! Vždyť se celý svět bojí jenom vás ... všichni zbrojí jen kvůli vám ... Kdybyste vy řekl, že chcete mír, bude na celém světě pokoj, že ano ...</a:t>
            </a:r>
          </a:p>
        </p:txBody>
      </p:sp>
      <p:sp>
        <p:nvSpPr>
          <p:cNvPr id="4" name="TextovéPole 3"/>
          <p:cNvSpPr txBox="1">
            <a:spLocks noChangeArrowheads="1"/>
          </p:cNvSpPr>
          <p:nvPr/>
        </p:nvSpPr>
        <p:spPr bwMode="auto">
          <a:xfrm>
            <a:off x="5219700" y="620713"/>
            <a:ext cx="3313113" cy="369887"/>
          </a:xfrm>
          <a:prstGeom prst="rect">
            <a:avLst/>
          </a:prstGeom>
          <a:noFill/>
          <a:ln w="9525">
            <a:noFill/>
            <a:miter lim="800000"/>
            <a:headEnd/>
            <a:tailEnd/>
          </a:ln>
        </p:spPr>
        <p:txBody>
          <a:bodyPr>
            <a:spAutoFit/>
          </a:bodyPr>
          <a:lstStyle/>
          <a:p>
            <a:r>
              <a:rPr lang="cs-CZ" dirty="0" smtClean="0">
                <a:latin typeface="Calibri" pitchFamily="34" charset="0"/>
              </a:rPr>
              <a:t>Bílá nemoc</a:t>
            </a:r>
            <a:endParaRPr lang="cs-CZ" dirty="0">
              <a:latin typeface="Calibri" pitchFamily="34" charset="0"/>
            </a:endParaRPr>
          </a:p>
        </p:txBody>
      </p:sp>
    </p:spTree>
    <p:extLst>
      <p:ext uri="{BB962C8B-B14F-4D97-AF65-F5344CB8AC3E}">
        <p14:creationId xmlns:p14="http://schemas.microsoft.com/office/powerpoint/2010/main" val="305359371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635375" y="274638"/>
            <a:ext cx="1296988" cy="1143000"/>
          </a:xfrm>
          <a:prstGeom prst="ellipse">
            <a:avLst/>
          </a:prstGeom>
          <a:gradFill>
            <a:gsLst>
              <a:gs pos="0">
                <a:srgbClr val="DDEBCF"/>
              </a:gs>
              <a:gs pos="40000">
                <a:srgbClr val="3EE246"/>
              </a:gs>
              <a:gs pos="100000">
                <a:srgbClr val="156B13"/>
              </a:gs>
            </a:gsLst>
            <a:lin ang="5400000" scaled="0"/>
          </a:gradFill>
          <a:ln>
            <a:solidFill>
              <a:srgbClr val="00B050"/>
            </a:solid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dirty="0"/>
              <a:t>5</a:t>
            </a:r>
            <a:r>
              <a:rPr lang="cs-CZ" dirty="0" smtClean="0"/>
              <a:t>.  </a:t>
            </a:r>
            <a:endParaRPr lang="cs-CZ" sz="24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rtlCol="0">
            <a:normAutofit/>
          </a:bodyPr>
          <a:lstStyle/>
          <a:p>
            <a:pPr marL="0" indent="457200" algn="just">
              <a:buNone/>
            </a:pPr>
            <a:r>
              <a:rPr lang="cs-CZ" sz="2700" dirty="0"/>
              <a:t>Paní Landová na něho vytřeštila oči. Přece to je to nejkrásnější na světě, vysvětlovala. Pane, copak ve vás nejsou žádné mateřské city? Pan Bartošek se nechtěl přiznat k tomuto nedostatku a řekl honem: Já myslím, že takového </a:t>
            </a:r>
            <a:r>
              <a:rPr lang="cs-CZ" sz="2700" dirty="0" err="1"/>
              <a:t>haranta</a:t>
            </a:r>
            <a:r>
              <a:rPr lang="cs-CZ" sz="2700" dirty="0"/>
              <a:t> by mohla ukrást jenom matka, která přišla o vlastní mládě a chce mít jiné. … Prosím vás, podle toho vašeho popisu ji nepoznáme. Ale já ji poznám, vzlykala paní Landová.</a:t>
            </a:r>
          </a:p>
        </p:txBody>
      </p:sp>
      <p:sp>
        <p:nvSpPr>
          <p:cNvPr id="4" name="TextovéPole 3"/>
          <p:cNvSpPr txBox="1">
            <a:spLocks noChangeArrowheads="1"/>
          </p:cNvSpPr>
          <p:nvPr/>
        </p:nvSpPr>
        <p:spPr bwMode="auto">
          <a:xfrm>
            <a:off x="5219700" y="620713"/>
            <a:ext cx="3313113" cy="369887"/>
          </a:xfrm>
          <a:prstGeom prst="rect">
            <a:avLst/>
          </a:prstGeom>
          <a:noFill/>
          <a:ln w="9525">
            <a:noFill/>
            <a:miter lim="800000"/>
            <a:headEnd/>
            <a:tailEnd/>
          </a:ln>
        </p:spPr>
        <p:txBody>
          <a:bodyPr>
            <a:spAutoFit/>
          </a:bodyPr>
          <a:lstStyle/>
          <a:p>
            <a:r>
              <a:rPr lang="cs-CZ" dirty="0" smtClean="0">
                <a:latin typeface="Calibri" pitchFamily="34" charset="0"/>
              </a:rPr>
              <a:t>Případ s dítětem</a:t>
            </a:r>
            <a:endParaRPr lang="cs-CZ" dirty="0">
              <a:latin typeface="Calibri" pitchFamily="34" charset="0"/>
            </a:endParaRPr>
          </a:p>
        </p:txBody>
      </p:sp>
    </p:spTree>
    <p:extLst>
      <p:ext uri="{BB962C8B-B14F-4D97-AF65-F5344CB8AC3E}">
        <p14:creationId xmlns:p14="http://schemas.microsoft.com/office/powerpoint/2010/main" val="42467132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arn(inVertical)">
                                      <p:cBhvr>
                                        <p:cTn id="7" dur="500"/>
                                        <p:tgtEl>
                                          <p:spTgt spid="4">
                                            <p:txEl>
                                              <p:pRg st="0" end="0"/>
                                            </p:txEl>
                                          </p:spTgt>
                                        </p:tgtEl>
                                      </p:cBhvr>
                                    </p:animEffect>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979712" y="274638"/>
            <a:ext cx="4392487" cy="1143000"/>
          </a:xfrm>
          <a:prstGeom prst="ellipse">
            <a:avLst/>
          </a:prstGeom>
          <a:gradFill>
            <a:gsLst>
              <a:gs pos="0">
                <a:srgbClr val="DDEBCF"/>
              </a:gs>
              <a:gs pos="40000">
                <a:srgbClr val="3EE246"/>
              </a:gs>
              <a:gs pos="100000">
                <a:srgbClr val="156B13"/>
              </a:gs>
            </a:gsLst>
            <a:lin ang="5400000" scaled="0"/>
          </a:gradFill>
          <a:ln>
            <a:noFill/>
          </a:ln>
        </p:spPr>
        <p:style>
          <a:lnRef idx="2">
            <a:schemeClr val="accent1"/>
          </a:lnRef>
          <a:fillRef idx="1">
            <a:schemeClr val="lt1"/>
          </a:fillRef>
          <a:effectRef idx="0">
            <a:schemeClr val="accent1"/>
          </a:effectRef>
          <a:fontRef idx="minor">
            <a:schemeClr val="dk1"/>
          </a:fontRef>
        </p:style>
        <p:txBody>
          <a:bodyPr rtlCol="0">
            <a:normAutofit/>
          </a:bodyPr>
          <a:lstStyle/>
          <a:p>
            <a:pPr fontAlgn="auto">
              <a:spcAft>
                <a:spcPts val="0"/>
              </a:spcAft>
              <a:defRPr/>
            </a:pPr>
            <a:r>
              <a:rPr lang="cs-CZ" sz="3600" dirty="0" smtClean="0"/>
              <a:t>Použité zdroje:  </a:t>
            </a:r>
            <a:endParaRPr lang="cs-CZ" sz="3600" dirty="0"/>
          </a:p>
        </p:txBody>
      </p:sp>
      <p:sp>
        <p:nvSpPr>
          <p:cNvPr id="3" name="Zástupný symbol pro obsah 2"/>
          <p:cNvSpPr>
            <a:spLocks noGrp="1"/>
          </p:cNvSpPr>
          <p:nvPr>
            <p:ph idx="1"/>
          </p:nvPr>
        </p:nvSpPr>
        <p:spPr>
          <a:noFill/>
          <a:ln>
            <a:noFill/>
          </a:ln>
        </p:spPr>
        <p:style>
          <a:lnRef idx="2">
            <a:schemeClr val="accent1"/>
          </a:lnRef>
          <a:fillRef idx="1">
            <a:schemeClr val="lt1"/>
          </a:fillRef>
          <a:effectRef idx="0">
            <a:schemeClr val="accent1"/>
          </a:effectRef>
          <a:fontRef idx="minor">
            <a:schemeClr val="dk1"/>
          </a:fontRef>
        </p:style>
        <p:txBody>
          <a:bodyPr numCol="1" rtlCol="0">
            <a:normAutofit/>
          </a:bodyPr>
          <a:lstStyle/>
          <a:p>
            <a:pPr marL="0" indent="457200" algn="just"/>
            <a:r>
              <a:rPr lang="cs-CZ" sz="2700" dirty="0" smtClean="0"/>
              <a:t>ČAPEK, K. </a:t>
            </a:r>
            <a:r>
              <a:rPr lang="cs-CZ" sz="2700" i="1" dirty="0" smtClean="0"/>
              <a:t>Devatero</a:t>
            </a:r>
            <a:r>
              <a:rPr lang="cs-CZ" sz="2700" dirty="0" smtClean="0"/>
              <a:t> </a:t>
            </a:r>
            <a:r>
              <a:rPr lang="cs-CZ" sz="2700" i="1" dirty="0" smtClean="0"/>
              <a:t>pohádek. </a:t>
            </a:r>
            <a:r>
              <a:rPr lang="cs-CZ" sz="2700" dirty="0" smtClean="0"/>
              <a:t>Praha: Albatros, 1986.</a:t>
            </a:r>
            <a:endParaRPr lang="cs-CZ" sz="2700" i="1" dirty="0" smtClean="0"/>
          </a:p>
          <a:p>
            <a:pPr marL="0" indent="457200" algn="just"/>
            <a:r>
              <a:rPr lang="cs-CZ" sz="2700" dirty="0"/>
              <a:t>ČAPEK, K. </a:t>
            </a:r>
            <a:r>
              <a:rPr lang="cs-CZ" sz="2700" i="1" dirty="0" smtClean="0"/>
              <a:t>Válka s mloky. </a:t>
            </a:r>
            <a:r>
              <a:rPr lang="cs-CZ" sz="2700" dirty="0" smtClean="0"/>
              <a:t>Praha: </a:t>
            </a:r>
            <a:r>
              <a:rPr lang="cs-CZ" sz="2700" dirty="0" err="1" smtClean="0"/>
              <a:t>Českolovenský</a:t>
            </a:r>
            <a:r>
              <a:rPr lang="cs-CZ" sz="2700" dirty="0" smtClean="0"/>
              <a:t> spisovatel, 1986.</a:t>
            </a:r>
            <a:endParaRPr lang="cs-CZ" sz="2700" i="1" dirty="0" smtClean="0"/>
          </a:p>
          <a:p>
            <a:pPr marL="0" indent="457200" algn="just"/>
            <a:r>
              <a:rPr lang="cs-CZ" sz="2800" dirty="0" smtClean="0"/>
              <a:t>SOUKAL, J. </a:t>
            </a:r>
            <a:r>
              <a:rPr lang="cs-CZ" sz="2800" i="1" dirty="0" smtClean="0"/>
              <a:t>Čítanka 6 (literární výchova pro 6. ročník      základní školy a pro odpovídající ročník víceletých gymnázií). </a:t>
            </a:r>
            <a:r>
              <a:rPr lang="cs-CZ" sz="2800" dirty="0" smtClean="0"/>
              <a:t>Praha: SPN, 2000.</a:t>
            </a:r>
          </a:p>
          <a:p>
            <a:pPr marL="0" indent="457200" algn="just"/>
            <a:r>
              <a:rPr lang="cs-CZ" sz="2800" dirty="0"/>
              <a:t>ČAPEK, K. </a:t>
            </a:r>
            <a:r>
              <a:rPr lang="cs-CZ" sz="2800" i="1" dirty="0" smtClean="0"/>
              <a:t>Povídky z jedné kapsy. </a:t>
            </a:r>
            <a:r>
              <a:rPr lang="cs-CZ" sz="2800" dirty="0"/>
              <a:t>Praha: </a:t>
            </a:r>
            <a:r>
              <a:rPr lang="cs-CZ" sz="2800" dirty="0" err="1"/>
              <a:t>Českolovenský</a:t>
            </a:r>
            <a:r>
              <a:rPr lang="cs-CZ" sz="2800" dirty="0"/>
              <a:t> spisovatel</a:t>
            </a:r>
            <a:r>
              <a:rPr lang="cs-CZ" sz="2800"/>
              <a:t>, </a:t>
            </a:r>
            <a:r>
              <a:rPr lang="cs-CZ" sz="2800" smtClean="0"/>
              <a:t>1988.</a:t>
            </a:r>
            <a:endParaRPr lang="cs-CZ" sz="2800" dirty="0" smtClean="0"/>
          </a:p>
          <a:p>
            <a:pPr marL="0" indent="457200" algn="just"/>
            <a:endParaRPr lang="cs-CZ" sz="2800" dirty="0" smtClean="0"/>
          </a:p>
          <a:p>
            <a:pPr marL="0" indent="457200" algn="just"/>
            <a:endParaRPr lang="cs-CZ" sz="2700" dirty="0"/>
          </a:p>
        </p:txBody>
      </p:sp>
    </p:spTree>
    <p:extLst>
      <p:ext uri="{BB962C8B-B14F-4D97-AF65-F5344CB8AC3E}">
        <p14:creationId xmlns:p14="http://schemas.microsoft.com/office/powerpoint/2010/main" val="1655410116"/>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Oriel</Template>
  <TotalTime>54</TotalTime>
  <Words>550</Words>
  <Application>Microsoft Office PowerPoint</Application>
  <PresentationFormat>Předvádění na obrazovce (4:3)</PresentationFormat>
  <Paragraphs>34</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Prezentace aplikace PowerPoint</vt:lpstr>
      <vt:lpstr>1.  </vt:lpstr>
      <vt:lpstr>2.  </vt:lpstr>
      <vt:lpstr>3.  </vt:lpstr>
      <vt:lpstr>4.  </vt:lpstr>
      <vt:lpstr>5.  </vt:lpstr>
      <vt:lpstr>Použité zdroje:  </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Jajinka</dc:creator>
  <cp:lastModifiedBy>Tata</cp:lastModifiedBy>
  <cp:revision>16</cp:revision>
  <dcterms:created xsi:type="dcterms:W3CDTF">2011-10-22T18:54:24Z</dcterms:created>
  <dcterms:modified xsi:type="dcterms:W3CDTF">2011-11-07T20:21:27Z</dcterms:modified>
</cp:coreProperties>
</file>