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1" r:id="rId3"/>
    <p:sldId id="257" r:id="rId4"/>
    <p:sldId id="259" r:id="rId5"/>
    <p:sldId id="260" r:id="rId6"/>
    <p:sldId id="261" r:id="rId7"/>
    <p:sldId id="262" r:id="rId8"/>
    <p:sldId id="263" r:id="rId9"/>
    <p:sldId id="265" r:id="rId10"/>
    <p:sldId id="269" r:id="rId11"/>
    <p:sldId id="270" r:id="rId12"/>
    <p:sldId id="26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1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smtClean="0"/>
            <a:t>VY_32_INOVACE_19_Fantastická literatura-ukázky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</a:t>
          </a:r>
          <a:r>
            <a:rPr lang="cs-CZ" sz="2000" dirty="0" err="1" smtClean="0"/>
            <a:t>Kolbeová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Fantastická literatura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343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</a:t>
          </a:r>
          <a:r>
            <a:rPr lang="cs-CZ" sz="2000" kern="1200" dirty="0" err="1" smtClean="0"/>
            <a:t>Kolbeová</a:t>
          </a:r>
          <a:endParaRPr lang="cs-CZ" sz="2000" kern="1200" dirty="0"/>
        </a:p>
      </dsp:txBody>
      <dsp:txXfrm>
        <a:off x="1273857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smtClean="0"/>
            <a:t>VY_32_INOVACE_19_Fantastická literatura-ukázky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Fantastická literatura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D8FD28-D9DD-42CA-A4FC-A45E7C51F13C}" type="datetimeFigureOut">
              <a:rPr lang="cs-CZ"/>
              <a:pPr>
                <a:defRPr/>
              </a:pPr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8BFDEC-CB0D-46EB-A37F-76C384C841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168464-6126-42A9-8922-C73CFB9FD487}" type="datetimeFigureOut">
              <a:rPr lang="cs-CZ"/>
              <a:pPr>
                <a:defRPr/>
              </a:pPr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99FF21-4100-4804-9CF4-06C4103C59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1236EA-A241-4FD3-9E96-1EF5E5541A83}" type="datetimeFigureOut">
              <a:rPr lang="cs-CZ"/>
              <a:pPr>
                <a:defRPr/>
              </a:pPr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8D94AB-B6DB-4AC7-AD50-03CEE90F84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68CE30-AA70-45CB-ADC7-99A083C9F4A0}" type="datetimeFigureOut">
              <a:rPr lang="cs-CZ"/>
              <a:pPr>
                <a:defRPr/>
              </a:pPr>
              <a:t>7.11.2011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D12786-5830-4C95-8F1A-C5BB68BEC9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B8A9CF-2CAC-46CD-9513-B52A48CAD4A3}" type="datetimeFigureOut">
              <a:rPr lang="cs-CZ"/>
              <a:pPr>
                <a:defRPr/>
              </a:pPr>
              <a:t>7.11.2011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1BD637-5B80-4926-8CE3-39132FB01B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15927E-62AC-4A6F-8DA8-6006EDDCA63E}" type="datetimeFigureOut">
              <a:rPr lang="cs-CZ"/>
              <a:pPr>
                <a:defRPr/>
              </a:pPr>
              <a:t>7.11.2011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6AD6F6-EACE-4B8B-AA4C-497373CB4C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CA825-5E54-4AEF-AFF0-170FB2233C03}" type="datetimeFigureOut">
              <a:rPr lang="cs-CZ"/>
              <a:pPr>
                <a:defRPr/>
              </a:pPr>
              <a:t>7.11.2011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CF4363-EFD4-4336-AD0A-552D1C1833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BC4A41-320A-4E2B-AA99-4CE38C5F99F0}" type="datetimeFigureOut">
              <a:rPr lang="cs-CZ"/>
              <a:pPr>
                <a:defRPr/>
              </a:pPr>
              <a:t>7.11.2011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68AD25-F021-44D3-BBA3-DADA1E64F4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E7E443-CCE5-4EAA-8ACD-AE521CFF8A72}" type="datetimeFigureOut">
              <a:rPr lang="cs-CZ"/>
              <a:pPr>
                <a:defRPr/>
              </a:pPr>
              <a:t>7.11.2011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841C10-C793-490F-B224-172A12CAB0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27983A-03AF-4CF5-865B-16AD1AF8EA46}" type="datetimeFigureOut">
              <a:rPr lang="cs-CZ"/>
              <a:pPr>
                <a:defRPr/>
              </a:pPr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8C9F33-33CA-4738-84B3-8E86285110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AF7AE7-BBB3-4FB2-B379-3DCB7906E1DA}" type="datetimeFigureOut">
              <a:rPr lang="cs-CZ"/>
              <a:pPr>
                <a:defRPr/>
              </a:pPr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70C541-F4BF-43DC-A450-58713FAA20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chemeClr val="tx2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4CA9D0F-6531-4469-A50E-5B7B4BBAB8E1}" type="datetimeFigureOut">
              <a:rPr lang="cs-CZ"/>
              <a:pPr>
                <a:defRPr/>
              </a:pPr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09049F3-EC19-493C-9EC8-4C46388B9A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7403764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Fantastická literatura – Ukázky z děl</a:t>
            </a:r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00232" y="4429132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8192146"/>
              </p:ext>
            </p:extLst>
          </p:nvPr>
        </p:nvGraphicFramePr>
        <p:xfrm>
          <a:off x="1547813" y="1412875"/>
          <a:ext cx="6096000" cy="165737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květen 2011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9.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Žáci si zopakují jednotlivá díla (ukázky z děl) probraných autorů.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855011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35375" y="274638"/>
            <a:ext cx="1296988" cy="1143000"/>
          </a:xfr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1. 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 fontScale="62500" lnSpcReduction="20000"/>
          </a:bodyPr>
          <a:lstStyle/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Když </a:t>
            </a:r>
            <a:r>
              <a:rPr lang="cs-CZ" dirty="0"/>
              <a:t>se toho večera strýc </a:t>
            </a:r>
            <a:r>
              <a:rPr lang="cs-CZ" dirty="0" err="1"/>
              <a:t>Vernon</a:t>
            </a:r>
            <a:r>
              <a:rPr lang="cs-CZ" dirty="0"/>
              <a:t> vrátil z práce, udělal něco, co ještě nikdy předtím: přišel za </a:t>
            </a:r>
            <a:r>
              <a:rPr lang="cs-CZ" dirty="0" err="1"/>
              <a:t>Harrym</a:t>
            </a:r>
            <a:r>
              <a:rPr lang="cs-CZ" dirty="0"/>
              <a:t> do přístěnku.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„Kde je můj dopis?" uhodil </a:t>
            </a:r>
            <a:r>
              <a:rPr lang="cs-CZ" dirty="0" err="1"/>
              <a:t>Harry</a:t>
            </a:r>
            <a:r>
              <a:rPr lang="cs-CZ" dirty="0"/>
              <a:t> na strýce, hned jak se ztěžka protlačil dveřmi. „Kdo mi to píše?"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„Nikdo. Byl to prostě omyl," řekl strýc </a:t>
            </a:r>
            <a:r>
              <a:rPr lang="cs-CZ" dirty="0" err="1"/>
              <a:t>Vernon</a:t>
            </a:r>
            <a:r>
              <a:rPr lang="cs-CZ" dirty="0"/>
              <a:t> stroze. „Už jsem to psaní spálil." „To žádný omyl nebyl," ohradil se </a:t>
            </a:r>
            <a:r>
              <a:rPr lang="cs-CZ" dirty="0" err="1"/>
              <a:t>Harry</a:t>
            </a:r>
            <a:r>
              <a:rPr lang="cs-CZ" dirty="0"/>
              <a:t> pobouřeně, „v té adrese byl </a:t>
            </a:r>
            <a:r>
              <a:rPr lang="cs-CZ" dirty="0" smtClean="0"/>
              <a:t>napsaný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dirty="0"/>
              <a:t>i můj přístěnek!"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„Totiž - víš </a:t>
            </a:r>
            <a:r>
              <a:rPr lang="cs-CZ" dirty="0" err="1"/>
              <a:t>Harry</a:t>
            </a:r>
            <a:r>
              <a:rPr lang="cs-CZ" dirty="0"/>
              <a:t> - pokud jde o tenhle přístěnek, tvoje teta a já jsme si říkali... opravdu už na něj začínáš být trochu velký... Tak jsme si mysleli, že by nejspíš bylo dobře, kdyby ses přestěhoval do </a:t>
            </a:r>
            <a:r>
              <a:rPr lang="cs-CZ" dirty="0" err="1"/>
              <a:t>Dudleyho</a:t>
            </a:r>
            <a:r>
              <a:rPr lang="cs-CZ" dirty="0"/>
              <a:t> druhé ložnice."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/>
              <a:t>Harrymu</a:t>
            </a:r>
            <a:r>
              <a:rPr lang="cs-CZ" dirty="0"/>
              <a:t> stačila jediná cesta nahoru, aby přestěhoval všechen svůj majetek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 </a:t>
            </a:r>
            <a:r>
              <a:rPr lang="cs-CZ" dirty="0"/>
              <a:t>přístěnku do pokoje, potom se posadil na postel a rozhlédl se kolem. Skoro všechno v místnosti bylo rozbité. Měsíc stará kamera ležela na věži malého, ještě pojízdného tanku, kterým </a:t>
            </a:r>
            <a:r>
              <a:rPr lang="cs-CZ" dirty="0" err="1"/>
              <a:t>Dudley</a:t>
            </a:r>
            <a:r>
              <a:rPr lang="cs-CZ" dirty="0"/>
              <a:t> onehdy přejel sousedova psa; v koutě stál </a:t>
            </a:r>
            <a:r>
              <a:rPr lang="cs-CZ" dirty="0" err="1"/>
              <a:t>Dudleyho</a:t>
            </a:r>
            <a:r>
              <a:rPr lang="cs-CZ" dirty="0"/>
              <a:t> první televizor, který prokopl, když nevysílali jeho oblíbený pořad.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219700" y="620713"/>
            <a:ext cx="33131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Harry Potter – J. K. Rowlingová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35375" y="274638"/>
            <a:ext cx="1296988" cy="1143000"/>
          </a:xfr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2</a:t>
            </a:r>
            <a:r>
              <a:rPr lang="cs-CZ" dirty="0" smtClean="0"/>
              <a:t>. 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413125"/>
          </a:xfr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 fontScale="62500" lnSpcReduction="20000"/>
          </a:bodyPr>
          <a:lstStyle/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„Vyhoď ho a zamkni před ním," pokračovala paní Hallová. „Víc­krát mi ho sem nepouštěj. Napůl jsem to tušila... mohla jsem to vědět. Ty </a:t>
            </a:r>
            <a:r>
              <a:rPr lang="cs-CZ" dirty="0" err="1"/>
              <a:t>brejlavý</a:t>
            </a:r>
            <a:r>
              <a:rPr lang="cs-CZ" dirty="0"/>
              <a:t> </a:t>
            </a:r>
            <a:r>
              <a:rPr lang="cs-CZ" dirty="0" err="1"/>
              <a:t>voči</a:t>
            </a:r>
            <a:r>
              <a:rPr lang="cs-CZ" dirty="0"/>
              <a:t> a ta zafačovaná hlava a jedinou neděli ne­páchne do kostela. A všechny ty flašky - ani se nepatří, aby jich někdo měl tolika. To voň začaroval ty duchy do nábytku... Můj </a:t>
            </a:r>
            <a:r>
              <a:rPr lang="cs-CZ" dirty="0" err="1"/>
              <a:t>zlatej</a:t>
            </a:r>
            <a:r>
              <a:rPr lang="cs-CZ" dirty="0"/>
              <a:t> nábyteček! Právě v ty židli sedávala chuděra moje maminka, když jsem byla ještě holčička. Když povážím, že se teď na mě ta židle </a:t>
            </a:r>
            <a:r>
              <a:rPr lang="cs-CZ" dirty="0" err="1"/>
              <a:t>voboří</a:t>
            </a:r>
            <a:r>
              <a:rPr lang="cs-CZ" dirty="0"/>
              <a:t>..."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„</a:t>
            </a:r>
            <a:r>
              <a:rPr lang="cs-CZ" dirty="0" err="1"/>
              <a:t>Este</a:t>
            </a:r>
            <a:r>
              <a:rPr lang="cs-CZ" dirty="0"/>
              <a:t> malou kapičku, </a:t>
            </a:r>
            <a:r>
              <a:rPr lang="cs-CZ" dirty="0" err="1"/>
              <a:t>Janny</a:t>
            </a:r>
            <a:r>
              <a:rPr lang="cs-CZ" dirty="0"/>
              <a:t>," pobízel ji </a:t>
            </a:r>
            <a:r>
              <a:rPr lang="cs-CZ" dirty="0" err="1"/>
              <a:t>Hall</a:t>
            </a:r>
            <a:r>
              <a:rPr lang="cs-CZ" dirty="0"/>
              <a:t>. „Máš nervy na­dranc."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Poslali </a:t>
            </a:r>
            <a:r>
              <a:rPr lang="cs-CZ" dirty="0" err="1"/>
              <a:t>Millii</a:t>
            </a:r>
            <a:r>
              <a:rPr lang="cs-CZ" dirty="0"/>
              <a:t> v zlatavém slunečním jasu páté hodiny ranní přes ulici, aby vzbudila pana </a:t>
            </a:r>
            <a:r>
              <a:rPr lang="cs-CZ" dirty="0" err="1"/>
              <a:t>Sandyho</a:t>
            </a:r>
            <a:r>
              <a:rPr lang="cs-CZ" dirty="0"/>
              <a:t> </a:t>
            </a:r>
            <a:r>
              <a:rPr lang="cs-CZ" dirty="0" err="1"/>
              <a:t>Wadgerse</a:t>
            </a:r>
            <a:r>
              <a:rPr lang="cs-CZ" dirty="0"/>
              <a:t>, kováře odnaproti.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Pan </a:t>
            </a:r>
            <a:r>
              <a:rPr lang="cs-CZ" dirty="0" err="1"/>
              <a:t>Hall</a:t>
            </a:r>
            <a:r>
              <a:rPr lang="cs-CZ" dirty="0"/>
              <a:t> se prý dává poroučet a nábytek v horním pokoji se chová ukrutně divně. Nezaskočil by pan </a:t>
            </a:r>
            <a:r>
              <a:rPr lang="cs-CZ" dirty="0" err="1"/>
              <a:t>Wadgers</a:t>
            </a:r>
            <a:r>
              <a:rPr lang="cs-CZ" dirty="0"/>
              <a:t> k nim?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219700" y="620713"/>
            <a:ext cx="33131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Neviditelný – H. G. Wells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35375" y="274638"/>
            <a:ext cx="1296988" cy="1143000"/>
          </a:xfr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3. 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114815"/>
          </a:xfr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 fontScale="62500" lnSpcReduction="20000"/>
          </a:bodyPr>
          <a:lstStyle/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i="1" dirty="0"/>
              <a:t>Dvanáct, poledne. </a:t>
            </a:r>
            <a:r>
              <a:rPr lang="cs-CZ" dirty="0"/>
              <a:t>Na verandě před vchodem zakňučel třesoucí se pes. Domov­ní dveře poznaly jeho hlas a </a:t>
            </a:r>
            <a:r>
              <a:rPr lang="cs-CZ" dirty="0" smtClean="0"/>
              <a:t>otevřely </a:t>
            </a:r>
            <a:r>
              <a:rPr lang="cs-CZ" dirty="0"/>
              <a:t>se. Pes, kdysi veliký a silný, ale teď na kost vyhublý a celý bolavý, vlezl dovnitř, vlekl se po domě a nechával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za </a:t>
            </a:r>
            <a:r>
              <a:rPr lang="cs-CZ" dirty="0"/>
              <a:t>sebou blátivé stopy. Za ním se míhaly rozzlobené myšky, rozzlobeně, že musí sbírat bláto a že je takhle </a:t>
            </a:r>
            <a:r>
              <a:rPr lang="cs-CZ" dirty="0" smtClean="0"/>
              <a:t>vyrušuje. Pes </a:t>
            </a:r>
            <a:r>
              <a:rPr lang="cs-CZ" dirty="0"/>
              <a:t>vyběhl po schodech nahoru, před každými dveřmi hys­tericky zaštěkal, až konečně pochopil, jako to pochopil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i </a:t>
            </a:r>
            <a:r>
              <a:rPr lang="cs-CZ" dirty="0"/>
              <a:t>dům, že je všude ticho. Zavětřil a zaškrábal na kuchyňské dveře. Za dveřmi chysta­la kamna lívance a po celém domě se šířila lákavá vůně pečiva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/>
              <a:t>ovocného sirupu. Psovi vyvstala pěna u huby, lehl si ke dveřím, čmuchal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/>
              <a:t>oči mu plály. Pak se divoce rozběhl dokolečka, chňapal po vlastním ohonu, prudce se roztočil v zuřivém záchvatu a zdechl. Hodinu ležel v salónu. 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i="1" dirty="0"/>
              <a:t>Dvě hodiny</a:t>
            </a:r>
            <a:r>
              <a:rPr lang="cs-CZ" b="1" dirty="0"/>
              <a:t>, </a:t>
            </a:r>
            <a:r>
              <a:rPr lang="cs-CZ" dirty="0"/>
              <a:t>zpíval hlas. Armáda myšek už jemnými smysly postřehla zánik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/>
              <a:t>vyro­jila se s tichým bzukotem jako šedé listí rozváté elektrickým větrem. 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i="1" dirty="0"/>
              <a:t>Dvě patnáct. </a:t>
            </a:r>
            <a:r>
              <a:rPr lang="cs-CZ" dirty="0"/>
              <a:t>Pes zmizel. Ve sklepě náhle prudce zažhnulo v spalovacím kotli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/>
              <a:t>cho­máč </a:t>
            </a:r>
            <a:r>
              <a:rPr lang="cs-CZ" dirty="0" smtClean="0"/>
              <a:t>jiskřiček vyskočil </a:t>
            </a:r>
            <a:r>
              <a:rPr lang="cs-CZ" dirty="0"/>
              <a:t>z komína. 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219700" y="620713"/>
            <a:ext cx="33131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Srpen 2026 – Ray Bradbury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35375" y="274638"/>
            <a:ext cx="1296988" cy="1143000"/>
          </a:xfr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4</a:t>
            </a:r>
            <a:r>
              <a:rPr lang="cs-CZ" dirty="0" smtClean="0"/>
              <a:t>. 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114816"/>
          </a:xfr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 fontScale="62500" lnSpcReduction="20000"/>
          </a:bodyPr>
          <a:lstStyle/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Jsem pan </a:t>
            </a:r>
            <a:r>
              <a:rPr lang="cs-CZ" dirty="0" err="1"/>
              <a:t>Bilbo</a:t>
            </a:r>
            <a:r>
              <a:rPr lang="cs-CZ" dirty="0"/>
              <a:t> </a:t>
            </a:r>
            <a:r>
              <a:rPr lang="cs-CZ" dirty="0" smtClean="0"/>
              <a:t>Pytlík a </a:t>
            </a:r>
            <a:r>
              <a:rPr lang="cs-CZ" dirty="0"/>
              <a:t>nevím, kde jsem; a ani to vědět nechci, jen když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se </a:t>
            </a:r>
            <a:r>
              <a:rPr lang="cs-CZ" dirty="0"/>
              <a:t>dostanu odtud." „Co to drží v </a:t>
            </a:r>
            <a:r>
              <a:rPr lang="cs-CZ" dirty="0" err="1"/>
              <a:t>rušiškách</a:t>
            </a:r>
            <a:r>
              <a:rPr lang="cs-CZ" dirty="0"/>
              <a:t>?" zajímal se </a:t>
            </a:r>
            <a:r>
              <a:rPr lang="cs-CZ" dirty="0" err="1"/>
              <a:t>Glum</a:t>
            </a:r>
            <a:r>
              <a:rPr lang="cs-CZ" dirty="0"/>
              <a:t> s pohle­dem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 </a:t>
            </a:r>
            <a:r>
              <a:rPr lang="cs-CZ" dirty="0"/>
              <a:t>mečík, který se mu nijak nelíbil. „Meč, čepel vyrobenou v </a:t>
            </a:r>
            <a:r>
              <a:rPr lang="cs-CZ" dirty="0" err="1"/>
              <a:t>Gondolinu</a:t>
            </a:r>
            <a:r>
              <a:rPr lang="cs-CZ" dirty="0"/>
              <a:t>!" „</a:t>
            </a:r>
            <a:r>
              <a:rPr lang="cs-CZ" dirty="0" err="1"/>
              <a:t>Ššš</a:t>
            </a:r>
            <a:r>
              <a:rPr lang="cs-CZ" dirty="0"/>
              <a:t>!" zašišlal </a:t>
            </a:r>
            <a:r>
              <a:rPr lang="cs-CZ" dirty="0" err="1"/>
              <a:t>Glum</a:t>
            </a:r>
            <a:r>
              <a:rPr lang="cs-CZ" dirty="0"/>
              <a:t> a náhle byl samá zdvořilost. „Snad </a:t>
            </a:r>
            <a:r>
              <a:rPr lang="cs-CZ" dirty="0" err="1"/>
              <a:t>abyšme</a:t>
            </a:r>
            <a:r>
              <a:rPr lang="cs-CZ" dirty="0"/>
              <a:t> </a:t>
            </a:r>
            <a:r>
              <a:rPr lang="cs-CZ" dirty="0" err="1"/>
              <a:t>še</a:t>
            </a:r>
            <a:r>
              <a:rPr lang="cs-CZ" dirty="0"/>
              <a:t> tady posadili </a:t>
            </a:r>
            <a:r>
              <a:rPr lang="cs-CZ" dirty="0" smtClean="0"/>
              <a:t>a </a:t>
            </a:r>
            <a:r>
              <a:rPr lang="cs-CZ" dirty="0"/>
              <a:t>trošku </a:t>
            </a:r>
            <a:r>
              <a:rPr lang="cs-CZ" dirty="0" err="1"/>
              <a:t>ši</a:t>
            </a:r>
            <a:r>
              <a:rPr lang="cs-CZ" dirty="0"/>
              <a:t> š tím </a:t>
            </a:r>
            <a:r>
              <a:rPr lang="cs-CZ" dirty="0" err="1"/>
              <a:t>poklábošili</a:t>
            </a:r>
            <a:r>
              <a:rPr lang="cs-CZ" dirty="0"/>
              <a:t>, můj </a:t>
            </a:r>
            <a:r>
              <a:rPr lang="cs-CZ" dirty="0" err="1"/>
              <a:t>milášku</a:t>
            </a:r>
            <a:r>
              <a:rPr lang="cs-CZ" dirty="0"/>
              <a:t>? Snad to má rádo hádanky, snad jo, ne?" Usilovně se snažil vypadat přátelsky, alespoň pro tu chvíli, než zjistí něco víc o tom meči i o hobitovi, jestli je tu opravdu docela sám, jestli je dobrý k jídlu a jestli má </a:t>
            </a:r>
            <a:r>
              <a:rPr lang="cs-CZ" dirty="0" err="1"/>
              <a:t>Glum</a:t>
            </a:r>
            <a:r>
              <a:rPr lang="cs-CZ" dirty="0"/>
              <a:t> opravdu hlad. </a:t>
            </a:r>
            <a:r>
              <a:rPr lang="cs-CZ" dirty="0" smtClean="0"/>
              <a:t>„</a:t>
            </a:r>
            <a:r>
              <a:rPr lang="cs-CZ" dirty="0"/>
              <a:t>Výborně," souhlasil </a:t>
            </a:r>
            <a:r>
              <a:rPr lang="cs-CZ" dirty="0" err="1"/>
              <a:t>Bilbo</a:t>
            </a:r>
            <a:r>
              <a:rPr lang="cs-CZ" dirty="0"/>
              <a:t>, který se usilovně snažil vy­hovět, než zjistí něco víc o tom tvorovi, jestli je tu docela sám, jestli je dravý nebo hladový a jestli je to přítel skřetů. „Vy se ptejte "první," navrhl, poněvadž zatím neměl čas vymyslet si nějakou hádanku. A tak </a:t>
            </a:r>
            <a:r>
              <a:rPr lang="cs-CZ" dirty="0" err="1"/>
              <a:t>Glum</a:t>
            </a:r>
            <a:r>
              <a:rPr lang="cs-CZ" dirty="0"/>
              <a:t> zašišlal:	Kořeny má skryté v </a:t>
            </a:r>
            <a:r>
              <a:rPr lang="cs-CZ" dirty="0" err="1"/>
              <a:t>žemi</a:t>
            </a:r>
            <a:r>
              <a:rPr lang="cs-CZ" dirty="0" smtClean="0"/>
              <a:t>,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	vypíná </a:t>
            </a:r>
            <a:r>
              <a:rPr lang="cs-CZ" dirty="0" err="1"/>
              <a:t>še</a:t>
            </a:r>
            <a:r>
              <a:rPr lang="cs-CZ" dirty="0"/>
              <a:t> nad jedlemi,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	stoupá </a:t>
            </a:r>
            <a:r>
              <a:rPr lang="cs-CZ" dirty="0"/>
              <a:t>pořád výš a výš,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	ale </a:t>
            </a:r>
            <a:r>
              <a:rPr lang="cs-CZ" dirty="0"/>
              <a:t>růst ji nevidíš.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219700" y="620713"/>
            <a:ext cx="33131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Hobit – J. R. R. Tolkien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35375" y="274638"/>
            <a:ext cx="1296988" cy="1143000"/>
          </a:xfr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5. 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114816"/>
          </a:xfrm>
          <a:solidFill>
            <a:srgbClr val="DCE6F2"/>
          </a:solidFill>
          <a:ln w="25400" cap="flat" algn="ctr">
            <a:solidFill>
              <a:schemeClr val="accent1"/>
            </a:solidFill>
          </a:ln>
        </p:spPr>
        <p:txBody>
          <a:bodyPr/>
          <a:lstStyle/>
          <a:p>
            <a:pPr marL="0" indent="0" algn="just">
              <a:buFont typeface="Arial" charset="0"/>
              <a:buNone/>
            </a:pPr>
            <a:r>
              <a:rPr lang="cs-CZ" sz="2000" dirty="0" smtClean="0">
                <a:solidFill>
                  <a:srgbClr val="000000"/>
                </a:solidFill>
              </a:rPr>
              <a:t>Bruno se druhý den celou hodinu usmíval. Učiteli začalo být úzko. </a:t>
            </a:r>
          </a:p>
          <a:p>
            <a:pPr marL="0" indent="0" algn="just">
              <a:buFontTx/>
              <a:buChar char="-"/>
            </a:pPr>
            <a:r>
              <a:rPr lang="cs-CZ" sz="2000" dirty="0" smtClean="0">
                <a:solidFill>
                  <a:srgbClr val="000000"/>
                </a:solidFill>
              </a:rPr>
              <a:t>Kdo vlastně dává na vašeho chlapce celý den pozor? – ptal se opatrně paní </a:t>
            </a:r>
            <a:r>
              <a:rPr lang="cs-CZ" sz="2000" dirty="0" err="1" smtClean="0">
                <a:solidFill>
                  <a:srgbClr val="000000"/>
                </a:solidFill>
              </a:rPr>
              <a:t>Habichtové</a:t>
            </a:r>
            <a:r>
              <a:rPr lang="cs-CZ" sz="2000" dirty="0" smtClean="0">
                <a:solidFill>
                  <a:srgbClr val="000000"/>
                </a:solidFill>
              </a:rPr>
              <a:t> při večeři.</a:t>
            </a:r>
          </a:p>
          <a:p>
            <a:pPr marL="0" indent="0" algn="just">
              <a:buFontTx/>
              <a:buChar char="-"/>
            </a:pPr>
            <a:r>
              <a:rPr lang="cs-CZ" sz="2000" dirty="0" smtClean="0">
                <a:solidFill>
                  <a:srgbClr val="000000"/>
                </a:solidFill>
              </a:rPr>
              <a:t>Nikdo. Je ohromně hodný. Hraje si vzadu na verandě, muž mu zařídil takovou dílničku. </a:t>
            </a:r>
          </a:p>
          <a:p>
            <a:pPr marL="0" indent="0" algn="just">
              <a:buFontTx/>
              <a:buChar char="-"/>
            </a:pPr>
            <a:r>
              <a:rPr lang="cs-CZ" sz="2000" dirty="0" smtClean="0">
                <a:solidFill>
                  <a:srgbClr val="000000"/>
                </a:solidFill>
              </a:rPr>
              <a:t>Rád bych se tam podíval.</a:t>
            </a:r>
          </a:p>
          <a:p>
            <a:pPr marL="0" indent="0" algn="just">
              <a:buFontTx/>
              <a:buChar char="-"/>
            </a:pPr>
            <a:r>
              <a:rPr lang="cs-CZ" sz="2000" dirty="0" smtClean="0">
                <a:solidFill>
                  <a:srgbClr val="000000"/>
                </a:solidFill>
              </a:rPr>
              <a:t>Ne, - vyrazil chlapec temným a zuřivým hlasem, celý zrudl.</a:t>
            </a:r>
          </a:p>
          <a:p>
            <a:pPr marL="0" indent="0" algn="just">
              <a:buFontTx/>
              <a:buChar char="-"/>
            </a:pPr>
            <a:r>
              <a:rPr lang="cs-CZ" sz="2000" dirty="0" smtClean="0">
                <a:solidFill>
                  <a:srgbClr val="000000"/>
                </a:solidFill>
              </a:rPr>
              <a:t>On tam nikoho nepustí, - vysvětlovala jeho matka. </a:t>
            </a:r>
          </a:p>
          <a:p>
            <a:pPr marL="0" indent="0" algn="just">
              <a:buFontTx/>
              <a:buChar char="-"/>
            </a:pPr>
            <a:r>
              <a:rPr lang="cs-CZ" sz="2000" dirty="0" smtClean="0">
                <a:solidFill>
                  <a:srgbClr val="000000"/>
                </a:solidFill>
              </a:rPr>
              <a:t>Hraje si celý den s takovou dětskou stavebnicí pro mladé techniky. Je to docela neškodná zábava. </a:t>
            </a:r>
          </a:p>
          <a:p>
            <a:pPr marL="0" indent="0" algn="just">
              <a:buFontTx/>
              <a:buChar char="-"/>
            </a:pPr>
            <a:r>
              <a:rPr lang="cs-CZ" sz="2000" dirty="0" smtClean="0">
                <a:solidFill>
                  <a:srgbClr val="000000"/>
                </a:solidFill>
              </a:rPr>
              <a:t>Myslíte? – řekl učitel a podíval se ještě jednou na vyhořelý domek řeznice.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429256" y="500042"/>
            <a:ext cx="3071834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Blbec z </a:t>
            </a:r>
            <a:r>
              <a:rPr lang="cs-CZ" dirty="0" err="1">
                <a:latin typeface="Calibri" pitchFamily="34" charset="0"/>
                <a:cs typeface="Calibri" pitchFamily="34" charset="0"/>
              </a:rPr>
              <a:t>Xeenemunde</a:t>
            </a:r>
            <a:r>
              <a:rPr lang="cs-CZ" dirty="0">
                <a:latin typeface="Calibri" pitchFamily="34" charset="0"/>
                <a:cs typeface="Calibri" pitchFamily="34" charset="0"/>
              </a:rPr>
              <a:t> –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Josef Nesvadba</a:t>
            </a:r>
            <a:endParaRPr lang="cs-CZ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35375" y="274638"/>
            <a:ext cx="1296988" cy="1143000"/>
          </a:xfr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6</a:t>
            </a:r>
            <a:r>
              <a:rPr lang="cs-CZ" dirty="0" smtClean="0"/>
              <a:t>. 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57758"/>
          </a:xfr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Autofit/>
          </a:bodyPr>
          <a:lstStyle/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„Zemětřesení!“ zvolal </a:t>
            </a:r>
            <a:r>
              <a:rPr lang="cs-CZ" sz="2000" dirty="0" err="1" smtClean="0"/>
              <a:t>Paganel</a:t>
            </a:r>
            <a:r>
              <a:rPr lang="cs-CZ" sz="2000" dirty="0" smtClean="0"/>
              <a:t>.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Nemýlil se. Bylo to jedno z těch kataklyzmat, častých na hornatý chilské hranici a obzvláště v této krajině, kde bylo dvakrát zničeno </a:t>
            </a:r>
            <a:r>
              <a:rPr lang="cs-CZ" sz="2000" dirty="0" err="1" smtClean="0"/>
              <a:t>Copiápo</a:t>
            </a:r>
            <a:r>
              <a:rPr lang="cs-CZ" sz="2000" dirty="0" smtClean="0"/>
              <a:t> a Santiago čtyřikrát strženo ve čtrnácti letech…….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A zatímco tato plošina, na níž se sedm ohromených a vyděšených mužů křečovitě přidržovalo lišejníkových trsů, sjížděla dolů rychlostí padesáti mil</a:t>
            </a:r>
            <a:br>
              <a:rPr lang="cs-CZ" sz="2000" dirty="0" smtClean="0"/>
            </a:br>
            <a:r>
              <a:rPr lang="cs-CZ" sz="2000" dirty="0" smtClean="0"/>
              <a:t> za hodinu. Nemohli se navzájem slyšet. Nikdo nedovedl odhadnout, jak dlouho trval tento pád. Nikdo se neodvážil předvídat, kde masa asi skončí. 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Nepředstavitelně prudký náraz je náhle strhl z jejich ujíždějící skály. Byli vrženi vpřed a kutáleli se po nejnižších svazích hor. Padající plošina se zastavila. 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Několik minut se nikdo nehýbal. Omráčen pádem, ale nijak neotřesen, konečně povstal první z nich: major. Setřásl prach, který ho oslepoval, a pak </a:t>
            </a:r>
            <a:br>
              <a:rPr lang="cs-CZ" sz="2000" dirty="0" smtClean="0"/>
            </a:br>
            <a:r>
              <a:rPr lang="cs-CZ" sz="2000" dirty="0" smtClean="0"/>
              <a:t>se rozhlédl kolem sebe. Jeho druhové zde leželi jeden přes druhého. Major je spočítal. Na zemi zde leželi  všichni až na jediného: chyběl Robert Grant. </a:t>
            </a:r>
            <a:endParaRPr lang="cs-CZ" sz="2000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219700" y="620713"/>
            <a:ext cx="33131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Calibri" pitchFamily="34" charset="0"/>
              </a:rPr>
              <a:t>Děti kapitána Granta -</a:t>
            </a:r>
            <a:r>
              <a:rPr lang="cs-CZ" dirty="0" err="1">
                <a:latin typeface="Calibri" pitchFamily="34" charset="0"/>
              </a:rPr>
              <a:t>Jules</a:t>
            </a:r>
            <a:r>
              <a:rPr lang="cs-CZ" dirty="0">
                <a:latin typeface="Calibri" pitchFamily="34" charset="0"/>
              </a:rPr>
              <a:t> Verne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35375" y="274638"/>
            <a:ext cx="1296988" cy="1143000"/>
          </a:xfr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7</a:t>
            </a:r>
            <a:r>
              <a:rPr lang="cs-CZ" dirty="0" smtClean="0"/>
              <a:t>. 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Autofit/>
          </a:bodyPr>
          <a:lstStyle/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I stalo se jednoho čtvrtku, kdy londýnské zoo bylo obecenstvu uzavřeno, že pan Thomas </a:t>
            </a:r>
            <a:r>
              <a:rPr lang="cs-CZ" sz="2000" dirty="0" err="1" smtClean="0"/>
              <a:t>Greggs</a:t>
            </a:r>
            <a:r>
              <a:rPr lang="cs-CZ" sz="2000" dirty="0" smtClean="0"/>
              <a:t>, hlídač v pavilonu ještěrů, čistil nádrže a terária svých svěřenců. Byl sám a sám v oddílu mloků, kdy byl vystaven velemlok japonský </a:t>
            </a:r>
            <a:r>
              <a:rPr lang="cs-CZ" sz="2000" dirty="0" err="1" smtClean="0"/>
              <a:t>Andrias</a:t>
            </a:r>
            <a:r>
              <a:rPr lang="cs-CZ" sz="2000" dirty="0" smtClean="0"/>
              <a:t> </a:t>
            </a:r>
            <a:r>
              <a:rPr lang="cs-CZ" sz="2000" dirty="0" err="1" smtClean="0"/>
              <a:t>Scheuchzeri</a:t>
            </a:r>
            <a:r>
              <a:rPr lang="cs-CZ" sz="2000" dirty="0" smtClean="0"/>
              <a:t>. 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„Koukej mlok,“ ozvalo se za ním. Pan </a:t>
            </a:r>
            <a:r>
              <a:rPr lang="cs-CZ" sz="2000" dirty="0" err="1" smtClean="0"/>
              <a:t>Greggs</a:t>
            </a:r>
            <a:r>
              <a:rPr lang="cs-CZ" sz="2000" dirty="0" smtClean="0"/>
              <a:t> se rychle otočil: ten černý mlok, ten </a:t>
            </a:r>
            <a:r>
              <a:rPr lang="cs-CZ" sz="2000" dirty="0" err="1" smtClean="0"/>
              <a:t>Andrias</a:t>
            </a:r>
            <a:r>
              <a:rPr lang="cs-CZ" sz="2000" dirty="0" smtClean="0"/>
              <a:t>, se na něho díval, mrkaje spodními víčky.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Pan Thomas </a:t>
            </a:r>
            <a:r>
              <a:rPr lang="cs-CZ" sz="2000" dirty="0" err="1" smtClean="0"/>
              <a:t>Greggs</a:t>
            </a:r>
            <a:r>
              <a:rPr lang="cs-CZ" sz="2000" dirty="0" smtClean="0"/>
              <a:t> se škrábal překvapením v týle. Aha, to on opakuje, co tady slyší od lidí. Řekni </a:t>
            </a:r>
            <a:r>
              <a:rPr lang="cs-CZ" sz="2000" dirty="0" err="1" smtClean="0"/>
              <a:t>Greggs</a:t>
            </a:r>
            <a:r>
              <a:rPr lang="cs-CZ" sz="2000" dirty="0" smtClean="0"/>
              <a:t>,“zkusil to. „Řekni </a:t>
            </a:r>
            <a:r>
              <a:rPr lang="cs-CZ" sz="2000" dirty="0" err="1" smtClean="0"/>
              <a:t>Greggs</a:t>
            </a:r>
            <a:r>
              <a:rPr lang="cs-CZ" sz="2000" dirty="0" smtClean="0"/>
              <a:t>,“ opakoval mlok.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„Tak teď drž hubu,“ řekl, „a až budu hotov budu tě učit mluvit.“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……..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A nyní se ozval chraptivý, unavený, ale přece jen velitelský hlas do nočního ticha. „</a:t>
            </a:r>
            <a:r>
              <a:rPr lang="cs-CZ" sz="2000" dirty="0" err="1" smtClean="0"/>
              <a:t>Hallo</a:t>
            </a:r>
            <a:r>
              <a:rPr lang="cs-CZ" sz="2000" dirty="0" smtClean="0"/>
              <a:t>, vy lidé! Tady </a:t>
            </a:r>
            <a:r>
              <a:rPr lang="cs-CZ" sz="2000" dirty="0" err="1" smtClean="0"/>
              <a:t>Lousiana</a:t>
            </a:r>
            <a:r>
              <a:rPr lang="cs-CZ" sz="2000" dirty="0" smtClean="0"/>
              <a:t>. Litujeme lidských životů. Nechceme vám působit zbytečné ztráty. Chceme jenom, abyste vyklidili mořské břehy na místech, která vám předem označíme. Uděláte-li to, vyhnete se politováníhodným nehodám.</a:t>
            </a:r>
            <a:endParaRPr lang="cs-CZ" sz="2000" dirty="0"/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219700" y="620713"/>
            <a:ext cx="33131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Calibri" pitchFamily="34" charset="0"/>
              </a:rPr>
              <a:t>Válka s mloky – Karel Čapek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35375" y="274638"/>
            <a:ext cx="1296988" cy="1143000"/>
          </a:xfr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8. 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186122"/>
          </a:xfr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Autofit/>
          </a:bodyPr>
          <a:lstStyle/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Zvířata vyhnala Jonese a jeho kumpány k silnici a přibouchla ze nimi vrata </a:t>
            </a:r>
            <a:br>
              <a:rPr lang="cs-CZ" sz="2000" dirty="0" smtClean="0"/>
            </a:br>
            <a:r>
              <a:rPr lang="cs-CZ" sz="2000" dirty="0" smtClean="0"/>
              <a:t>s pěti závorami. Tak se stalo, že než si stačila uvědomit, co se děje, povstání úspěšně skončilo: </a:t>
            </a:r>
            <a:r>
              <a:rPr lang="cs-CZ" sz="2000" dirty="0" err="1" smtClean="0"/>
              <a:t>Jones</a:t>
            </a:r>
            <a:r>
              <a:rPr lang="cs-CZ" sz="2000" dirty="0" smtClean="0"/>
              <a:t> zmizel a farma byla jejich. 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Druhý den se všichni probudili za svítání jako obyčejně. Náhle si však uvědomili tu nádhernou událost, která se stala včera, a vyběhli na pastvu. Všechno bylo jejich. V němém obdivu zírala na pole, louku, sad, rybník a malý háj. 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Pak se vydala v řadě zpět ke stavením farmy a mlčky se zastavila před vchodem do </a:t>
            </a:r>
            <a:r>
              <a:rPr lang="cs-CZ" sz="2000" dirty="0" err="1" smtClean="0"/>
              <a:t>Jonesova</a:t>
            </a:r>
            <a:r>
              <a:rPr lang="cs-CZ" sz="2000" dirty="0" smtClean="0"/>
              <a:t> domu. Také ten byl jejich, ale bála se do něj vstoupit. 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219700" y="620713"/>
            <a:ext cx="33131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</a:rPr>
              <a:t>Farma zvířat – </a:t>
            </a:r>
            <a:r>
              <a:rPr lang="cs-CZ" dirty="0" err="1" smtClean="0">
                <a:latin typeface="Calibri" pitchFamily="34" charset="0"/>
              </a:rPr>
              <a:t>George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Orwell</a:t>
            </a: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35375" y="274638"/>
            <a:ext cx="1296988" cy="1143000"/>
          </a:xfr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9. 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185990"/>
          </a:xfr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Autofit/>
          </a:bodyPr>
          <a:lstStyle/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err="1" smtClean="0"/>
              <a:t>Vívojová</a:t>
            </a:r>
            <a:r>
              <a:rPr lang="cs-CZ" sz="2000" dirty="0" smtClean="0"/>
              <a:t> zpráva: 1 – 5 březen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Doktor </a:t>
            </a:r>
            <a:r>
              <a:rPr lang="cs-CZ" sz="2000" dirty="0" err="1" smtClean="0"/>
              <a:t>Strauss</a:t>
            </a:r>
            <a:r>
              <a:rPr lang="cs-CZ" sz="2000" dirty="0" smtClean="0"/>
              <a:t> říká </a:t>
            </a:r>
            <a:r>
              <a:rPr lang="cs-CZ" sz="2000" dirty="0" err="1" smtClean="0"/>
              <a:t>abich</a:t>
            </a:r>
            <a:r>
              <a:rPr lang="cs-CZ" sz="2000" dirty="0" smtClean="0"/>
              <a:t> psal co myslím a každou věc co se stane odteďka. Nevím proč ale říká že je to důležitý tak že budou vidět jestli mně </a:t>
            </a:r>
            <a:r>
              <a:rPr lang="cs-CZ" sz="2000" dirty="0" err="1" smtClean="0"/>
              <a:t>mužou</a:t>
            </a:r>
            <a:r>
              <a:rPr lang="cs-CZ" sz="2000" dirty="0" smtClean="0"/>
              <a:t> užít. Snad </a:t>
            </a:r>
            <a:r>
              <a:rPr lang="cs-CZ" sz="2000" dirty="0" err="1" smtClean="0"/>
              <a:t>mužou</a:t>
            </a:r>
            <a:r>
              <a:rPr lang="cs-CZ" sz="2000" dirty="0" smtClean="0"/>
              <a:t>. Slečna </a:t>
            </a:r>
            <a:r>
              <a:rPr lang="cs-CZ" sz="2000" dirty="0" err="1" smtClean="0"/>
              <a:t>Kinianová</a:t>
            </a:r>
            <a:r>
              <a:rPr lang="cs-CZ" sz="2000" dirty="0" smtClean="0"/>
              <a:t> říká že snad mě </a:t>
            </a:r>
            <a:r>
              <a:rPr lang="cs-CZ" sz="2000" dirty="0" err="1" smtClean="0"/>
              <a:t>udělaj</a:t>
            </a:r>
            <a:r>
              <a:rPr lang="cs-CZ" sz="2000" dirty="0" smtClean="0"/>
              <a:t> </a:t>
            </a:r>
            <a:r>
              <a:rPr lang="cs-CZ" sz="2000" dirty="0" err="1" smtClean="0"/>
              <a:t>chitrý</a:t>
            </a:r>
            <a:r>
              <a:rPr lang="cs-CZ" sz="2000" dirty="0" smtClean="0"/>
              <a:t>. Chci být </a:t>
            </a:r>
            <a:r>
              <a:rPr lang="cs-CZ" sz="2000" dirty="0" err="1" smtClean="0"/>
              <a:t>chitrý</a:t>
            </a:r>
            <a:r>
              <a:rPr lang="cs-CZ" sz="2000" dirty="0" smtClean="0"/>
              <a:t> </a:t>
            </a:r>
            <a:r>
              <a:rPr lang="cs-CZ" sz="2000" dirty="0" err="1" smtClean="0"/>
              <a:t>menuju</a:t>
            </a:r>
            <a:r>
              <a:rPr lang="cs-CZ" sz="2000" dirty="0" smtClean="0"/>
              <a:t> se Charlie </a:t>
            </a:r>
            <a:r>
              <a:rPr lang="cs-CZ" sz="2000" dirty="0" err="1" smtClean="0"/>
              <a:t>Gordon</a:t>
            </a:r>
            <a:r>
              <a:rPr lang="cs-CZ" sz="2000" dirty="0" smtClean="0"/>
              <a:t>. Sem 37 let starý a před dvěma </a:t>
            </a:r>
            <a:r>
              <a:rPr lang="cs-CZ" sz="2000" dirty="0" err="1" smtClean="0"/>
              <a:t>tejdny</a:t>
            </a:r>
            <a:r>
              <a:rPr lang="cs-CZ" sz="2000" dirty="0" smtClean="0"/>
              <a:t> sem mněl narozeniny. Nemám co psát tak toho teď nechám.</a:t>
            </a:r>
            <a:endParaRPr lang="cs-CZ" sz="2000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219700" y="620713"/>
            <a:ext cx="33131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</a:rPr>
              <a:t>Růže pro </a:t>
            </a:r>
            <a:r>
              <a:rPr lang="cs-CZ" dirty="0" err="1" smtClean="0">
                <a:latin typeface="Calibri" pitchFamily="34" charset="0"/>
              </a:rPr>
              <a:t>Algernon</a:t>
            </a:r>
            <a:r>
              <a:rPr lang="cs-CZ" dirty="0" smtClean="0">
                <a:latin typeface="Calibri" pitchFamily="34" charset="0"/>
              </a:rPr>
              <a:t> – Daniel </a:t>
            </a:r>
            <a:r>
              <a:rPr lang="cs-CZ" dirty="0" err="1" smtClean="0">
                <a:latin typeface="Calibri" pitchFamily="34" charset="0"/>
              </a:rPr>
              <a:t>Keyes</a:t>
            </a: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12700">
                  <a:solidFill>
                    <a:srgbClr val="0070C0"/>
                  </a:solidFill>
                  <a:prstDash val="solid"/>
                </a:ln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Použité zdroje:</a:t>
            </a:r>
            <a:endParaRPr lang="cs-CZ" b="1" dirty="0">
              <a:ln w="12700">
                <a:solidFill>
                  <a:srgbClr val="0070C0"/>
                </a:solidFill>
                <a:prstDash val="solid"/>
              </a:ln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0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SOUKAL, J. </a:t>
            </a:r>
            <a:r>
              <a:rPr lang="cs-CZ" i="1" dirty="0"/>
              <a:t>Čítanka 6 (literární výchova pro 6. ročník základní školy a </a:t>
            </a:r>
            <a:r>
              <a:rPr lang="cs-CZ" i="1" dirty="0" smtClean="0"/>
              <a:t>pro odpovídající </a:t>
            </a:r>
            <a:r>
              <a:rPr lang="cs-CZ" i="1" dirty="0"/>
              <a:t>ročník víceletých gymnázií). </a:t>
            </a:r>
            <a:r>
              <a:rPr lang="cs-CZ" dirty="0"/>
              <a:t>Praha: SPN, 2000</a:t>
            </a:r>
            <a:r>
              <a:rPr lang="cs-CZ" dirty="0" smtClean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SOUKAL, J. </a:t>
            </a:r>
            <a:r>
              <a:rPr lang="cs-CZ" i="1" dirty="0"/>
              <a:t>Čítanka </a:t>
            </a:r>
            <a:r>
              <a:rPr lang="cs-CZ" i="1" dirty="0" smtClean="0"/>
              <a:t>8 </a:t>
            </a:r>
            <a:r>
              <a:rPr lang="cs-CZ" i="1" dirty="0"/>
              <a:t>(literární výchova pro 6. ročník základní školy a </a:t>
            </a:r>
            <a:r>
              <a:rPr lang="cs-CZ" i="1" dirty="0" smtClean="0"/>
              <a:t>pro odpovídající </a:t>
            </a:r>
            <a:r>
              <a:rPr lang="cs-CZ" i="1" dirty="0"/>
              <a:t>ročník víceletých gymnázií). </a:t>
            </a:r>
            <a:r>
              <a:rPr lang="cs-CZ" dirty="0"/>
              <a:t>Praha: SPN, 2000.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SOUKAL, J. </a:t>
            </a:r>
            <a:r>
              <a:rPr lang="cs-CZ" i="1" dirty="0"/>
              <a:t>Čítanka </a:t>
            </a:r>
            <a:r>
              <a:rPr lang="cs-CZ" i="1" dirty="0" smtClean="0"/>
              <a:t>9 </a:t>
            </a:r>
            <a:r>
              <a:rPr lang="cs-CZ" i="1" dirty="0"/>
              <a:t>(literární výchova pro 6. ročník základní školy a </a:t>
            </a:r>
            <a:r>
              <a:rPr lang="cs-CZ" i="1" dirty="0" smtClean="0"/>
              <a:t>pro odpovídající </a:t>
            </a:r>
            <a:r>
              <a:rPr lang="cs-CZ" i="1" dirty="0"/>
              <a:t>ročník víceletých gymnázií). </a:t>
            </a:r>
            <a:r>
              <a:rPr lang="cs-CZ" dirty="0"/>
              <a:t>Praha: SPN, 2000</a:t>
            </a:r>
            <a:r>
              <a:rPr lang="cs-CZ" dirty="0" smtClean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LEDERBUCHÁ, L. – BERÁNKOVÁ, E. </a:t>
            </a:r>
            <a:r>
              <a:rPr lang="cs-CZ" i="1" dirty="0"/>
              <a:t>Čítanka 6 (učebnice pro základní </a:t>
            </a:r>
            <a:r>
              <a:rPr lang="cs-CZ" i="1" dirty="0" smtClean="0"/>
              <a:t>školy a </a:t>
            </a:r>
            <a:r>
              <a:rPr lang="cs-CZ" i="1" dirty="0"/>
              <a:t>víceletá gymnázia). </a:t>
            </a:r>
            <a:r>
              <a:rPr lang="cs-CZ" dirty="0"/>
              <a:t>Plzeň: </a:t>
            </a:r>
            <a:r>
              <a:rPr lang="cs-CZ" dirty="0" smtClean="0"/>
              <a:t>Nakladatelství </a:t>
            </a:r>
            <a:r>
              <a:rPr lang="cs-CZ" dirty="0"/>
              <a:t>Fraus, 2003</a:t>
            </a:r>
            <a:r>
              <a:rPr lang="cs-CZ" dirty="0" smtClean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FIALOVÁ, Z. – PODZIMEK, J. </a:t>
            </a:r>
            <a:r>
              <a:rPr lang="cs-CZ" i="1" dirty="0"/>
              <a:t>Čítanka s literární výchovou pro 6. ročník</a:t>
            </a:r>
            <a:r>
              <a:rPr lang="cs-CZ" i="1" dirty="0" smtClean="0"/>
              <a:t>. </a:t>
            </a:r>
            <a:r>
              <a:rPr lang="cs-CZ" dirty="0" smtClean="0"/>
              <a:t>Praha</a:t>
            </a:r>
            <a:r>
              <a:rPr lang="cs-CZ" dirty="0"/>
              <a:t>: MOBY DICK, 1997</a:t>
            </a:r>
            <a:r>
              <a:rPr lang="cs-CZ" dirty="0" smtClean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FIALOVÁ, Z. – PODZIMEK, J. </a:t>
            </a:r>
            <a:r>
              <a:rPr lang="cs-CZ" i="1" dirty="0"/>
              <a:t>Čítanka s literární výchovou pro 8. ročník</a:t>
            </a:r>
            <a:r>
              <a:rPr lang="cs-CZ" i="1" dirty="0" smtClean="0"/>
              <a:t>. </a:t>
            </a:r>
            <a:r>
              <a:rPr lang="cs-CZ" dirty="0" smtClean="0"/>
              <a:t>Praha</a:t>
            </a:r>
            <a:r>
              <a:rPr lang="cs-CZ" dirty="0"/>
              <a:t>: MOBY DICK, 1998.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203</TotalTime>
  <Words>1059</Words>
  <Application>Microsoft Office PowerPoint</Application>
  <PresentationFormat>Předvádění na obrazovce (4:3)</PresentationFormat>
  <Paragraphs>77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1.  </vt:lpstr>
      <vt:lpstr>2.  </vt:lpstr>
      <vt:lpstr>3.  </vt:lpstr>
      <vt:lpstr>4.  </vt:lpstr>
      <vt:lpstr>5.  </vt:lpstr>
      <vt:lpstr>6.  </vt:lpstr>
      <vt:lpstr>7.  </vt:lpstr>
      <vt:lpstr>8.  </vt:lpstr>
      <vt:lpstr>9.  </vt:lpstr>
      <vt:lpstr>Použité zdroje: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Jajinka</dc:creator>
  <cp:lastModifiedBy>Tata</cp:lastModifiedBy>
  <cp:revision>37</cp:revision>
  <dcterms:created xsi:type="dcterms:W3CDTF">2011-06-20T10:40:08Z</dcterms:created>
  <dcterms:modified xsi:type="dcterms:W3CDTF">2011-11-07T20:25:07Z</dcterms:modified>
</cp:coreProperties>
</file>