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9" r:id="rId3"/>
    <p:sldId id="256" r:id="rId4"/>
    <p:sldId id="257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VY_32_INOVACE_05_Světadíly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X="100137" custScaleY="9428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A5C21E-BCB4-4D51-9AEA-984883C3D8EF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69ECE75-D0A6-45FA-8011-F92E2898F9F3}" type="presOf" srcId="{D1D4F407-5343-4D3F-B5B9-D407B03CAEB4}" destId="{AED2198E-93D5-4001-81B4-73124B309672}" srcOrd="1" destOrd="0" presId="urn:microsoft.com/office/officeart/2005/8/layout/target3"/>
    <dgm:cxn modelId="{8B731A51-041E-446B-B3D3-61D3F1C9107C}" type="presOf" srcId="{B651F6E3-6281-48DB-9319-2AEAFDAE7572}" destId="{619D679B-A015-4ECF-8348-D1034C574F40}" srcOrd="0" destOrd="0" presId="urn:microsoft.com/office/officeart/2005/8/layout/target3"/>
    <dgm:cxn modelId="{FA8F3569-5EC0-472F-B48D-3911C4F7097F}" type="presOf" srcId="{D1D4F407-5343-4D3F-B5B9-D407B03CAEB4}" destId="{D005CE8C-CC26-4C3E-AC11-E15060ECD759}" srcOrd="0" destOrd="0" presId="urn:microsoft.com/office/officeart/2005/8/layout/target3"/>
    <dgm:cxn modelId="{3F5DC9F4-D29F-4986-A0F6-A7FB1CCDDD8B}" type="presOf" srcId="{4C35D32F-0EAB-4CD7-82EE-45574DC2A586}" destId="{890E4F0B-2866-4A3F-A3C7-2A14B1797930}" srcOrd="1" destOrd="0" presId="urn:microsoft.com/office/officeart/2005/8/layout/target3"/>
    <dgm:cxn modelId="{6892043A-8B5F-4485-B5D9-7A1E850D022A}" type="presOf" srcId="{D1B46980-6531-4606-95E6-44980827E919}" destId="{2BE915AB-18AA-4053-B92C-3BFC9ED204BB}" srcOrd="1" destOrd="0" presId="urn:microsoft.com/office/officeart/2005/8/layout/target3"/>
    <dgm:cxn modelId="{F037305D-B23D-4620-B2AE-89F12651657B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52CF475-ADA5-40A1-A3FA-00B49136E1B7}" type="presOf" srcId="{D8197B8C-B260-4A16-BDF4-0947B075E274}" destId="{25B08C86-7E15-44DC-BE7F-FFB55DD49D12}" srcOrd="0" destOrd="0" presId="urn:microsoft.com/office/officeart/2005/8/layout/target3"/>
    <dgm:cxn modelId="{5770239B-8D11-4428-BB5E-597BFD925BDD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A34061A-09FA-45B5-B278-A2F88AF8BA93}" type="presOf" srcId="{757F3AB3-0718-4624-B441-E567A8F0AB56}" destId="{333A1088-737F-45CB-B68E-254E46348037}" srcOrd="0" destOrd="0" presId="urn:microsoft.com/office/officeart/2005/8/layout/target3"/>
    <dgm:cxn modelId="{BAA24DA7-555C-48B6-A696-8A99C9FF109F}" type="presOf" srcId="{B651F6E3-6281-48DB-9319-2AEAFDAE7572}" destId="{6BB5E863-4638-4E1D-BFDE-399D028AC4ED}" srcOrd="1" destOrd="0" presId="urn:microsoft.com/office/officeart/2005/8/layout/target3"/>
    <dgm:cxn modelId="{CFA30374-2BAA-4A0A-ADDE-E071EC751A70}" type="presParOf" srcId="{333A1088-737F-45CB-B68E-254E46348037}" destId="{F5ABB229-8D3B-4694-996A-96F23CF14429}" srcOrd="0" destOrd="0" presId="urn:microsoft.com/office/officeart/2005/8/layout/target3"/>
    <dgm:cxn modelId="{4C638B24-26DE-4A59-B6C3-482339E120B9}" type="presParOf" srcId="{333A1088-737F-45CB-B68E-254E46348037}" destId="{F41139FD-01EE-4571-8B17-4FB00FC51163}" srcOrd="1" destOrd="0" presId="urn:microsoft.com/office/officeart/2005/8/layout/target3"/>
    <dgm:cxn modelId="{F1846738-64C6-4DAF-8097-D3D12F0B0D5E}" type="presParOf" srcId="{333A1088-737F-45CB-B68E-254E46348037}" destId="{D005CE8C-CC26-4C3E-AC11-E15060ECD759}" srcOrd="2" destOrd="0" presId="urn:microsoft.com/office/officeart/2005/8/layout/target3"/>
    <dgm:cxn modelId="{CA518415-8B9F-495E-85D9-64AA5A6E2A42}" type="presParOf" srcId="{333A1088-737F-45CB-B68E-254E46348037}" destId="{2C702D82-9B77-49B7-9568-BB8EB47C3372}" srcOrd="3" destOrd="0" presId="urn:microsoft.com/office/officeart/2005/8/layout/target3"/>
    <dgm:cxn modelId="{917636D4-34F2-436E-990E-7CC7C0CC7F82}" type="presParOf" srcId="{333A1088-737F-45CB-B68E-254E46348037}" destId="{A52A0455-90FF-4808-ABD0-F02540D31D5A}" srcOrd="4" destOrd="0" presId="urn:microsoft.com/office/officeart/2005/8/layout/target3"/>
    <dgm:cxn modelId="{9F0D4FE4-50F7-4142-AFCE-7E5C22719E46}" type="presParOf" srcId="{333A1088-737F-45CB-B68E-254E46348037}" destId="{6140AFEC-043D-4C43-A2F9-D0F5331DF3A3}" srcOrd="5" destOrd="0" presId="urn:microsoft.com/office/officeart/2005/8/layout/target3"/>
    <dgm:cxn modelId="{CCD6F28A-94F1-429A-885E-5C56C601E610}" type="presParOf" srcId="{333A1088-737F-45CB-B68E-254E46348037}" destId="{9358AC05-5D7D-4327-9F80-1AD486AEA664}" srcOrd="6" destOrd="0" presId="urn:microsoft.com/office/officeart/2005/8/layout/target3"/>
    <dgm:cxn modelId="{6F8C512D-969D-41BE-92BD-781A30D329B0}" type="presParOf" srcId="{333A1088-737F-45CB-B68E-254E46348037}" destId="{313FC574-E1CD-4FB4-B054-0B805CE0447D}" srcOrd="7" destOrd="0" presId="urn:microsoft.com/office/officeart/2005/8/layout/target3"/>
    <dgm:cxn modelId="{EE224919-1922-4600-BD94-5A0D742B70FE}" type="presParOf" srcId="{333A1088-737F-45CB-B68E-254E46348037}" destId="{619D679B-A015-4ECF-8348-D1034C574F40}" srcOrd="8" destOrd="0" presId="urn:microsoft.com/office/officeart/2005/8/layout/target3"/>
    <dgm:cxn modelId="{BFF13282-973F-4AF3-916E-D3C438C0374B}" type="presParOf" srcId="{333A1088-737F-45CB-B68E-254E46348037}" destId="{322283A8-4A27-4CDA-BAE3-F381106A9174}" srcOrd="9" destOrd="0" presId="urn:microsoft.com/office/officeart/2005/8/layout/target3"/>
    <dgm:cxn modelId="{EF0C189F-4493-422F-AC80-033D8DCAB449}" type="presParOf" srcId="{333A1088-737F-45CB-B68E-254E46348037}" destId="{FFC9F71D-1B4F-4AD9-A4A6-86ADEFC8AF5C}" srcOrd="10" destOrd="0" presId="urn:microsoft.com/office/officeart/2005/8/layout/target3"/>
    <dgm:cxn modelId="{0F4A714B-3027-4A03-91F5-5AB4B8CBE240}" type="presParOf" srcId="{333A1088-737F-45CB-B68E-254E46348037}" destId="{25B08C86-7E15-44DC-BE7F-FFB55DD49D12}" srcOrd="11" destOrd="0" presId="urn:microsoft.com/office/officeart/2005/8/layout/target3"/>
    <dgm:cxn modelId="{E5A59109-2ECE-464C-A682-3297DBEDAF02}" type="presParOf" srcId="{333A1088-737F-45CB-B68E-254E46348037}" destId="{76644BE8-9D7C-4C09-B250-3D10AF48CBB7}" srcOrd="12" destOrd="0" presId="urn:microsoft.com/office/officeart/2005/8/layout/target3"/>
    <dgm:cxn modelId="{8C2578B9-9C0F-4426-A7D0-9517617C7079}" type="presParOf" srcId="{333A1088-737F-45CB-B68E-254E46348037}" destId="{EE85B701-7295-41C0-BA7A-34D3756A2AE6}" srcOrd="13" destOrd="0" presId="urn:microsoft.com/office/officeart/2005/8/layout/target3"/>
    <dgm:cxn modelId="{7C86A3D2-BA41-49EF-B385-F28587AAD34F}" type="presParOf" srcId="{333A1088-737F-45CB-B68E-254E46348037}" destId="{8BEBB6EC-1DAA-4CAC-8A25-BC0FCBD5DBD5}" srcOrd="14" destOrd="0" presId="urn:microsoft.com/office/officeart/2005/8/layout/target3"/>
    <dgm:cxn modelId="{01A2E0EC-2E2A-4C22-846F-391BD595C08C}" type="presParOf" srcId="{333A1088-737F-45CB-B68E-254E46348037}" destId="{AED2198E-93D5-4001-81B4-73124B309672}" srcOrd="15" destOrd="0" presId="urn:microsoft.com/office/officeart/2005/8/layout/target3"/>
    <dgm:cxn modelId="{186D9C80-BFD8-4C73-A2D9-604AC5D01927}" type="presParOf" srcId="{333A1088-737F-45CB-B68E-254E46348037}" destId="{2BE915AB-18AA-4053-B92C-3BFC9ED204BB}" srcOrd="16" destOrd="0" presId="urn:microsoft.com/office/officeart/2005/8/layout/target3"/>
    <dgm:cxn modelId="{70639652-65DD-4C94-BAAE-0CE971F7FCA5}" type="presParOf" srcId="{333A1088-737F-45CB-B68E-254E46348037}" destId="{6BB5E863-4638-4E1D-BFDE-399D028AC4ED}" srcOrd="17" destOrd="0" presId="urn:microsoft.com/office/officeart/2005/8/layout/target3"/>
    <dgm:cxn modelId="{7C219133-7FED-44CE-B991-5B0B86C420A7}" type="presParOf" srcId="{333A1088-737F-45CB-B68E-254E46348037}" destId="{5A5FFA88-C948-4069-8E93-59FA12366E83}" srcOrd="18" destOrd="0" presId="urn:microsoft.com/office/officeart/2005/8/layout/target3"/>
    <dgm:cxn modelId="{A13856DD-9B5F-481D-9257-C7FD1D2F447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35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4760" y="0"/>
          <a:ext cx="6863047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</a:t>
          </a:r>
          <a:endParaRPr lang="cs-CZ" sz="2000" kern="1200" dirty="0"/>
        </a:p>
      </dsp:txBody>
      <dsp:txXfrm>
        <a:off x="1254760" y="0"/>
        <a:ext cx="6863047" cy="407634"/>
      </dsp:txXfrm>
    </dsp:sp>
    <dsp:sp modelId="{A52A0455-90FF-4808-ABD0-F02540D31D5A}">
      <dsp:nvSpPr>
        <dsp:cNvPr id="0" name=""/>
        <dsp:cNvSpPr/>
      </dsp:nvSpPr>
      <dsp:spPr>
        <a:xfrm>
          <a:off x="26515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1506" y="407634"/>
          <a:ext cx="6863047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1506" y="407634"/>
        <a:ext cx="6863047" cy="407634"/>
      </dsp:txXfrm>
    </dsp:sp>
    <dsp:sp modelId="{313FC574-E1CD-4FB4-B054-0B805CE0447D}">
      <dsp:nvSpPr>
        <dsp:cNvPr id="0" name=""/>
        <dsp:cNvSpPr/>
      </dsp:nvSpPr>
      <dsp:spPr>
        <a:xfrm>
          <a:off x="53266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66805" y="857463"/>
          <a:ext cx="6872449" cy="13932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VY_32_INOVACE_05_Světadíly</a:t>
          </a:r>
          <a:endParaRPr lang="cs-CZ" sz="2000" kern="1200" dirty="0"/>
        </a:p>
      </dsp:txBody>
      <dsp:txXfrm>
        <a:off x="1266805" y="857463"/>
        <a:ext cx="6872449" cy="384354"/>
      </dsp:txXfrm>
    </dsp:sp>
    <dsp:sp modelId="{FFC9F71D-1B4F-4AD9-A4A6-86ADEFC8AF5C}">
      <dsp:nvSpPr>
        <dsp:cNvPr id="0" name=""/>
        <dsp:cNvSpPr/>
      </dsp:nvSpPr>
      <dsp:spPr>
        <a:xfrm>
          <a:off x="80017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1506" y="1222902"/>
          <a:ext cx="6863047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1506" y="1222902"/>
        <a:ext cx="6863047" cy="407634"/>
      </dsp:txXfrm>
    </dsp:sp>
    <dsp:sp modelId="{EE85B701-7295-41C0-BA7A-34D3756A2AE6}">
      <dsp:nvSpPr>
        <dsp:cNvPr id="0" name=""/>
        <dsp:cNvSpPr/>
      </dsp:nvSpPr>
      <dsp:spPr>
        <a:xfrm>
          <a:off x="106768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1506" y="1630536"/>
          <a:ext cx="6863047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CZ.1.07/1.4.00/21.0816</a:t>
          </a:r>
          <a:endParaRPr lang="cs-CZ" sz="2000" kern="1200" dirty="0"/>
        </a:p>
      </dsp:txBody>
      <dsp:txXfrm>
        <a:off x="1271506" y="1630536"/>
        <a:ext cx="6863047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04DA716-BAF3-4518-B29E-B5CC100C0896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ED2AC57-13B3-48DF-A1E2-99B0DE7F1FC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04DA716-BAF3-4518-B29E-B5CC100C0896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ED2AC57-13B3-48DF-A1E2-99B0DE7F1FC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04DA716-BAF3-4518-B29E-B5CC100C0896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ED2AC57-13B3-48DF-A1E2-99B0DE7F1FC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DA716-BAF3-4518-B29E-B5CC100C0896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2AC57-13B3-48DF-A1E2-99B0DE7F1F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DA716-BAF3-4518-B29E-B5CC100C0896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2AC57-13B3-48DF-A1E2-99B0DE7F1FC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DA716-BAF3-4518-B29E-B5CC100C0896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ED2AC57-13B3-48DF-A1E2-99B0DE7F1FC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DA716-BAF3-4518-B29E-B5CC100C0896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2AC57-13B3-48DF-A1E2-99B0DE7F1F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04DA716-BAF3-4518-B29E-B5CC100C0896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ED2AC57-13B3-48DF-A1E2-99B0DE7F1FC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DA716-BAF3-4518-B29E-B5CC100C0896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ED2AC57-13B3-48DF-A1E2-99B0DE7F1FC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DA716-BAF3-4518-B29E-B5CC100C0896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2AC57-13B3-48DF-A1E2-99B0DE7F1F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DA716-BAF3-4518-B29E-B5CC100C0896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2AC57-13B3-48DF-A1E2-99B0DE7F1F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04DA716-BAF3-4518-B29E-B5CC100C0896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ED2AC57-13B3-48DF-A1E2-99B0DE7F1FC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photos.travelblog.org/Photos/39240/368723/f/3395657-Atacama-desert-Chile-0.jp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24697419"/>
              </p:ext>
            </p:extLst>
          </p:nvPr>
        </p:nvGraphicFramePr>
        <p:xfrm>
          <a:off x="251520" y="908050"/>
          <a:ext cx="8136904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3708400" y="908050"/>
            <a:ext cx="5112072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/>
              <a:t>ZŠ a MŠ Osoblaha, příspěvková organizace</a:t>
            </a:r>
          </a:p>
        </p:txBody>
      </p:sp>
      <p:sp>
        <p:nvSpPr>
          <p:cNvPr id="7" name="Text Box 7"/>
          <p:cNvSpPr txBox="1">
            <a:spLocks noChangeArrowheads="1"/>
          </p:cNvSpPr>
          <p:nvPr/>
        </p:nvSpPr>
        <p:spPr bwMode="auto">
          <a:xfrm>
            <a:off x="2693585" y="1274763"/>
            <a:ext cx="18732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/>
              <a:t>Alena Carbolová</a:t>
            </a:r>
          </a:p>
        </p:txBody>
      </p:sp>
      <p:sp>
        <p:nvSpPr>
          <p:cNvPr id="9" name="Text Box 9"/>
          <p:cNvSpPr txBox="1">
            <a:spLocks noChangeArrowheads="1"/>
          </p:cNvSpPr>
          <p:nvPr/>
        </p:nvSpPr>
        <p:spPr bwMode="auto">
          <a:xfrm>
            <a:off x="2771775" y="2133600"/>
            <a:ext cx="103105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 smtClean="0"/>
              <a:t>Amerika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630210" y="3820265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3291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0801915"/>
              </p:ext>
            </p:extLst>
          </p:nvPr>
        </p:nvGraphicFramePr>
        <p:xfrm>
          <a:off x="1258888" y="1557338"/>
          <a:ext cx="6408738" cy="2194182"/>
        </p:xfrm>
        <a:graphic>
          <a:graphicData uri="http://schemas.openxmlformats.org/drawingml/2006/table">
            <a:tbl>
              <a:tblPr/>
              <a:tblGrid>
                <a:gridCol w="3204369"/>
                <a:gridCol w="3204369"/>
              </a:tblGrid>
              <a:tr h="3125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40" marB="4574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prosinec2011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40" marB="4574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25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40" marB="4574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</a:t>
                      </a:r>
                    </a:p>
                  </a:txBody>
                  <a:tcPr marT="45740" marB="4574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14625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40" marB="4574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 této prezentaci si žáci formou doplňování a křížovkou zopakují probrané učivo týkající se Jižní Ameriky.</a:t>
                      </a:r>
                    </a:p>
                  </a:txBody>
                  <a:tcPr marT="45740" marB="4574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7500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Jižní Amerika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4046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859216" cy="4873752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/>
              <a:t>1. Jižní Amerika se nachází na</a:t>
            </a:r>
            <a:r>
              <a:rPr lang="cs-CZ" dirty="0" smtClean="0"/>
              <a:t>………………… polokouli.</a:t>
            </a:r>
            <a:endParaRPr lang="cs-CZ" sz="1100" dirty="0" smtClean="0"/>
          </a:p>
          <a:p>
            <a:pPr>
              <a:lnSpc>
                <a:spcPct val="150000"/>
              </a:lnSpc>
            </a:pPr>
            <a:r>
              <a:rPr lang="cs-CZ" dirty="0"/>
              <a:t>2. Ameriku od Antarktidy </a:t>
            </a:r>
            <a:r>
              <a:rPr lang="cs-CZ" dirty="0" smtClean="0"/>
              <a:t>odděluje………………… </a:t>
            </a:r>
            <a:r>
              <a:rPr lang="cs-CZ" dirty="0"/>
              <a:t>průliv</a:t>
            </a:r>
            <a:r>
              <a:rPr lang="cs-CZ" dirty="0" smtClean="0"/>
              <a:t>.</a:t>
            </a:r>
            <a:endParaRPr lang="cs-CZ" sz="1000" dirty="0"/>
          </a:p>
          <a:p>
            <a:pPr>
              <a:lnSpc>
                <a:spcPct val="150000"/>
              </a:lnSpc>
            </a:pPr>
            <a:r>
              <a:rPr lang="cs-CZ" dirty="0"/>
              <a:t>3. Jižní Ameriku omývají oceány</a:t>
            </a:r>
            <a:r>
              <a:rPr lang="cs-CZ" dirty="0" smtClean="0"/>
              <a:t>: …………………………............</a:t>
            </a:r>
            <a:endParaRPr lang="cs-CZ" sz="1000" dirty="0"/>
          </a:p>
          <a:p>
            <a:pPr>
              <a:lnSpc>
                <a:spcPct val="150000"/>
              </a:lnSpc>
            </a:pPr>
            <a:r>
              <a:rPr lang="cs-CZ" dirty="0"/>
              <a:t>4.Vyjmenuj nížiny </a:t>
            </a:r>
            <a:r>
              <a:rPr lang="cs-CZ" dirty="0" smtClean="0"/>
              <a:t>Jižní Ameriky: ……………………………………………………………………………</a:t>
            </a:r>
            <a:endParaRPr lang="cs-CZ" sz="900" dirty="0"/>
          </a:p>
          <a:p>
            <a:pPr>
              <a:lnSpc>
                <a:spcPct val="150000"/>
              </a:lnSpc>
            </a:pPr>
            <a:r>
              <a:rPr lang="cs-CZ" dirty="0"/>
              <a:t>5. Nejvyšší hora JA se </a:t>
            </a:r>
            <a:r>
              <a:rPr lang="cs-CZ" dirty="0" smtClean="0"/>
              <a:t>jmenuje  …………………………………….             a </a:t>
            </a:r>
            <a:r>
              <a:rPr lang="cs-CZ" dirty="0"/>
              <a:t>měří……………..metrů</a:t>
            </a:r>
            <a:r>
              <a:rPr lang="cs-CZ" dirty="0" smtClean="0"/>
              <a:t>.</a:t>
            </a:r>
            <a:endParaRPr lang="cs-CZ" sz="900" dirty="0"/>
          </a:p>
          <a:p>
            <a:pPr>
              <a:lnSpc>
                <a:spcPct val="150000"/>
              </a:lnSpc>
            </a:pPr>
            <a:r>
              <a:rPr lang="cs-CZ" dirty="0"/>
              <a:t>6. Které důležité rovnoběžky prochází JA</a:t>
            </a:r>
            <a:r>
              <a:rPr lang="cs-CZ" dirty="0" smtClean="0"/>
              <a:t>? .........................................................................................................</a:t>
            </a:r>
            <a:endParaRPr lang="cs-CZ" sz="900" dirty="0"/>
          </a:p>
          <a:p>
            <a:pPr>
              <a:lnSpc>
                <a:spcPct val="150000"/>
              </a:lnSpc>
            </a:pPr>
            <a:r>
              <a:rPr lang="cs-CZ" dirty="0"/>
              <a:t>7. Maximální hloubka  jezera Titicaca </a:t>
            </a:r>
            <a:r>
              <a:rPr lang="cs-CZ" dirty="0" smtClean="0"/>
              <a:t>je ……..… metry.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650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343" y="820174"/>
            <a:ext cx="8029618" cy="278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03343" y="476672"/>
            <a:ext cx="22156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8.Vylušti křížovku.</a:t>
            </a:r>
          </a:p>
        </p:txBody>
      </p:sp>
      <p:sp>
        <p:nvSpPr>
          <p:cNvPr id="9" name="Obdélník 8"/>
          <p:cNvSpPr/>
          <p:nvPr/>
        </p:nvSpPr>
        <p:spPr>
          <a:xfrm>
            <a:off x="367349" y="3438815"/>
            <a:ext cx="36968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9. Čím je známé místo z tajenky?</a:t>
            </a: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005062"/>
            <a:ext cx="3456384" cy="25837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57520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228600"/>
            <a:ext cx="7200800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Řešení: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sz="1600" dirty="0"/>
              <a:t>1. Jižní Amerika se nachází na   </a:t>
            </a:r>
            <a:r>
              <a:rPr lang="cs-CZ" sz="1600" i="1" dirty="0">
                <a:solidFill>
                  <a:srgbClr val="00B0F0"/>
                </a:solidFill>
              </a:rPr>
              <a:t>západní</a:t>
            </a:r>
            <a:r>
              <a:rPr lang="cs-CZ" sz="1600" dirty="0"/>
              <a:t>     polokouli.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2. Ameriku od Antarktidy odděluje   </a:t>
            </a:r>
            <a:r>
              <a:rPr lang="cs-CZ" sz="1600" i="1" dirty="0" err="1">
                <a:solidFill>
                  <a:srgbClr val="00B0F0"/>
                </a:solidFill>
              </a:rPr>
              <a:t>Drakeův</a:t>
            </a:r>
            <a:r>
              <a:rPr lang="cs-CZ" sz="1600" dirty="0"/>
              <a:t>   průliv.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3. Jižní Ameriku omývají oceány:    </a:t>
            </a:r>
            <a:r>
              <a:rPr lang="cs-CZ" sz="1600" i="1" dirty="0">
                <a:solidFill>
                  <a:srgbClr val="00B0F0"/>
                </a:solidFill>
              </a:rPr>
              <a:t>Tichý  a Atlantský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4.Vyjmenuj nížiny Jižní Ameriky:  </a:t>
            </a:r>
            <a:r>
              <a:rPr lang="cs-CZ" sz="1600" i="1" dirty="0">
                <a:solidFill>
                  <a:srgbClr val="00B0F0"/>
                </a:solidFill>
              </a:rPr>
              <a:t>Amazonská, Orinocká, Laplatská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5. Nejvyšší hora JA se jmenuje  </a:t>
            </a:r>
            <a:r>
              <a:rPr lang="cs-CZ" sz="1600" i="1" dirty="0">
                <a:solidFill>
                  <a:srgbClr val="00B0F0"/>
                </a:solidFill>
              </a:rPr>
              <a:t>Aconcagua</a:t>
            </a:r>
            <a:r>
              <a:rPr lang="cs-CZ" sz="1600" dirty="0"/>
              <a:t>   a měří   </a:t>
            </a:r>
            <a:r>
              <a:rPr lang="cs-CZ" sz="1600" i="1" dirty="0">
                <a:solidFill>
                  <a:srgbClr val="00B0F0"/>
                </a:solidFill>
              </a:rPr>
              <a:t>6959</a:t>
            </a:r>
            <a:r>
              <a:rPr lang="cs-CZ" sz="1600" dirty="0"/>
              <a:t>  metrů.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6. Které důležité rovnoběžky prochází  JA?  </a:t>
            </a:r>
            <a:r>
              <a:rPr lang="cs-CZ" sz="1600" i="1" dirty="0">
                <a:solidFill>
                  <a:srgbClr val="00B0F0"/>
                </a:solidFill>
              </a:rPr>
              <a:t>Obratník Kozoroha a rovník.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7. Maximální hloubka  jezera Titicaca je  </a:t>
            </a:r>
            <a:r>
              <a:rPr lang="cs-CZ" sz="1600" i="1" dirty="0">
                <a:solidFill>
                  <a:srgbClr val="00B0F0"/>
                </a:solidFill>
              </a:rPr>
              <a:t>304</a:t>
            </a:r>
            <a:r>
              <a:rPr lang="cs-CZ" sz="1600" dirty="0"/>
              <a:t>  metry.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8.Vylušti křížovku.</a:t>
            </a: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529" y="3552587"/>
            <a:ext cx="7272808" cy="1836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03773" y="5336885"/>
            <a:ext cx="742254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9. Čím je známé místo z tajenky? </a:t>
            </a:r>
            <a:r>
              <a:rPr lang="cs-CZ" sz="1600" i="1" dirty="0">
                <a:solidFill>
                  <a:srgbClr val="00B0F0"/>
                </a:solidFill>
              </a:rPr>
              <a:t>Od roku 2009 se tady jezdí  Rallye Dakar.</a:t>
            </a:r>
          </a:p>
        </p:txBody>
      </p:sp>
      <p:sp>
        <p:nvSpPr>
          <p:cNvPr id="7" name="Obdélník 6"/>
          <p:cNvSpPr/>
          <p:nvPr/>
        </p:nvSpPr>
        <p:spPr>
          <a:xfrm>
            <a:off x="653952" y="5831760"/>
            <a:ext cx="78545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Použité zdroje:</a:t>
            </a:r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photos.travelblog.org/Photos/39240/368723/f/3395657-Atacama-desert-Chile-0.jpg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844830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40</TotalTime>
  <Words>237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Jižní Amerika</vt:lpstr>
      <vt:lpstr>Opakování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Jižní Amerika</dc:title>
  <dc:creator>Amplifer_1</dc:creator>
  <cp:lastModifiedBy>XXX</cp:lastModifiedBy>
  <cp:revision>8</cp:revision>
  <dcterms:created xsi:type="dcterms:W3CDTF">2011-12-26T17:12:41Z</dcterms:created>
  <dcterms:modified xsi:type="dcterms:W3CDTF">2012-02-20T15:05:19Z</dcterms:modified>
</cp:coreProperties>
</file>