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67" r:id="rId2"/>
    <p:sldId id="256" r:id="rId3"/>
    <p:sldId id="257" r:id="rId4"/>
    <p:sldId id="259" r:id="rId5"/>
    <p:sldId id="260" r:id="rId6"/>
    <p:sldId id="261" r:id="rId7"/>
    <p:sldId id="262" r:id="rId8"/>
    <p:sldId id="263" r:id="rId9"/>
    <p:sldId id="264" r:id="rId10"/>
    <p:sldId id="265" r:id="rId11"/>
    <p:sldId id="266" r:id="rId12"/>
    <p:sldId id="25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94660"/>
  </p:normalViewPr>
  <p:slideViewPr>
    <p:cSldViewPr>
      <p:cViewPr>
        <p:scale>
          <a:sx n="110" d="100"/>
          <a:sy n="110" d="100"/>
        </p:scale>
        <p:origin x="-210" y="9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94F7E5-29D5-4D04-BD96-4D69201096E2}" type="datetimeFigureOut">
              <a:rPr lang="cs-CZ" smtClean="0"/>
              <a:pPr/>
              <a:t>21.5.2012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40D332-AE58-4222-A597-F72BA188A5E4}" type="slidenum">
              <a:rPr lang="cs-CZ" smtClean="0"/>
              <a:pPr/>
              <a:t>‹#›</a:t>
            </a:fld>
            <a:endParaRPr lang="cs-CZ"/>
          </a:p>
        </p:txBody>
      </p:sp>
    </p:spTree>
    <p:extLst>
      <p:ext uri="{BB962C8B-B14F-4D97-AF65-F5344CB8AC3E}">
        <p14:creationId xmlns:p14="http://schemas.microsoft.com/office/powerpoint/2010/main" val="295915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B40D332-AE58-4222-A597-F72BA188A5E4}" type="slidenum">
              <a:rPr lang="cs-CZ" smtClean="0"/>
              <a:pPr/>
              <a:t>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013208D8-71FF-49FB-8051-B51DC3EEFF79}" type="datetimeFigureOut">
              <a:rPr lang="cs-CZ" smtClean="0"/>
              <a:pPr/>
              <a:t>21.5.2012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FF1B693B-0BAF-402E-A273-E5F55AD3CD0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13208D8-71FF-49FB-8051-B51DC3EEFF79}" type="datetimeFigureOut">
              <a:rPr lang="cs-CZ" smtClean="0"/>
              <a:pPr/>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013208D8-71FF-49FB-8051-B51DC3EEFF79}" type="datetimeFigureOut">
              <a:rPr lang="cs-CZ" smtClean="0"/>
              <a:pPr/>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1B693B-0BAF-402E-A273-E5F55AD3CD0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13208D8-71FF-49FB-8051-B51DC3EEFF79}" type="datetimeFigureOut">
              <a:rPr lang="cs-CZ" smtClean="0"/>
              <a:pPr/>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013208D8-71FF-49FB-8051-B51DC3EEFF79}" type="datetimeFigureOut">
              <a:rPr lang="cs-CZ" smtClean="0"/>
              <a:pPr/>
              <a:t>21.5.2012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013208D8-71FF-49FB-8051-B51DC3EEFF79}" type="datetimeFigureOut">
              <a:rPr lang="cs-CZ" smtClean="0"/>
              <a:pPr/>
              <a:t>21.5.2012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13208D8-71FF-49FB-8051-B51DC3EEFF79}" type="datetimeFigureOut">
              <a:rPr lang="cs-CZ" smtClean="0"/>
              <a:pPr/>
              <a:t>21.5.2012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13208D8-71FF-49FB-8051-B51DC3EEFF79}" type="datetimeFigureOut">
              <a:rPr lang="cs-CZ" smtClean="0"/>
              <a:pPr/>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013208D8-71FF-49FB-8051-B51DC3EEFF79}" type="datetimeFigureOut">
              <a:rPr lang="cs-CZ" smtClean="0"/>
              <a:pPr/>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FF1B693B-0BAF-402E-A273-E5F55AD3CD0F}"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13208D8-71FF-49FB-8051-B51DC3EEFF79}" type="datetimeFigureOut">
              <a:rPr lang="cs-CZ" smtClean="0"/>
              <a:pPr/>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13208D8-71FF-49FB-8051-B51DC3EEFF79}" type="datetimeFigureOut">
              <a:rPr lang="cs-CZ" smtClean="0"/>
              <a:pPr/>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1B693B-0BAF-402E-A273-E5F55AD3CD0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13208D8-71FF-49FB-8051-B51DC3EEFF79}" type="datetimeFigureOut">
              <a:rPr lang="cs-CZ" smtClean="0"/>
              <a:pPr/>
              <a:t>21.5.2012</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F1B693B-0BAF-402E-A273-E5F55AD3CD0F}"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www.seniortip.cz/portal/cz/seniortip/article/2731/Image/viky20080315-5.jp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mzv.cz/public/ca/a5/9e/126929_14883_Velky_statni_znak.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mzv.cz/public/6a/7/64/126925_14883_maly_statni_znak.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vlastenci.cz/obr/znaky/trikolora.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1.bp.blogspot.com/_2BqWq9oqYaw/TBFcCTZMIwI/AAAAAAAAAm0/OX033BWwGg4/s1600/statni-vlajka.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ro.studenty.sweb.cz/obcanka/standarta.gi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pro.studenty.sweb.cz/obcanka/pecet.gi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pro.studenty.sweb.cz/obcanka/hymna.gi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1414431537"/>
              </p:ext>
            </p:extLst>
          </p:nvPr>
        </p:nvGraphicFramePr>
        <p:xfrm>
          <a:off x="1786826" y="1397002"/>
          <a:ext cx="5571256" cy="4880878"/>
        </p:xfrm>
        <a:graphic>
          <a:graphicData uri="http://schemas.openxmlformats.org/drawingml/2006/table">
            <a:tbl>
              <a:tblPr/>
              <a:tblGrid>
                <a:gridCol w="2743930"/>
                <a:gridCol w="2827326"/>
              </a:tblGrid>
              <a:tr h="222061">
                <a:tc>
                  <a:txBody>
                    <a:bodyPr/>
                    <a:lstStyle/>
                    <a:p>
                      <a:pPr>
                        <a:lnSpc>
                          <a:spcPct val="115000"/>
                        </a:lnSpc>
                        <a:spcAft>
                          <a:spcPts val="0"/>
                        </a:spcAft>
                      </a:pPr>
                      <a:r>
                        <a:rPr lang="cs-CZ" sz="1100" dirty="0">
                          <a:latin typeface="Times New Roman"/>
                          <a:ea typeface="Calibri"/>
                          <a:cs typeface="Times New Roman"/>
                        </a:rPr>
                        <a:t>Název školy:</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a:latin typeface="Times New Roman"/>
                          <a:ea typeface="Calibri"/>
                          <a:cs typeface="Times New Roman"/>
                        </a:rPr>
                        <a:t>ZŠ a MŠ Verneřice</a:t>
                      </a:r>
                      <a:endParaRPr lang="cs-CZ" sz="100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Autor výukového materiálu: </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a:latin typeface="Times New Roman"/>
                          <a:ea typeface="Calibri"/>
                          <a:cs typeface="Times New Roman"/>
                        </a:rPr>
                        <a:t>Lenka Lehká</a:t>
                      </a:r>
                      <a:endParaRPr lang="cs-CZ" sz="100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Číslo projektu:</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a:latin typeface="Times New Roman"/>
                          <a:ea typeface="Calibri"/>
                          <a:cs typeface="Times New Roman"/>
                        </a:rPr>
                        <a:t>CZ.1.07/1.4.00/21.1526</a:t>
                      </a:r>
                      <a:endParaRPr lang="cs-CZ" sz="100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Název:</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dirty="0" smtClean="0">
                          <a:latin typeface="Times New Roman"/>
                          <a:ea typeface="Calibri"/>
                          <a:cs typeface="Times New Roman"/>
                        </a:rPr>
                        <a:t>VY_32_INOVACE_III.VL11</a:t>
                      </a:r>
                      <a:endParaRPr lang="cs-CZ" sz="1100" dirty="0">
                        <a:latin typeface="Times New Roman"/>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Vytvořeno:</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dirty="0" smtClean="0">
                          <a:latin typeface="Times New Roman"/>
                          <a:ea typeface="Calibri"/>
                          <a:cs typeface="Times New Roman"/>
                        </a:rPr>
                        <a:t>31. 3. 2012</a:t>
                      </a:r>
                      <a:endParaRPr lang="cs-CZ" sz="1100" dirty="0">
                        <a:latin typeface="Times New Roman"/>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Vzdělávací oblast: </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a:latin typeface="Times New Roman"/>
                          <a:ea typeface="Calibri"/>
                          <a:cs typeface="Times New Roman"/>
                        </a:rPr>
                        <a:t>Člověk a jeho svět</a:t>
                      </a:r>
                      <a:endParaRPr lang="cs-CZ" sz="100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Vzdělávací obor: </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dirty="0" smtClean="0">
                          <a:latin typeface="Times New Roman"/>
                          <a:ea typeface="Calibri"/>
                          <a:cs typeface="Times New Roman"/>
                        </a:rPr>
                        <a:t>Vlastivěda</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Tematický okruh: </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kumimoji="0" lang="cs-CZ" sz="1100" kern="1200" dirty="0" smtClean="0">
                          <a:solidFill>
                            <a:schemeClr val="tx1"/>
                          </a:solidFill>
                          <a:latin typeface="Times New Roman"/>
                          <a:ea typeface="Calibri"/>
                          <a:cs typeface="Times New Roman"/>
                        </a:rPr>
                        <a:t>Česká republika – státní symboly</a:t>
                      </a: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a:txBody>
                    <a:bodyPr/>
                    <a:lstStyle/>
                    <a:p>
                      <a:pPr>
                        <a:lnSpc>
                          <a:spcPct val="115000"/>
                        </a:lnSpc>
                        <a:spcAft>
                          <a:spcPts val="0"/>
                        </a:spcAft>
                      </a:pPr>
                      <a:r>
                        <a:rPr lang="cs-CZ" sz="1100" dirty="0">
                          <a:latin typeface="Times New Roman"/>
                          <a:ea typeface="Calibri"/>
                          <a:cs typeface="Times New Roman"/>
                        </a:rPr>
                        <a:t>Určeno pro:</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dirty="0">
                          <a:latin typeface="Times New Roman"/>
                          <a:ea typeface="Calibri"/>
                          <a:cs typeface="Times New Roman"/>
                        </a:rPr>
                        <a:t>4. ročník</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38180">
                <a:tc>
                  <a:txBody>
                    <a:bodyPr/>
                    <a:lstStyle/>
                    <a:p>
                      <a:pPr>
                        <a:lnSpc>
                          <a:spcPct val="115000"/>
                        </a:lnSpc>
                        <a:spcAft>
                          <a:spcPts val="0"/>
                        </a:spcAft>
                      </a:pPr>
                      <a:r>
                        <a:rPr lang="cs-CZ" sz="1100" dirty="0">
                          <a:latin typeface="Times New Roman"/>
                          <a:ea typeface="Calibri"/>
                          <a:cs typeface="Times New Roman"/>
                        </a:rPr>
                        <a:t>Anotace:</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kumimoji="0" lang="cs-CZ" sz="1100" kern="1200" dirty="0" smtClean="0">
                          <a:solidFill>
                            <a:schemeClr val="tx1"/>
                          </a:solidFill>
                          <a:latin typeface="Times New Roman"/>
                          <a:ea typeface="Calibri"/>
                          <a:cs typeface="Times New Roman"/>
                        </a:rPr>
                        <a:t>Materiál žákům přibližuje státní </a:t>
                      </a:r>
                      <a:r>
                        <a:rPr kumimoji="0" lang="cs-CZ" sz="1100" kern="1200" dirty="0" smtClean="0">
                          <a:solidFill>
                            <a:schemeClr val="tx1"/>
                          </a:solidFill>
                          <a:latin typeface="Times New Roman"/>
                          <a:ea typeface="Calibri"/>
                          <a:cs typeface="Times New Roman"/>
                        </a:rPr>
                        <a:t>symboly.</a:t>
                      </a:r>
                      <a:r>
                        <a:rPr kumimoji="0" lang="cs-CZ" sz="1100" kern="1200" baseline="0" dirty="0" smtClean="0">
                          <a:solidFill>
                            <a:schemeClr val="tx1"/>
                          </a:solidFill>
                          <a:latin typeface="Times New Roman"/>
                          <a:ea typeface="Calibri"/>
                          <a:cs typeface="Times New Roman"/>
                        </a:rPr>
                        <a:t> </a:t>
                      </a:r>
                      <a:r>
                        <a:rPr kumimoji="0" lang="cs-CZ" sz="1100" kern="1200" dirty="0" smtClean="0">
                          <a:solidFill>
                            <a:schemeClr val="tx1"/>
                          </a:solidFill>
                          <a:latin typeface="Times New Roman"/>
                          <a:ea typeface="Calibri"/>
                          <a:cs typeface="Times New Roman"/>
                        </a:rPr>
                        <a:t>Žáci </a:t>
                      </a:r>
                      <a:r>
                        <a:rPr kumimoji="0" lang="cs-CZ" sz="1100" kern="1200" dirty="0" smtClean="0">
                          <a:solidFill>
                            <a:schemeClr val="tx1"/>
                          </a:solidFill>
                          <a:latin typeface="Times New Roman"/>
                          <a:ea typeface="Calibri"/>
                          <a:cs typeface="Times New Roman"/>
                        </a:rPr>
                        <a:t>získávají informace i o státních svátcích.</a:t>
                      </a: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6839">
                <a:tc>
                  <a:txBody>
                    <a:bodyPr/>
                    <a:lstStyle/>
                    <a:p>
                      <a:pPr>
                        <a:lnSpc>
                          <a:spcPct val="115000"/>
                        </a:lnSpc>
                        <a:spcAft>
                          <a:spcPts val="0"/>
                        </a:spcAft>
                      </a:pPr>
                      <a:r>
                        <a:rPr lang="cs-CZ" sz="1100">
                          <a:latin typeface="Times New Roman"/>
                          <a:ea typeface="Calibri"/>
                          <a:cs typeface="Times New Roman"/>
                        </a:rPr>
                        <a:t>Metodický pokyn:</a:t>
                      </a:r>
                      <a:endParaRPr lang="cs-CZ" sz="100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1100" dirty="0">
                          <a:latin typeface="Times New Roman"/>
                          <a:ea typeface="Calibri"/>
                          <a:cs typeface="Times New Roman"/>
                        </a:rPr>
                        <a:t>Materiál je vhodný </a:t>
                      </a:r>
                      <a:r>
                        <a:rPr lang="cs-CZ" sz="1100" dirty="0" smtClean="0">
                          <a:latin typeface="Times New Roman"/>
                          <a:ea typeface="Calibri"/>
                          <a:cs typeface="Times New Roman"/>
                        </a:rPr>
                        <a:t>pro frontální</a:t>
                      </a:r>
                      <a:r>
                        <a:rPr lang="cs-CZ" sz="1100" baseline="0" dirty="0" smtClean="0">
                          <a:latin typeface="Times New Roman"/>
                          <a:ea typeface="Calibri"/>
                          <a:cs typeface="Times New Roman"/>
                        </a:rPr>
                        <a:t> výuku. Pro zobrazení obrázků je nutné připojení k internetu.</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2061">
                <a:tc gridSpan="2">
                  <a:txBody>
                    <a:bodyPr/>
                    <a:lstStyle/>
                    <a:p>
                      <a:pPr algn="just">
                        <a:lnSpc>
                          <a:spcPct val="115000"/>
                        </a:lnSpc>
                        <a:spcAft>
                          <a:spcPts val="0"/>
                        </a:spcAft>
                      </a:pPr>
                      <a:r>
                        <a:rPr lang="cs-CZ" sz="1100" dirty="0">
                          <a:latin typeface="Times New Roman"/>
                          <a:ea typeface="Calibri"/>
                          <a:cs typeface="Times New Roman"/>
                        </a:rPr>
                        <a:t>Autorem materiálu a všech jeho částí, není-li uvedeno jinak, je Lenka </a:t>
                      </a:r>
                      <a:r>
                        <a:rPr lang="cs-CZ" sz="1100" dirty="0" smtClean="0">
                          <a:latin typeface="Times New Roman"/>
                          <a:ea typeface="Calibri"/>
                          <a:cs typeface="Times New Roman"/>
                        </a:rPr>
                        <a:t>Lehká.</a:t>
                      </a:r>
                      <a:endParaRPr lang="cs-CZ" sz="1000" dirty="0">
                        <a:latin typeface="Calibri"/>
                        <a:ea typeface="Calibri"/>
                        <a:cs typeface="Times New Roman"/>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s-CZ"/>
                    </a:p>
                  </a:txBody>
                  <a:tcPr/>
                </a:tc>
              </a:tr>
              <a:tr h="1243730">
                <a:tc gridSpan="2">
                  <a:txBody>
                    <a:bodyPr/>
                    <a:lstStyle/>
                    <a:p>
                      <a:pPr algn="ctr">
                        <a:lnSpc>
                          <a:spcPct val="115000"/>
                        </a:lnSpc>
                        <a:spcAft>
                          <a:spcPts val="0"/>
                        </a:spcAft>
                      </a:pPr>
                      <a:endParaRPr lang="cs-CZ" sz="1100" dirty="0">
                        <a:latin typeface="Calibri"/>
                        <a:ea typeface="Calibri"/>
                        <a:cs typeface="Calibri"/>
                      </a:endParaRPr>
                    </a:p>
                  </a:txBody>
                  <a:tcPr marL="64328" marR="643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s-CZ"/>
                    </a:p>
                  </a:txBody>
                  <a:tcPr/>
                </a:tc>
              </a:tr>
            </a:tbl>
          </a:graphicData>
        </a:graphic>
      </p:graphicFrame>
      <p:pic>
        <p:nvPicPr>
          <p:cNvPr id="2049" name="Obrázek 1"/>
          <p:cNvPicPr>
            <a:picLocks noChangeAspect="1" noChangeArrowheads="1"/>
          </p:cNvPicPr>
          <p:nvPr/>
        </p:nvPicPr>
        <p:blipFill>
          <a:blip r:embed="rId2"/>
          <a:srcRect/>
          <a:stretch>
            <a:fillRect/>
          </a:stretch>
        </p:blipFill>
        <p:spPr bwMode="auto">
          <a:xfrm>
            <a:off x="1862986" y="5157192"/>
            <a:ext cx="5407025" cy="103822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71472" y="2285992"/>
            <a:ext cx="7929618" cy="2257428"/>
          </a:xfrm>
        </p:spPr>
        <p:txBody>
          <a:bodyPr>
            <a:normAutofit/>
          </a:bodyPr>
          <a:lstStyle/>
          <a:p>
            <a:pPr algn="ctr"/>
            <a:r>
              <a:rPr lang="cs-CZ" sz="8800" dirty="0" smtClean="0">
                <a:solidFill>
                  <a:schemeClr val="accent1">
                    <a:lumMod val="75000"/>
                  </a:schemeClr>
                </a:solidFill>
              </a:rPr>
              <a:t>Naše vlast </a:t>
            </a:r>
            <a:r>
              <a:rPr lang="cs-CZ" dirty="0" smtClean="0">
                <a:solidFill>
                  <a:schemeClr val="accent1">
                    <a:lumMod val="75000"/>
                  </a:schemeClr>
                </a:solidFill>
              </a:rPr>
              <a:t/>
            </a:r>
            <a:br>
              <a:rPr lang="cs-CZ" dirty="0" smtClean="0">
                <a:solidFill>
                  <a:schemeClr val="accent1">
                    <a:lumMod val="75000"/>
                  </a:schemeClr>
                </a:solidFill>
              </a:rPr>
            </a:br>
            <a:r>
              <a:rPr lang="cs-CZ" dirty="0" smtClean="0">
                <a:solidFill>
                  <a:schemeClr val="accent1">
                    <a:lumMod val="75000"/>
                  </a:schemeClr>
                </a:solidFill>
              </a:rPr>
              <a:t>Státní symboly</a:t>
            </a:r>
            <a:endParaRPr lang="cs-CZ" dirty="0">
              <a:solidFill>
                <a:schemeClr val="accent1">
                  <a:lumMod val="75000"/>
                </a:schemeClr>
              </a:solidFill>
            </a:endParaRPr>
          </a:p>
        </p:txBody>
      </p:sp>
      <p:sp>
        <p:nvSpPr>
          <p:cNvPr id="3" name="Podnadpis 2"/>
          <p:cNvSpPr>
            <a:spLocks noGrp="1"/>
          </p:cNvSpPr>
          <p:nvPr>
            <p:ph type="subTitle" idx="1"/>
          </p:nvPr>
        </p:nvSpPr>
        <p:spPr>
          <a:xfrm>
            <a:off x="571472" y="3214686"/>
            <a:ext cx="7854696" cy="1752600"/>
          </a:xfrm>
        </p:spPr>
        <p:txBody>
          <a:bodyPr/>
          <a:lstStyle/>
          <a:p>
            <a:endParaRPr lang="cs-CZ" dirty="0"/>
          </a:p>
        </p:txBody>
      </p:sp>
    </p:spTree>
  </p:cSld>
  <p:clrMapOvr>
    <a:masterClrMapping/>
  </p:clrMapOvr>
  <p:transition>
    <p:zo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solidFill>
                  <a:schemeClr val="accent1">
                    <a:lumMod val="75000"/>
                  </a:schemeClr>
                </a:solidFill>
              </a:rPr>
              <a:t>Státní symboly</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a:bodyPr>
          <a:lstStyle/>
          <a:p>
            <a:pPr>
              <a:buFont typeface="Wingdings" pitchFamily="2" charset="2"/>
              <a:buChar char="v"/>
            </a:pPr>
            <a:r>
              <a:rPr lang="cs-CZ" dirty="0" smtClean="0">
                <a:solidFill>
                  <a:schemeClr val="accent1">
                    <a:lumMod val="75000"/>
                  </a:schemeClr>
                </a:solidFill>
              </a:rPr>
              <a:t>Každý stát má své státní symboly.</a:t>
            </a:r>
          </a:p>
          <a:p>
            <a:pPr>
              <a:buFont typeface="Wingdings" pitchFamily="2" charset="2"/>
              <a:buChar char="v"/>
            </a:pPr>
            <a:r>
              <a:rPr lang="cs-CZ" dirty="0" smtClean="0">
                <a:solidFill>
                  <a:schemeClr val="accent1">
                    <a:lumMod val="75000"/>
                  </a:schemeClr>
                </a:solidFill>
              </a:rPr>
              <a:t>Symboly vycházejí z tradic státu a každý stát reprezentují</a:t>
            </a:r>
            <a:r>
              <a:rPr lang="cs-CZ" dirty="0" smtClean="0"/>
              <a:t>.</a:t>
            </a:r>
          </a:p>
          <a:p>
            <a:pPr>
              <a:buFont typeface="Wingdings" pitchFamily="2" charset="2"/>
              <a:buChar char="v"/>
            </a:pPr>
            <a:r>
              <a:rPr lang="cs-CZ" dirty="0" smtClean="0">
                <a:solidFill>
                  <a:schemeClr val="accent1">
                    <a:lumMod val="75000"/>
                  </a:schemeClr>
                </a:solidFill>
              </a:rPr>
              <a:t>Korunovační klenoty </a:t>
            </a:r>
            <a:r>
              <a:rPr lang="cs-CZ" dirty="0" smtClean="0">
                <a:solidFill>
                  <a:schemeClr val="accent1">
                    <a:lumMod val="75000"/>
                  </a:schemeClr>
                </a:solidFill>
              </a:rPr>
              <a:t>- Karel </a:t>
            </a:r>
            <a:r>
              <a:rPr lang="cs-CZ" dirty="0" smtClean="0">
                <a:solidFill>
                  <a:schemeClr val="accent1">
                    <a:lumMod val="75000"/>
                  </a:schemeClr>
                </a:solidFill>
              </a:rPr>
              <a:t>IV. dal před svou korunovací zhotovit korunu českých králů. Byla použita při korunovaci 22 českých panovníků.</a:t>
            </a:r>
          </a:p>
          <a:p>
            <a:pPr>
              <a:buFont typeface="Wingdings" pitchFamily="2" charset="2"/>
              <a:buChar char="v"/>
            </a:pPr>
            <a:r>
              <a:rPr lang="cs-CZ" dirty="0" smtClean="0">
                <a:ln>
                  <a:solidFill>
                    <a:schemeClr val="accent1">
                      <a:lumMod val="50000"/>
                    </a:schemeClr>
                  </a:solidFill>
                </a:ln>
                <a:solidFill>
                  <a:schemeClr val="accent1">
                    <a:lumMod val="50000"/>
                  </a:schemeClr>
                </a:solidFill>
                <a:hlinkClick r:id="rId2"/>
              </a:rPr>
              <a:t>Korunovační klenoty</a:t>
            </a:r>
            <a:endParaRPr lang="cs-CZ" dirty="0" smtClean="0">
              <a:ln>
                <a:solidFill>
                  <a:schemeClr val="accent1">
                    <a:lumMod val="50000"/>
                  </a:schemeClr>
                </a:solidFill>
              </a:ln>
              <a:solidFill>
                <a:schemeClr val="accent1">
                  <a:lumMod val="50000"/>
                </a:schemeClr>
              </a:solidFill>
            </a:endParaRPr>
          </a:p>
          <a:p>
            <a:pPr marL="0" indent="0">
              <a:buNone/>
            </a:pPr>
            <a:endParaRPr lang="cs-CZ" dirty="0" smtClean="0">
              <a:solidFill>
                <a:schemeClr val="accent1">
                  <a:lumMod val="75000"/>
                </a:schemeClr>
              </a:solidFill>
            </a:endParaRPr>
          </a:p>
          <a:p>
            <a:pPr>
              <a:buFont typeface="Wingdings" pitchFamily="2" charset="2"/>
              <a:buChar char="v"/>
            </a:pPr>
            <a:endParaRPr lang="cs-CZ" dirty="0" smtClean="0"/>
          </a:p>
          <a:p>
            <a:pPr>
              <a:buFont typeface="Wingdings" pitchFamily="2" charset="2"/>
              <a:buChar char="v"/>
            </a:pP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8229600" cy="1143000"/>
          </a:xfrm>
        </p:spPr>
        <p:txBody>
          <a:bodyPr/>
          <a:lstStyle/>
          <a:p>
            <a:pPr algn="ctr"/>
            <a:r>
              <a:rPr lang="cs-CZ" dirty="0" smtClean="0">
                <a:solidFill>
                  <a:schemeClr val="accent1">
                    <a:lumMod val="75000"/>
                  </a:schemeClr>
                </a:solidFill>
              </a:rPr>
              <a:t>České státní symboly</a:t>
            </a:r>
            <a:endParaRPr lang="cs-CZ" dirty="0">
              <a:solidFill>
                <a:schemeClr val="accent1">
                  <a:lumMod val="75000"/>
                </a:schemeClr>
              </a:solidFill>
            </a:endParaRPr>
          </a:p>
        </p:txBody>
      </p:sp>
      <p:sp>
        <p:nvSpPr>
          <p:cNvPr id="3" name="Zástupný symbol pro obsah 2"/>
          <p:cNvSpPr>
            <a:spLocks noGrp="1"/>
          </p:cNvSpPr>
          <p:nvPr>
            <p:ph sz="half" idx="1"/>
          </p:nvPr>
        </p:nvSpPr>
        <p:spPr>
          <a:xfrm>
            <a:off x="457200" y="1920085"/>
            <a:ext cx="6543692" cy="4434840"/>
          </a:xfrm>
        </p:spPr>
        <p:txBody>
          <a:bodyPr>
            <a:normAutofit/>
          </a:bodyPr>
          <a:lstStyle/>
          <a:p>
            <a:pPr>
              <a:buNone/>
            </a:pPr>
            <a:r>
              <a:rPr lang="cs-CZ" dirty="0" smtClean="0">
                <a:solidFill>
                  <a:schemeClr val="accent1">
                    <a:lumMod val="75000"/>
                  </a:schemeClr>
                </a:solidFill>
              </a:rPr>
              <a:t>Českých státních symbolů je celkem sedm:</a:t>
            </a:r>
          </a:p>
          <a:p>
            <a:pPr>
              <a:buFont typeface="Wingdings" pitchFamily="2" charset="2"/>
              <a:buChar char="v"/>
            </a:pPr>
            <a:r>
              <a:rPr lang="cs-CZ" dirty="0" smtClean="0">
                <a:solidFill>
                  <a:schemeClr val="accent1">
                    <a:lumMod val="75000"/>
                  </a:schemeClr>
                </a:solidFill>
              </a:rPr>
              <a:t>velký státní </a:t>
            </a:r>
            <a:r>
              <a:rPr lang="cs-CZ" dirty="0" smtClean="0">
                <a:solidFill>
                  <a:schemeClr val="accent1">
                    <a:lumMod val="75000"/>
                  </a:schemeClr>
                </a:solidFill>
              </a:rPr>
              <a:t>znak,</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malý státní </a:t>
            </a:r>
            <a:r>
              <a:rPr lang="cs-CZ" dirty="0" smtClean="0">
                <a:solidFill>
                  <a:schemeClr val="accent1">
                    <a:lumMod val="75000"/>
                  </a:schemeClr>
                </a:solidFill>
              </a:rPr>
              <a:t>znak,</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státní barvy (trikolóra</a:t>
            </a:r>
            <a:r>
              <a:rPr lang="cs-CZ" dirty="0" smtClean="0">
                <a:solidFill>
                  <a:schemeClr val="accent1">
                    <a:lumMod val="75000"/>
                  </a:schemeClr>
                </a:solidFill>
              </a:rPr>
              <a:t>),</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česká </a:t>
            </a:r>
            <a:r>
              <a:rPr lang="cs-CZ" dirty="0" smtClean="0">
                <a:solidFill>
                  <a:schemeClr val="accent1">
                    <a:lumMod val="75000"/>
                  </a:schemeClr>
                </a:solidFill>
              </a:rPr>
              <a:t>vlajka,</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prezidentská </a:t>
            </a:r>
            <a:r>
              <a:rPr lang="cs-CZ" dirty="0" smtClean="0">
                <a:solidFill>
                  <a:schemeClr val="accent1">
                    <a:lumMod val="75000"/>
                  </a:schemeClr>
                </a:solidFill>
              </a:rPr>
              <a:t>standarta,</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státní </a:t>
            </a:r>
            <a:r>
              <a:rPr lang="cs-CZ" dirty="0" smtClean="0">
                <a:solidFill>
                  <a:schemeClr val="accent1">
                    <a:lumMod val="75000"/>
                  </a:schemeClr>
                </a:solidFill>
              </a:rPr>
              <a:t>pečeť,</a:t>
            </a: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česká státní hymna.</a:t>
            </a: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Velký státní znak</a:t>
            </a:r>
            <a:r>
              <a:rPr lang="cs-CZ" dirty="0" smtClean="0"/>
              <a:t/>
            </a:r>
            <a:br>
              <a:rPr lang="cs-CZ" dirty="0" smtClean="0"/>
            </a:br>
            <a:endParaRPr lang="cs-CZ" dirty="0"/>
          </a:p>
        </p:txBody>
      </p:sp>
      <p:sp>
        <p:nvSpPr>
          <p:cNvPr id="3" name="Zástupný symbol pro obsah 2"/>
          <p:cNvSpPr>
            <a:spLocks noGrp="1"/>
          </p:cNvSpPr>
          <p:nvPr>
            <p:ph idx="1"/>
          </p:nvPr>
        </p:nvSpPr>
        <p:spPr>
          <a:ln>
            <a:noFill/>
          </a:ln>
        </p:spPr>
        <p:txBody>
          <a:bodyPr>
            <a:normAutofit/>
          </a:bodyPr>
          <a:lstStyle/>
          <a:p>
            <a:pPr>
              <a:buFont typeface="Wingdings" pitchFamily="2" charset="2"/>
              <a:buChar char="v"/>
            </a:pPr>
            <a:r>
              <a:rPr lang="cs-CZ" dirty="0" smtClean="0">
                <a:solidFill>
                  <a:schemeClr val="accent1">
                    <a:lumMod val="75000"/>
                  </a:schemeClr>
                </a:solidFill>
              </a:rPr>
              <a:t>Je tvořen štítem se čtyřmi poli. Jednotlivá pole symbolizují historická území České republiky – Čechy, Moravu a Slezsko. </a:t>
            </a:r>
          </a:p>
          <a:p>
            <a:pPr>
              <a:buFont typeface="Wingdings" pitchFamily="2" charset="2"/>
              <a:buChar char="v"/>
            </a:pPr>
            <a:r>
              <a:rPr lang="cs-CZ" dirty="0" smtClean="0">
                <a:solidFill>
                  <a:schemeClr val="accent1">
                    <a:lumMod val="75000"/>
                  </a:schemeClr>
                </a:solidFill>
              </a:rPr>
              <a:t>V prvním a čtvrtém poli je vyobrazen český stříbrný dvouocasý lev se zlatou zbrojí a zlatou korunou.</a:t>
            </a:r>
          </a:p>
          <a:p>
            <a:pPr>
              <a:buFont typeface="Wingdings" pitchFamily="2" charset="2"/>
              <a:buChar char="v"/>
            </a:pPr>
            <a:r>
              <a:rPr lang="cs-CZ" dirty="0" smtClean="0">
                <a:solidFill>
                  <a:schemeClr val="accent1">
                    <a:lumMod val="75000"/>
                  </a:schemeClr>
                </a:solidFill>
              </a:rPr>
              <a:t> Ve druhém poli je na modrém podkladu umístěna moravská šachovaná orlice se zlatou korunou. </a:t>
            </a:r>
          </a:p>
          <a:p>
            <a:pPr>
              <a:buFont typeface="Wingdings" pitchFamily="2" charset="2"/>
              <a:buChar char="v"/>
            </a:pPr>
            <a:r>
              <a:rPr lang="cs-CZ" dirty="0" smtClean="0">
                <a:solidFill>
                  <a:schemeClr val="accent1">
                    <a:lumMod val="75000"/>
                  </a:schemeClr>
                </a:solidFill>
              </a:rPr>
              <a:t>Ve třetím poli se na zlatém podkladu nachází černá slezská orlice.</a:t>
            </a:r>
          </a:p>
          <a:p>
            <a:pPr>
              <a:buFont typeface="Wingdings" pitchFamily="2" charset="2"/>
              <a:buChar char="v"/>
            </a:pPr>
            <a:r>
              <a:rPr lang="cs-CZ" dirty="0" smtClean="0">
                <a:solidFill>
                  <a:schemeClr val="accent1">
                    <a:lumMod val="75000"/>
                  </a:schemeClr>
                </a:solidFill>
              </a:rPr>
              <a:t> </a:t>
            </a:r>
            <a:r>
              <a:rPr lang="cs-CZ" dirty="0">
                <a:ln>
                  <a:solidFill>
                    <a:schemeClr val="accent1">
                      <a:lumMod val="50000"/>
                    </a:schemeClr>
                  </a:solidFill>
                </a:ln>
                <a:solidFill>
                  <a:schemeClr val="accent1">
                    <a:lumMod val="50000"/>
                  </a:schemeClr>
                </a:solidFill>
                <a:hlinkClick r:id="rId2"/>
              </a:rPr>
              <a:t>obrázek</a:t>
            </a:r>
            <a:endParaRPr lang="cs-CZ" dirty="0">
              <a:ln>
                <a:solidFill>
                  <a:schemeClr val="accent1">
                    <a:lumMod val="50000"/>
                  </a:schemeClr>
                </a:solidFill>
              </a:ln>
              <a:solidFill>
                <a:schemeClr val="accent1">
                  <a:lumMod val="50000"/>
                </a:schemeClr>
              </a:solidFill>
            </a:endParaRP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endParaRPr lang="cs-CZ" dirty="0" smtClean="0">
              <a:solidFill>
                <a:schemeClr val="accent1">
                  <a:lumMod val="75000"/>
                </a:schemeClr>
              </a:solidFill>
            </a:endParaRPr>
          </a:p>
          <a:p>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Malý státní znak</a:t>
            </a:r>
            <a:br>
              <a:rPr lang="cs-CZ" dirty="0" smtClean="0">
                <a:solidFill>
                  <a:schemeClr val="accent1">
                    <a:lumMod val="75000"/>
                  </a:schemeClr>
                </a:solidFill>
              </a:rPr>
            </a:br>
            <a:endParaRPr lang="cs-CZ" dirty="0">
              <a:solidFill>
                <a:schemeClr val="accent1">
                  <a:lumMod val="75000"/>
                </a:schemeClr>
              </a:solidFill>
            </a:endParaRPr>
          </a:p>
        </p:txBody>
      </p:sp>
      <p:sp>
        <p:nvSpPr>
          <p:cNvPr id="3" name="Zástupný symbol pro obsah 2"/>
          <p:cNvSpPr>
            <a:spLocks noGrp="1"/>
          </p:cNvSpPr>
          <p:nvPr>
            <p:ph idx="1"/>
          </p:nvPr>
        </p:nvSpPr>
        <p:spPr/>
        <p:txBody>
          <a:bodyPr>
            <a:normAutofit/>
          </a:bodyPr>
          <a:lstStyle/>
          <a:p>
            <a:pPr>
              <a:buFont typeface="Wingdings" pitchFamily="2" charset="2"/>
              <a:buChar char="v"/>
            </a:pPr>
            <a:r>
              <a:rPr lang="cs-CZ" dirty="0" smtClean="0">
                <a:solidFill>
                  <a:schemeClr val="accent1">
                    <a:lumMod val="75000"/>
                  </a:schemeClr>
                </a:solidFill>
              </a:rPr>
              <a:t>Tvarem připomíná štít zakončený dole špičkou. Je tvořen jediným polem, v němž je umístěn na červeném podkladu stříbrný dvouocasý lev ve skoku se zlatou zbrojí a zlatou korunou.</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Malý státní znak se využívá pro razítka státních úřadů.</a:t>
            </a:r>
          </a:p>
          <a:p>
            <a:pPr>
              <a:buFont typeface="Wingdings" pitchFamily="2" charset="2"/>
              <a:buChar char="v"/>
            </a:pPr>
            <a:r>
              <a:rPr lang="cs-CZ" dirty="0">
                <a:ln>
                  <a:solidFill>
                    <a:schemeClr val="accent1">
                      <a:lumMod val="50000"/>
                    </a:schemeClr>
                  </a:solidFill>
                </a:ln>
                <a:solidFill>
                  <a:schemeClr val="accent1">
                    <a:lumMod val="50000"/>
                  </a:schemeClr>
                </a:solidFill>
                <a:hlinkClick r:id="rId2"/>
              </a:rPr>
              <a:t>obrázek</a:t>
            </a:r>
            <a:endParaRPr lang="cs-CZ" dirty="0">
              <a:ln>
                <a:solidFill>
                  <a:schemeClr val="accent1">
                    <a:lumMod val="50000"/>
                  </a:schemeClr>
                </a:solidFill>
              </a:ln>
              <a:solidFill>
                <a:schemeClr val="accent1">
                  <a:lumMod val="50000"/>
                </a:schemeClr>
              </a:solidFill>
            </a:endParaRPr>
          </a:p>
          <a:p>
            <a:pPr>
              <a:buFont typeface="Wingdings" pitchFamily="2" charset="2"/>
              <a:buChar char="v"/>
            </a:pPr>
            <a:endParaRPr lang="cs-CZ" dirty="0" smtClean="0">
              <a:solidFill>
                <a:schemeClr val="accent1">
                  <a:lumMod val="75000"/>
                </a:schemeClr>
              </a:solidFill>
            </a:endParaRPr>
          </a:p>
          <a:p>
            <a:endParaRPr lang="cs-CZ" dirty="0">
              <a:solidFill>
                <a:schemeClr val="accent1">
                  <a:lumMod val="75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Státní barvy</a:t>
            </a:r>
            <a:r>
              <a:rPr lang="cs-CZ" dirty="0" smtClean="0"/>
              <a:t/>
            </a:r>
            <a:br>
              <a:rPr lang="cs-CZ" dirty="0" smtClean="0"/>
            </a:br>
            <a:endParaRPr lang="cs-CZ" dirty="0"/>
          </a:p>
        </p:txBody>
      </p:sp>
      <p:sp>
        <p:nvSpPr>
          <p:cNvPr id="3" name="Zástupný symbol pro obsah 2"/>
          <p:cNvSpPr>
            <a:spLocks noGrp="1"/>
          </p:cNvSpPr>
          <p:nvPr>
            <p:ph idx="1"/>
          </p:nvPr>
        </p:nvSpPr>
        <p:spPr/>
        <p:txBody>
          <a:bodyPr/>
          <a:lstStyle/>
          <a:p>
            <a:pPr>
              <a:buFont typeface="Wingdings" pitchFamily="2" charset="2"/>
              <a:buChar char="v"/>
            </a:pPr>
            <a:r>
              <a:rPr lang="cs-CZ" dirty="0" smtClean="0">
                <a:solidFill>
                  <a:schemeClr val="accent1">
                    <a:lumMod val="75000"/>
                  </a:schemeClr>
                </a:solidFill>
              </a:rPr>
              <a:t>Státními barvami jsou bílá, červená a modrá.</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Využívají se pro trikolóru, která vznikne tak, že se spojí tři stejně široké pruhy – bílý, červený a modrý.</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a:ln>
                  <a:solidFill>
                    <a:schemeClr val="accent1">
                      <a:lumMod val="50000"/>
                    </a:schemeClr>
                  </a:solidFill>
                </a:ln>
                <a:solidFill>
                  <a:schemeClr val="accent1">
                    <a:lumMod val="50000"/>
                  </a:schemeClr>
                </a:solidFill>
                <a:hlinkClick r:id="rId2"/>
              </a:rPr>
              <a:t>obrázek</a:t>
            </a:r>
            <a:endParaRPr lang="cs-CZ" dirty="0">
              <a:ln>
                <a:solidFill>
                  <a:schemeClr val="accent1">
                    <a:lumMod val="50000"/>
                  </a:schemeClr>
                </a:solidFill>
              </a:ln>
              <a:solidFill>
                <a:schemeClr val="accent1">
                  <a:lumMod val="50000"/>
                </a:schemeClr>
              </a:solidFill>
            </a:endParaRPr>
          </a:p>
        </p:txBody>
      </p:sp>
      <p:sp>
        <p:nvSpPr>
          <p:cNvPr id="5" name="Zástupný symbol pro obsah 4"/>
          <p:cNvSpPr>
            <a:spLocks noGrp="1"/>
          </p:cNvSpPr>
          <p:nvPr>
            <p:ph sz="half" idx="4294967295"/>
          </p:nvPr>
        </p:nvSpPr>
        <p:spPr>
          <a:xfrm>
            <a:off x="5105400" y="1920875"/>
            <a:ext cx="4038600" cy="4433888"/>
          </a:xfrm>
        </p:spPr>
        <p:txBody>
          <a:bodyPr/>
          <a:lstStyle/>
          <a:p>
            <a:endParaRPr lang="cs-CZ" dirty="0" smtClean="0"/>
          </a:p>
          <a:p>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Státní vlajka</a:t>
            </a:r>
            <a:r>
              <a:rPr lang="cs-CZ" dirty="0" smtClean="0"/>
              <a:t/>
            </a:r>
            <a:br>
              <a:rPr lang="cs-CZ" dirty="0" smtClean="0"/>
            </a:br>
            <a:endParaRPr lang="cs-CZ" dirty="0"/>
          </a:p>
        </p:txBody>
      </p:sp>
      <p:sp>
        <p:nvSpPr>
          <p:cNvPr id="3" name="Zástupný symbol pro obsah 2"/>
          <p:cNvSpPr>
            <a:spLocks noGrp="1"/>
          </p:cNvSpPr>
          <p:nvPr>
            <p:ph idx="1"/>
          </p:nvPr>
        </p:nvSpPr>
        <p:spPr>
          <a:xfrm>
            <a:off x="428596" y="1500174"/>
            <a:ext cx="8229600" cy="4389120"/>
          </a:xfrm>
        </p:spPr>
        <p:txBody>
          <a:bodyPr>
            <a:normAutofit/>
          </a:bodyPr>
          <a:lstStyle/>
          <a:p>
            <a:pPr>
              <a:buFont typeface="Wingdings" pitchFamily="2" charset="2"/>
              <a:buChar char="v"/>
            </a:pPr>
            <a:r>
              <a:rPr lang="cs-CZ" dirty="0" smtClean="0">
                <a:solidFill>
                  <a:schemeClr val="accent1">
                    <a:lumMod val="75000"/>
                  </a:schemeClr>
                </a:solidFill>
              </a:rPr>
              <a:t>Skládá se z horního bílého pruhu a dolního červeného pruhu, do nichž je vsunut modrý klín. Ten zasahuje do poloviny šířky vlajky.</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Je to nejčastěji užívaný státní symbol. Vyvěšujeme ji při státních svátcích a jiných významných příležitostech.</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a:ln>
                  <a:solidFill>
                    <a:schemeClr val="accent1">
                      <a:lumMod val="50000"/>
                    </a:schemeClr>
                  </a:solidFill>
                </a:ln>
                <a:solidFill>
                  <a:schemeClr val="accent1">
                    <a:lumMod val="50000"/>
                  </a:schemeClr>
                </a:solidFill>
                <a:hlinkClick r:id="rId3"/>
              </a:rPr>
              <a:t>obrázek</a:t>
            </a:r>
            <a:endParaRPr lang="cs-CZ" dirty="0">
              <a:ln>
                <a:solidFill>
                  <a:schemeClr val="accent1">
                    <a:lumMod val="50000"/>
                  </a:schemeClr>
                </a:solidFill>
              </a:ln>
              <a:solidFill>
                <a:schemeClr val="accent1">
                  <a:lumMod val="50000"/>
                </a:schemeClr>
              </a:solidFill>
            </a:endParaRPr>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Prezidentská standarta</a:t>
            </a:r>
            <a:r>
              <a:rPr lang="cs-CZ" dirty="0" smtClean="0"/>
              <a:t/>
            </a:r>
            <a:br>
              <a:rPr lang="cs-CZ" dirty="0" smtClean="0"/>
            </a:br>
            <a:endParaRPr lang="cs-CZ" dirty="0"/>
          </a:p>
        </p:txBody>
      </p:sp>
      <p:sp>
        <p:nvSpPr>
          <p:cNvPr id="3" name="Zástupný symbol pro obsah 2"/>
          <p:cNvSpPr>
            <a:spLocks noGrp="1"/>
          </p:cNvSpPr>
          <p:nvPr>
            <p:ph idx="1"/>
          </p:nvPr>
        </p:nvSpPr>
        <p:spPr/>
        <p:txBody>
          <a:bodyPr/>
          <a:lstStyle/>
          <a:p>
            <a:pPr>
              <a:buFont typeface="Wingdings" pitchFamily="2" charset="2"/>
              <a:buChar char="v"/>
            </a:pPr>
            <a:r>
              <a:rPr lang="cs-CZ" dirty="0" smtClean="0">
                <a:solidFill>
                  <a:schemeClr val="accent1">
                    <a:lumMod val="75000"/>
                  </a:schemeClr>
                </a:solidFill>
              </a:rPr>
              <a:t>Místo pobytu prezidenta je označováno vztyčením vlajky prezidenta republiky.</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Standarta je čtvercového tvaru s vyobrazením velkého státního znaku. Pod znakem je připojeno heslo Pravda vítězí.</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a:ln>
                  <a:solidFill>
                    <a:schemeClr val="accent1">
                      <a:lumMod val="50000"/>
                    </a:schemeClr>
                  </a:solidFill>
                </a:ln>
                <a:solidFill>
                  <a:schemeClr val="accent1">
                    <a:lumMod val="50000"/>
                  </a:schemeClr>
                </a:solidFill>
                <a:hlinkClick r:id="rId2"/>
              </a:rPr>
              <a:t>obrázek</a:t>
            </a:r>
            <a:endParaRPr lang="cs-CZ" dirty="0">
              <a:ln>
                <a:solidFill>
                  <a:schemeClr val="accent1">
                    <a:lumMod val="50000"/>
                  </a:schemeClr>
                </a:solidFill>
              </a:ln>
              <a:solidFill>
                <a:schemeClr val="accent1">
                  <a:lumMod val="50000"/>
                </a:schemeClr>
              </a:solidFill>
            </a:endParaRPr>
          </a:p>
          <a:p>
            <a:pPr>
              <a:buFont typeface="Wingdings" pitchFamily="2" charset="2"/>
              <a:buChar char="v"/>
            </a:pPr>
            <a:endParaRPr lang="cs-CZ" dirty="0" smtClean="0">
              <a:solidFill>
                <a:schemeClr val="accent1">
                  <a:lumMod val="75000"/>
                </a:schemeClr>
              </a:solidFill>
            </a:endParaRPr>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Státní pečeť</a:t>
            </a:r>
            <a:r>
              <a:rPr lang="cs-CZ" dirty="0" smtClean="0"/>
              <a:t/>
            </a:r>
            <a:br>
              <a:rPr lang="cs-CZ" dirty="0" smtClean="0"/>
            </a:br>
            <a:endParaRPr lang="cs-CZ" dirty="0"/>
          </a:p>
        </p:txBody>
      </p:sp>
      <p:sp>
        <p:nvSpPr>
          <p:cNvPr id="3" name="Zástupný symbol pro obsah 2"/>
          <p:cNvSpPr>
            <a:spLocks noGrp="1"/>
          </p:cNvSpPr>
          <p:nvPr>
            <p:ph idx="1"/>
          </p:nvPr>
        </p:nvSpPr>
        <p:spPr>
          <a:xfrm>
            <a:off x="285720" y="1500174"/>
            <a:ext cx="8229600" cy="4389120"/>
          </a:xfrm>
        </p:spPr>
        <p:txBody>
          <a:bodyPr>
            <a:normAutofit lnSpcReduction="10000"/>
          </a:bodyPr>
          <a:lstStyle/>
          <a:p>
            <a:pPr>
              <a:buFont typeface="Wingdings" pitchFamily="2" charset="2"/>
              <a:buChar char="v"/>
            </a:pPr>
            <a:r>
              <a:rPr lang="cs-CZ" dirty="0" smtClean="0">
                <a:solidFill>
                  <a:schemeClr val="accent1">
                    <a:lumMod val="75000"/>
                  </a:schemeClr>
                </a:solidFill>
              </a:rPr>
              <a:t>Písemnosti byly od středověku stvrzovány připojením pečetí. Každý český panovník měl vlastní pečeť. Již od 15. století se vyskytuje také pečeť Českého království. Dnes tvoří státní pečeť velký státní znak podložený lipovými ratolestmi. Okolo je umístěn nápis Česká republika.</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Pečeť je užívána k ověřování mezinárodních smluv. Opatruje ji prezident.</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a:ln>
                  <a:solidFill>
                    <a:schemeClr val="accent1">
                      <a:lumMod val="50000"/>
                    </a:schemeClr>
                  </a:solidFill>
                </a:ln>
                <a:solidFill>
                  <a:schemeClr val="accent1">
                    <a:lumMod val="50000"/>
                  </a:schemeClr>
                </a:solidFill>
                <a:hlinkClick r:id="rId2"/>
              </a:rPr>
              <a:t>obrázek</a:t>
            </a:r>
            <a:endParaRPr lang="cs-CZ" dirty="0">
              <a:ln>
                <a:solidFill>
                  <a:schemeClr val="accent1">
                    <a:lumMod val="50000"/>
                  </a:schemeClr>
                </a:solidFill>
              </a:ln>
              <a:solidFill>
                <a:schemeClr val="accent1">
                  <a:lumMod val="50000"/>
                </a:schemeClr>
              </a:solidFill>
            </a:endParaRP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endParaRPr lang="cs-CZ" dirty="0" smtClean="0">
              <a:solidFill>
                <a:schemeClr val="accent1">
                  <a:lumMod val="75000"/>
                </a:schemeClr>
              </a:solidFill>
            </a:endParaRP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chemeClr val="accent1">
                    <a:lumMod val="75000"/>
                  </a:schemeClr>
                </a:solidFill>
              </a:rPr>
              <a:t>Státní hymna</a:t>
            </a:r>
            <a:r>
              <a:rPr lang="cs-CZ" dirty="0" smtClean="0"/>
              <a:t/>
            </a:r>
            <a:br>
              <a:rPr lang="cs-CZ" dirty="0" smtClean="0"/>
            </a:br>
            <a:endParaRPr lang="cs-CZ" dirty="0"/>
          </a:p>
        </p:txBody>
      </p:sp>
      <p:sp>
        <p:nvSpPr>
          <p:cNvPr id="3" name="Zástupný symbol pro obsah 2"/>
          <p:cNvSpPr>
            <a:spLocks noGrp="1"/>
          </p:cNvSpPr>
          <p:nvPr>
            <p:ph idx="1"/>
          </p:nvPr>
        </p:nvSpPr>
        <p:spPr>
          <a:xfrm>
            <a:off x="285720" y="1500174"/>
            <a:ext cx="8229600" cy="4786346"/>
          </a:xfrm>
        </p:spPr>
        <p:txBody>
          <a:bodyPr>
            <a:normAutofit fontScale="92500" lnSpcReduction="20000"/>
          </a:bodyPr>
          <a:lstStyle/>
          <a:p>
            <a:pPr>
              <a:buFont typeface="Wingdings" pitchFamily="2" charset="2"/>
              <a:buChar char="v"/>
            </a:pPr>
            <a:r>
              <a:rPr lang="cs-CZ" dirty="0" smtClean="0">
                <a:solidFill>
                  <a:schemeClr val="accent1">
                    <a:lumMod val="75000"/>
                  </a:schemeClr>
                </a:solidFill>
              </a:rPr>
              <a:t>Hymnou České republiky je první sloka písně "Kde domov můj" z české divadelní hry  Fidlovačka z roku 1834.</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 Autorem textu je Josef Kajetán Tyl, autorem hudby František </a:t>
            </a:r>
            <a:r>
              <a:rPr lang="cs-CZ" dirty="0" err="1" smtClean="0">
                <a:solidFill>
                  <a:schemeClr val="accent1">
                    <a:lumMod val="75000"/>
                  </a:schemeClr>
                </a:solidFill>
              </a:rPr>
              <a:t>Škroup</a:t>
            </a:r>
            <a:r>
              <a:rPr lang="cs-CZ" dirty="0" smtClean="0">
                <a:solidFill>
                  <a:schemeClr val="accent1">
                    <a:lumMod val="75000"/>
                  </a:schemeClr>
                </a:solidFill>
              </a:rPr>
              <a:t>. Píseň se hned po prvním uvedení rozšířila po celé zemi.</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Státní hymna se hraje při významných státních a veřejných událostech. </a:t>
            </a:r>
          </a:p>
          <a:p>
            <a:pPr>
              <a:buFont typeface="Wingdings" pitchFamily="2" charset="2"/>
              <a:buChar char="v"/>
            </a:pPr>
            <a:endParaRPr lang="cs-CZ" dirty="0" smtClean="0">
              <a:solidFill>
                <a:schemeClr val="accent1">
                  <a:lumMod val="75000"/>
                </a:schemeClr>
              </a:solidFill>
            </a:endParaRPr>
          </a:p>
          <a:p>
            <a:pPr>
              <a:buFont typeface="Wingdings" pitchFamily="2" charset="2"/>
              <a:buChar char="v"/>
            </a:pPr>
            <a:r>
              <a:rPr lang="cs-CZ" dirty="0" smtClean="0">
                <a:solidFill>
                  <a:schemeClr val="accent1">
                    <a:lumMod val="75000"/>
                  </a:schemeClr>
                </a:solidFill>
              </a:rPr>
              <a:t>Vzdáváme jí čest tichem a uctivým postojem.</a:t>
            </a:r>
          </a:p>
          <a:p>
            <a:pPr>
              <a:buNone/>
            </a:pPr>
            <a:endParaRPr lang="cs-CZ" dirty="0" smtClean="0">
              <a:solidFill>
                <a:schemeClr val="accent1">
                  <a:lumMod val="75000"/>
                </a:schemeClr>
              </a:solidFill>
            </a:endParaRPr>
          </a:p>
          <a:p>
            <a:pPr>
              <a:buFont typeface="Wingdings" pitchFamily="2" charset="2"/>
              <a:buChar char="v"/>
            </a:pPr>
            <a:r>
              <a:rPr lang="cs-CZ" sz="2800" dirty="0">
                <a:ln>
                  <a:solidFill>
                    <a:schemeClr val="accent1">
                      <a:lumMod val="50000"/>
                    </a:schemeClr>
                  </a:solidFill>
                </a:ln>
                <a:solidFill>
                  <a:schemeClr val="accent1">
                    <a:lumMod val="50000"/>
                  </a:schemeClr>
                </a:solidFill>
                <a:hlinkClick r:id="rId2"/>
              </a:rPr>
              <a:t>obrázek</a:t>
            </a:r>
            <a:endParaRPr lang="cs-CZ" sz="2800" dirty="0">
              <a:ln>
                <a:solidFill>
                  <a:schemeClr val="accent1">
                    <a:lumMod val="50000"/>
                  </a:schemeClr>
                </a:solidFill>
              </a:ln>
              <a:solidFill>
                <a:schemeClr val="accent1">
                  <a:lumMod val="50000"/>
                </a:schemeClr>
              </a:solidFill>
            </a:endParaRPr>
          </a:p>
          <a:p>
            <a:pPr>
              <a:buFont typeface="Wingdings" pitchFamily="2" charset="2"/>
              <a:buChar char="v"/>
            </a:pPr>
            <a:endParaRPr lang="cs-CZ" dirty="0" smtClean="0">
              <a:solidFill>
                <a:schemeClr val="accent1">
                  <a:lumMod val="75000"/>
                </a:schemeClr>
              </a:solidFill>
            </a:endParaRPr>
          </a:p>
          <a:p>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4294967295"/>
          </p:nvPr>
        </p:nvSpPr>
        <p:spPr>
          <a:xfrm>
            <a:off x="0" y="2214563"/>
            <a:ext cx="8229600" cy="4389437"/>
          </a:xfrm>
        </p:spPr>
        <p:txBody>
          <a:bodyPr>
            <a:normAutofit/>
          </a:bodyPr>
          <a:lstStyle/>
          <a:p>
            <a:endParaRPr lang="cs-CZ" sz="3100" dirty="0" smtClean="0">
              <a:solidFill>
                <a:schemeClr val="accent1">
                  <a:lumMod val="75000"/>
                </a:schemeClr>
              </a:solidFill>
            </a:endParaRPr>
          </a:p>
          <a:p>
            <a:endParaRPr lang="cs-CZ" dirty="0"/>
          </a:p>
        </p:txBody>
      </p:sp>
      <p:graphicFrame>
        <p:nvGraphicFramePr>
          <p:cNvPr id="5" name="Tabulka 4"/>
          <p:cNvGraphicFramePr>
            <a:graphicFrameLocks noGrp="1"/>
          </p:cNvGraphicFramePr>
          <p:nvPr>
            <p:extLst>
              <p:ext uri="{D42A27DB-BD31-4B8C-83A1-F6EECF244321}">
                <p14:modId xmlns:p14="http://schemas.microsoft.com/office/powerpoint/2010/main" val="1307286166"/>
              </p:ext>
            </p:extLst>
          </p:nvPr>
        </p:nvGraphicFramePr>
        <p:xfrm>
          <a:off x="500034" y="785794"/>
          <a:ext cx="7429552" cy="5090160"/>
        </p:xfrm>
        <a:graphic>
          <a:graphicData uri="http://schemas.openxmlformats.org/drawingml/2006/table">
            <a:tbl>
              <a:tblPr firstRow="1" bandRow="1">
                <a:tableStyleId>{5C22544A-7EE6-4342-B048-85BDC9FD1C3A}</a:tableStyleId>
              </a:tblPr>
              <a:tblGrid>
                <a:gridCol w="1199939"/>
                <a:gridCol w="6229613"/>
              </a:tblGrid>
              <a:tr h="370840">
                <a:tc>
                  <a:txBody>
                    <a:bodyPr/>
                    <a:lstStyle/>
                    <a:p>
                      <a:pPr algn="ctr"/>
                      <a:endParaRPr lang="cs-CZ" dirty="0"/>
                    </a:p>
                  </a:txBody>
                  <a:tcPr/>
                </a:tc>
                <a:tc>
                  <a:txBody>
                    <a:bodyPr/>
                    <a:lstStyle/>
                    <a:p>
                      <a:pPr algn="just"/>
                      <a:r>
                        <a:rPr lang="cs-CZ" sz="3600" dirty="0" smtClean="0"/>
                        <a:t>Státní svátky</a:t>
                      </a:r>
                      <a:endParaRPr lang="cs-CZ" sz="3600" dirty="0"/>
                    </a:p>
                  </a:txBody>
                  <a:tcPr/>
                </a:tc>
              </a:tr>
              <a:tr h="370840">
                <a:tc>
                  <a:txBody>
                    <a:bodyPr/>
                    <a:lstStyle/>
                    <a:p>
                      <a:pPr algn="just"/>
                      <a:r>
                        <a:rPr lang="cs-CZ" sz="1800" dirty="0" smtClean="0">
                          <a:solidFill>
                            <a:schemeClr val="accent1">
                              <a:lumMod val="75000"/>
                            </a:schemeClr>
                          </a:solidFill>
                        </a:rPr>
                        <a:t>1</a:t>
                      </a:r>
                      <a:r>
                        <a:rPr lang="cs-CZ" sz="1800" dirty="0" smtClean="0">
                          <a:solidFill>
                            <a:schemeClr val="accent1">
                              <a:lumMod val="75000"/>
                            </a:schemeClr>
                          </a:solidFill>
                        </a:rPr>
                        <a:t>. 1</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Nový rok,  Den obnovy samostatného českého státu</a:t>
                      </a:r>
                      <a:endParaRPr lang="cs-CZ" dirty="0"/>
                    </a:p>
                  </a:txBody>
                  <a:tcPr/>
                </a:tc>
              </a:tr>
              <a:tr h="370840">
                <a:tc>
                  <a:txBody>
                    <a:bodyPr/>
                    <a:lstStyle/>
                    <a:p>
                      <a:pPr algn="just"/>
                      <a:endParaRPr lang="cs-CZ"/>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accent1">
                              <a:lumMod val="75000"/>
                            </a:schemeClr>
                          </a:solidFill>
                        </a:rPr>
                        <a:t>Velikonoční neděle, Velikonoční pondělí</a:t>
                      </a:r>
                    </a:p>
                  </a:txBody>
                  <a:tcPr/>
                </a:tc>
              </a:tr>
              <a:tr h="370840">
                <a:tc>
                  <a:txBody>
                    <a:bodyPr/>
                    <a:lstStyle/>
                    <a:p>
                      <a:pPr algn="just"/>
                      <a:r>
                        <a:rPr lang="cs-CZ" sz="1800" dirty="0" smtClean="0">
                          <a:solidFill>
                            <a:schemeClr val="accent1">
                              <a:lumMod val="75000"/>
                            </a:schemeClr>
                          </a:solidFill>
                        </a:rPr>
                        <a:t>1</a:t>
                      </a:r>
                      <a:r>
                        <a:rPr lang="cs-CZ" sz="1800" dirty="0" smtClean="0">
                          <a:solidFill>
                            <a:schemeClr val="accent1">
                              <a:lumMod val="75000"/>
                            </a:schemeClr>
                          </a:solidFill>
                        </a:rPr>
                        <a:t>. 5</a:t>
                      </a:r>
                      <a:r>
                        <a:rPr lang="cs-CZ" sz="1800" dirty="0" smtClean="0">
                          <a:solidFill>
                            <a:schemeClr val="accent1">
                              <a:lumMod val="75000"/>
                            </a:schemeClr>
                          </a:solidFill>
                        </a:rPr>
                        <a:t>. </a:t>
                      </a:r>
                      <a:endParaRPr lang="cs-CZ" dirty="0"/>
                    </a:p>
                  </a:txBody>
                  <a:tcPr/>
                </a:tc>
                <a:tc>
                  <a:txBody>
                    <a:bodyPr/>
                    <a:lstStyle/>
                    <a:p>
                      <a:pPr algn="just"/>
                      <a:r>
                        <a:rPr lang="cs-CZ" sz="1800" dirty="0" smtClean="0">
                          <a:solidFill>
                            <a:schemeClr val="accent1">
                              <a:lumMod val="75000"/>
                            </a:schemeClr>
                          </a:solidFill>
                        </a:rPr>
                        <a:t>Svátek práce</a:t>
                      </a:r>
                      <a:endParaRPr lang="cs-CZ" dirty="0"/>
                    </a:p>
                  </a:txBody>
                  <a:tcPr/>
                </a:tc>
              </a:tr>
              <a:tr h="370840">
                <a:tc>
                  <a:txBody>
                    <a:bodyPr/>
                    <a:lstStyle/>
                    <a:p>
                      <a:pPr algn="just"/>
                      <a:r>
                        <a:rPr lang="cs-CZ" sz="1800" dirty="0" smtClean="0">
                          <a:solidFill>
                            <a:schemeClr val="accent1">
                              <a:lumMod val="75000"/>
                            </a:schemeClr>
                          </a:solidFill>
                        </a:rPr>
                        <a:t>8</a:t>
                      </a:r>
                      <a:r>
                        <a:rPr lang="cs-CZ" sz="1800" dirty="0" smtClean="0">
                          <a:solidFill>
                            <a:schemeClr val="accent1">
                              <a:lumMod val="75000"/>
                            </a:schemeClr>
                          </a:solidFill>
                        </a:rPr>
                        <a:t>. 5</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vítězství</a:t>
                      </a:r>
                      <a:endParaRPr lang="cs-CZ" dirty="0"/>
                    </a:p>
                  </a:txBody>
                  <a:tcPr/>
                </a:tc>
              </a:tr>
              <a:tr h="370840">
                <a:tc>
                  <a:txBody>
                    <a:bodyPr/>
                    <a:lstStyle/>
                    <a:p>
                      <a:pPr algn="just"/>
                      <a:r>
                        <a:rPr lang="cs-CZ" sz="1800" dirty="0" smtClean="0">
                          <a:solidFill>
                            <a:schemeClr val="accent1">
                              <a:lumMod val="75000"/>
                            </a:schemeClr>
                          </a:solidFill>
                        </a:rPr>
                        <a:t>5</a:t>
                      </a:r>
                      <a:r>
                        <a:rPr lang="cs-CZ" sz="1800" dirty="0" smtClean="0">
                          <a:solidFill>
                            <a:schemeClr val="accent1">
                              <a:lumMod val="75000"/>
                            </a:schemeClr>
                          </a:solidFill>
                        </a:rPr>
                        <a:t>. 7</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slovanských věrozvěstů Cyrila a Metoděje</a:t>
                      </a:r>
                      <a:endParaRPr lang="cs-CZ" dirty="0"/>
                    </a:p>
                  </a:txBody>
                  <a:tcPr/>
                </a:tc>
              </a:tr>
              <a:tr h="370840">
                <a:tc>
                  <a:txBody>
                    <a:bodyPr/>
                    <a:lstStyle/>
                    <a:p>
                      <a:pPr algn="just"/>
                      <a:r>
                        <a:rPr lang="cs-CZ" sz="1800" dirty="0" smtClean="0">
                          <a:solidFill>
                            <a:schemeClr val="accent1">
                              <a:lumMod val="75000"/>
                            </a:schemeClr>
                          </a:solidFill>
                        </a:rPr>
                        <a:t>6</a:t>
                      </a:r>
                      <a:r>
                        <a:rPr lang="cs-CZ" sz="1800" dirty="0" smtClean="0">
                          <a:solidFill>
                            <a:schemeClr val="accent1">
                              <a:lumMod val="75000"/>
                            </a:schemeClr>
                          </a:solidFill>
                        </a:rPr>
                        <a:t>. 7</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upálení Mistra Jana Husa</a:t>
                      </a:r>
                      <a:endParaRPr lang="cs-CZ" dirty="0"/>
                    </a:p>
                  </a:txBody>
                  <a:tcPr/>
                </a:tc>
              </a:tr>
              <a:tr h="370840">
                <a:tc>
                  <a:txBody>
                    <a:bodyPr/>
                    <a:lstStyle/>
                    <a:p>
                      <a:pPr algn="just"/>
                      <a:r>
                        <a:rPr lang="cs-CZ" sz="1800" dirty="0" smtClean="0">
                          <a:solidFill>
                            <a:schemeClr val="accent1">
                              <a:lumMod val="75000"/>
                            </a:schemeClr>
                          </a:solidFill>
                        </a:rPr>
                        <a:t>28</a:t>
                      </a:r>
                      <a:r>
                        <a:rPr lang="cs-CZ" sz="1800" dirty="0" smtClean="0">
                          <a:solidFill>
                            <a:schemeClr val="accent1">
                              <a:lumMod val="75000"/>
                            </a:schemeClr>
                          </a:solidFill>
                        </a:rPr>
                        <a:t>. 9</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české státnosti (sv</a:t>
                      </a:r>
                      <a:r>
                        <a:rPr lang="cs-CZ" sz="1800" dirty="0" smtClean="0">
                          <a:solidFill>
                            <a:schemeClr val="accent1">
                              <a:lumMod val="75000"/>
                            </a:schemeClr>
                          </a:solidFill>
                        </a:rPr>
                        <a:t>. Václav</a:t>
                      </a:r>
                      <a:r>
                        <a:rPr lang="cs-CZ" sz="1800" dirty="0" smtClean="0">
                          <a:solidFill>
                            <a:schemeClr val="accent1">
                              <a:lumMod val="75000"/>
                            </a:schemeClr>
                          </a:solidFill>
                        </a:rPr>
                        <a:t>)</a:t>
                      </a:r>
                      <a:endParaRPr lang="cs-CZ" dirty="0"/>
                    </a:p>
                  </a:txBody>
                  <a:tcPr/>
                </a:tc>
              </a:tr>
              <a:tr h="370840">
                <a:tc>
                  <a:txBody>
                    <a:bodyPr/>
                    <a:lstStyle/>
                    <a:p>
                      <a:pPr algn="just"/>
                      <a:r>
                        <a:rPr lang="cs-CZ" sz="1800" dirty="0" smtClean="0">
                          <a:solidFill>
                            <a:schemeClr val="accent1">
                              <a:lumMod val="75000"/>
                            </a:schemeClr>
                          </a:solidFill>
                        </a:rPr>
                        <a:t>28</a:t>
                      </a:r>
                      <a:r>
                        <a:rPr lang="cs-CZ" sz="1800" dirty="0" smtClean="0">
                          <a:solidFill>
                            <a:schemeClr val="accent1">
                              <a:lumMod val="75000"/>
                            </a:schemeClr>
                          </a:solidFill>
                        </a:rPr>
                        <a:t>. 10</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vzniku samostatného československého státu</a:t>
                      </a:r>
                      <a:endParaRPr lang="cs-CZ" dirty="0"/>
                    </a:p>
                  </a:txBody>
                  <a:tcPr/>
                </a:tc>
              </a:tr>
              <a:tr h="370840">
                <a:tc>
                  <a:txBody>
                    <a:bodyPr/>
                    <a:lstStyle/>
                    <a:p>
                      <a:pPr algn="just"/>
                      <a:r>
                        <a:rPr lang="cs-CZ" sz="1800" dirty="0" smtClean="0">
                          <a:solidFill>
                            <a:schemeClr val="accent1">
                              <a:lumMod val="75000"/>
                            </a:schemeClr>
                          </a:solidFill>
                        </a:rPr>
                        <a:t>17</a:t>
                      </a:r>
                      <a:r>
                        <a:rPr lang="cs-CZ" sz="1800" dirty="0" smtClean="0">
                          <a:solidFill>
                            <a:schemeClr val="accent1">
                              <a:lumMod val="75000"/>
                            </a:schemeClr>
                          </a:solidFill>
                        </a:rPr>
                        <a:t>. 11</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Den boje za svobodu a demokracii</a:t>
                      </a:r>
                      <a:endParaRPr lang="cs-CZ" dirty="0"/>
                    </a:p>
                  </a:txBody>
                  <a:tcPr/>
                </a:tc>
              </a:tr>
              <a:tr h="370840">
                <a:tc>
                  <a:txBody>
                    <a:bodyPr/>
                    <a:lstStyle/>
                    <a:p>
                      <a:pPr algn="just"/>
                      <a:r>
                        <a:rPr lang="cs-CZ" sz="1800" dirty="0" smtClean="0">
                          <a:solidFill>
                            <a:schemeClr val="accent1">
                              <a:lumMod val="75000"/>
                            </a:schemeClr>
                          </a:solidFill>
                        </a:rPr>
                        <a:t>24</a:t>
                      </a:r>
                      <a:r>
                        <a:rPr lang="cs-CZ" sz="1800" dirty="0" smtClean="0">
                          <a:solidFill>
                            <a:schemeClr val="accent1">
                              <a:lumMod val="75000"/>
                            </a:schemeClr>
                          </a:solidFill>
                        </a:rPr>
                        <a:t>. </a:t>
                      </a:r>
                      <a:r>
                        <a:rPr lang="cs-CZ" sz="1800" smtClean="0">
                          <a:solidFill>
                            <a:schemeClr val="accent1">
                              <a:lumMod val="75000"/>
                            </a:schemeClr>
                          </a:solidFill>
                        </a:rPr>
                        <a:t>12.</a:t>
                      </a:r>
                      <a:endParaRPr lang="cs-CZ" dirty="0"/>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accent1">
                              <a:lumMod val="75000"/>
                            </a:schemeClr>
                          </a:solidFill>
                        </a:rPr>
                        <a:t>Štědrý den</a:t>
                      </a:r>
                    </a:p>
                  </a:txBody>
                  <a:tcPr/>
                </a:tc>
              </a:tr>
              <a:tr h="370840">
                <a:tc>
                  <a:txBody>
                    <a:bodyPr/>
                    <a:lstStyle/>
                    <a:p>
                      <a:pPr algn="just"/>
                      <a:r>
                        <a:rPr lang="cs-CZ" sz="1800" dirty="0" smtClean="0">
                          <a:solidFill>
                            <a:schemeClr val="accent1">
                              <a:lumMod val="75000"/>
                            </a:schemeClr>
                          </a:solidFill>
                        </a:rPr>
                        <a:t>25</a:t>
                      </a:r>
                      <a:r>
                        <a:rPr lang="cs-CZ" sz="1800" dirty="0" smtClean="0">
                          <a:solidFill>
                            <a:schemeClr val="accent1">
                              <a:lumMod val="75000"/>
                            </a:schemeClr>
                          </a:solidFill>
                        </a:rPr>
                        <a:t>. 12</a:t>
                      </a:r>
                      <a:r>
                        <a:rPr lang="cs-CZ" sz="1800" dirty="0" smtClean="0">
                          <a:solidFill>
                            <a:schemeClr val="accent1">
                              <a:lumMod val="75000"/>
                            </a:schemeClr>
                          </a:solidFill>
                        </a:rPr>
                        <a:t>.</a:t>
                      </a:r>
                      <a:endParaRPr lang="cs-CZ" dirty="0"/>
                    </a:p>
                  </a:txBody>
                  <a:tcPr/>
                </a:tc>
                <a:tc>
                  <a:txBody>
                    <a:bodyPr/>
                    <a:lstStyle/>
                    <a:p>
                      <a:pPr algn="just"/>
                      <a:r>
                        <a:rPr lang="cs-CZ" sz="1800" dirty="0" smtClean="0">
                          <a:solidFill>
                            <a:schemeClr val="accent1">
                              <a:lumMod val="75000"/>
                            </a:schemeClr>
                          </a:solidFill>
                        </a:rPr>
                        <a:t>1. svátek vánoční (Boží hod vánoční)</a:t>
                      </a:r>
                      <a:endParaRPr lang="cs-CZ" dirty="0"/>
                    </a:p>
                  </a:txBody>
                  <a:tcPr/>
                </a:tc>
              </a:tr>
              <a:tr h="370840">
                <a:tc>
                  <a:txBody>
                    <a:bodyPr/>
                    <a:lstStyle/>
                    <a:p>
                      <a:pPr algn="just"/>
                      <a:r>
                        <a:rPr lang="cs-CZ" sz="1800" dirty="0" smtClean="0">
                          <a:solidFill>
                            <a:schemeClr val="accent1">
                              <a:lumMod val="75000"/>
                            </a:schemeClr>
                          </a:solidFill>
                        </a:rPr>
                        <a:t>26</a:t>
                      </a:r>
                      <a:r>
                        <a:rPr lang="cs-CZ" sz="1800" dirty="0" smtClean="0">
                          <a:solidFill>
                            <a:schemeClr val="accent1">
                              <a:lumMod val="75000"/>
                            </a:schemeClr>
                          </a:solidFill>
                        </a:rPr>
                        <a:t>. 12.</a:t>
                      </a:r>
                      <a:endParaRPr lang="cs-CZ" dirty="0"/>
                    </a:p>
                  </a:txBody>
                  <a:tcPr/>
                </a:tc>
                <a:tc>
                  <a:txBody>
                    <a:bodyPr/>
                    <a:lstStyle/>
                    <a:p>
                      <a:pPr algn="just"/>
                      <a:r>
                        <a:rPr lang="cs-CZ" sz="1800" dirty="0" smtClean="0">
                          <a:solidFill>
                            <a:schemeClr val="accent1">
                              <a:lumMod val="75000"/>
                            </a:schemeClr>
                          </a:solidFill>
                        </a:rPr>
                        <a:t>2. svátek vánoční</a:t>
                      </a:r>
                      <a:endParaRPr lang="cs-CZ" dirty="0"/>
                    </a:p>
                  </a:txBody>
                  <a:tcPr/>
                </a:tc>
              </a:tr>
            </a:tbl>
          </a:graphicData>
        </a:graphic>
      </p:graphicFrame>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179</TotalTime>
  <Words>601</Words>
  <Application>Microsoft Office PowerPoint</Application>
  <PresentationFormat>Předvádění na obrazovce (4:3)</PresentationFormat>
  <Paragraphs>111</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Tok</vt:lpstr>
      <vt:lpstr>Prezentace aplikace PowerPoint</vt:lpstr>
      <vt:lpstr>Naše vlast  Státní symboly</vt:lpstr>
      <vt:lpstr>Státní symboly </vt:lpstr>
      <vt:lpstr>České státní symboly</vt:lpstr>
      <vt:lpstr>Velký státní znak </vt:lpstr>
      <vt:lpstr>Malý státní znak </vt:lpstr>
      <vt:lpstr>Státní barvy </vt:lpstr>
      <vt:lpstr>Státní vlajka </vt:lpstr>
      <vt:lpstr>Prezidentská standarta </vt:lpstr>
      <vt:lpstr>Státní pečeť </vt:lpstr>
      <vt:lpstr>Státní hymna </vt:lpstr>
      <vt:lpstr>Prezentace aplikace PowerPoint</vt:lpstr>
    </vt:vector>
  </TitlesOfParts>
  <Company>lumik</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Naše vlast   demokratický stát</dc:title>
  <dc:creator>Arbalest</dc:creator>
  <cp:lastModifiedBy>bendji</cp:lastModifiedBy>
  <cp:revision>32</cp:revision>
  <dcterms:created xsi:type="dcterms:W3CDTF">2012-03-11T13:54:24Z</dcterms:created>
  <dcterms:modified xsi:type="dcterms:W3CDTF">2012-05-21T10:20:27Z</dcterms:modified>
</cp:coreProperties>
</file>