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7" r:id="rId1"/>
  </p:sldMasterIdLst>
  <p:sldIdLst>
    <p:sldId id="265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5" d="100"/>
          <a:sy n="45" d="100"/>
        </p:scale>
        <p:origin x="-123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714488"/>
            <a:ext cx="7772400" cy="1470025"/>
          </a:xfrm>
        </p:spPr>
        <p:txBody>
          <a:bodyPr anchor="ctr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23397" y="3214686"/>
            <a:ext cx="5897206" cy="1500198"/>
          </a:xfrm>
        </p:spPr>
        <p:txBody>
          <a:bodyPr/>
          <a:lstStyle>
            <a:lvl1pPr marL="0" indent="0" algn="ctr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9892A-0574-4753-B3B5-882803074C2D}" type="datetimeFigureOut">
              <a:rPr lang="en-US" smtClean="0"/>
              <a:pPr/>
              <a:t>8/31/2011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00B4B-F5D2-44DD-9A19-A980681504E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SzPct val="50000"/>
              <a:buFont typeface="Wingdings"/>
              <a:buChar char=""/>
              <a:defRPr/>
            </a:lvl1pPr>
            <a:lvl2pPr>
              <a:buSzPct val="50000"/>
              <a:buFont typeface="Wingdings 2"/>
              <a:buChar char=""/>
              <a:defRPr/>
            </a:lvl2pPr>
            <a:lvl3pPr>
              <a:buSzPct val="50000"/>
              <a:buFont typeface="Wingdings"/>
              <a:buChar char="Y"/>
              <a:defRPr/>
            </a:lvl3pPr>
            <a:lvl4pPr>
              <a:buSzPct val="50000"/>
              <a:buFont typeface="Wingdings 2"/>
              <a:buChar char="³"/>
              <a:defRPr/>
            </a:lvl4pPr>
            <a:lvl5pPr>
              <a:buSzPct val="50000"/>
              <a:buFont typeface="Wingdings 2"/>
              <a:buChar char=""/>
              <a:defRPr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9892A-0574-4753-B3B5-882803074C2D}" type="datetimeFigureOut">
              <a:rPr lang="en-US" smtClean="0"/>
              <a:pPr/>
              <a:t>8/31/2011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00B4B-F5D2-44DD-9A19-A980681504E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643183"/>
            <a:ext cx="6457968" cy="1362075"/>
          </a:xfrm>
        </p:spPr>
        <p:txBody>
          <a:bodyPr anchor="ctr"/>
          <a:lstStyle>
            <a:lvl1pPr algn="l">
              <a:defRPr sz="4000" b="0" cap="all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009383"/>
            <a:ext cx="4529142" cy="1500187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9892A-0574-4753-B3B5-882803074C2D}" type="datetimeFigureOut">
              <a:rPr lang="en-US" smtClean="0"/>
              <a:pPr/>
              <a:t>8/31/2011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00B4B-F5D2-44DD-9A19-A980681504E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9892A-0574-4753-B3B5-882803074C2D}" type="datetimeFigureOut">
              <a:rPr lang="en-US" smtClean="0"/>
              <a:pPr/>
              <a:t>8/31/2011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00B4B-F5D2-44DD-9A19-A980681504E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0"/>
            </a:lvl1pPr>
            <a:lvl2pPr marL="457200" indent="0">
              <a:buNone/>
              <a:defRPr sz="2000" b="0"/>
            </a:lvl2pPr>
            <a:lvl3pPr marL="914400" indent="0">
              <a:buNone/>
              <a:defRPr sz="1800" b="0"/>
            </a:lvl3pPr>
            <a:lvl4pPr marL="1371600" indent="0">
              <a:buNone/>
              <a:defRPr sz="1600" b="0"/>
            </a:lvl4pPr>
            <a:lvl5pPr marL="1828800" indent="0">
              <a:buNone/>
              <a:defRPr sz="1600" b="0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0">
                <a:effectLst/>
              </a:defRPr>
            </a:lvl1pPr>
            <a:lvl2pPr marL="457200" indent="0">
              <a:buNone/>
              <a:defRPr sz="2000" b="0">
                <a:effectLst/>
              </a:defRPr>
            </a:lvl2pPr>
            <a:lvl3pPr marL="914400" indent="0">
              <a:buNone/>
              <a:defRPr sz="1800" b="0">
                <a:effectLst/>
              </a:defRPr>
            </a:lvl3pPr>
            <a:lvl4pPr marL="1371600" indent="0">
              <a:buNone/>
              <a:defRPr sz="1600" b="0">
                <a:effectLst/>
              </a:defRPr>
            </a:lvl4pPr>
            <a:lvl5pPr marL="1828800" indent="0">
              <a:buNone/>
              <a:defRPr sz="1600" b="0">
                <a:effectLst/>
              </a:defRPr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9892A-0574-4753-B3B5-882803074C2D}" type="datetimeFigureOut">
              <a:rPr lang="en-US" smtClean="0"/>
              <a:pPr/>
              <a:t>8/31/2011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00B4B-F5D2-44DD-9A19-A980681504E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9892A-0574-4753-B3B5-882803074C2D}" type="datetimeFigureOut">
              <a:rPr lang="en-US" smtClean="0"/>
              <a:pPr/>
              <a:t>8/31/2011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00B4B-F5D2-44DD-9A19-A980681504E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9892A-0574-4753-B3B5-882803074C2D}" type="datetimeFigureOut">
              <a:rPr lang="en-US" smtClean="0"/>
              <a:pPr/>
              <a:t>8/31/2011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00B4B-F5D2-44DD-9A19-A980681504E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571480"/>
            <a:ext cx="3008313" cy="1071570"/>
          </a:xfrm>
        </p:spPr>
        <p:txBody>
          <a:bodyPr anchor="t"/>
          <a:lstStyle>
            <a:lvl1pPr algn="l">
              <a:defRPr sz="2000" b="0">
                <a:effectLst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571481"/>
            <a:ext cx="5111750" cy="555468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643051"/>
            <a:ext cx="3008313" cy="448311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9892A-0574-4753-B3B5-882803074C2D}" type="datetimeFigureOut">
              <a:rPr lang="en-US" smtClean="0"/>
              <a:pPr/>
              <a:t>8/31/2011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00B4B-F5D2-44DD-9A19-A980681504E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2910" y="687306"/>
            <a:ext cx="850886" cy="4670520"/>
          </a:xfrm>
        </p:spPr>
        <p:txBody>
          <a:bodyPr vert="eaVert" anchor="ctr"/>
          <a:lstStyle>
            <a:lvl1pPr algn="ctr">
              <a:defRPr sz="2000" b="0">
                <a:gradFill flip="none" rotWithShape="1"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16200000" scaled="1"/>
                  <a:tileRect/>
                </a:gradFill>
                <a:effectLst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0166" y="684213"/>
            <a:ext cx="6929486" cy="4673613"/>
          </a:xfrm>
          <a:prstGeom prst="roundRect">
            <a:avLst>
              <a:gd name="adj" fmla="val 5966"/>
            </a:avLst>
          </a:prstGeom>
          <a:solidFill>
            <a:schemeClr val="bg2">
              <a:tint val="60000"/>
              <a:alpha val="50000"/>
            </a:schemeClr>
          </a:solidFill>
          <a:effectLst>
            <a:outerShdw blurRad="127000" dist="101600" dir="2700000" algn="tl" rotWithShape="0">
              <a:srgbClr val="000000">
                <a:alpha val="43137"/>
              </a:srgb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0" lang="cs-CZ" smtClean="0"/>
              <a:t>Klepnutím na ikonu přidáte obrázek.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00166" y="5481658"/>
            <a:ext cx="6924037" cy="804862"/>
          </a:xfrm>
        </p:spPr>
        <p:txBody>
          <a:bodyPr anchor="ctr"/>
          <a:lstStyle>
            <a:lvl1pPr marL="0" indent="0" algn="ctr">
              <a:buNone/>
              <a:defRPr sz="1400"/>
            </a:lvl1pPr>
            <a:lvl2pPr marL="457200" indent="0" algn="ctr">
              <a:buNone/>
              <a:defRPr sz="1200"/>
            </a:lvl2pPr>
            <a:lvl3pPr marL="914400" indent="0" algn="ctr">
              <a:buNone/>
              <a:defRPr sz="1000"/>
            </a:lvl3pPr>
            <a:lvl4pPr marL="1371600" indent="0" algn="ctr">
              <a:buNone/>
              <a:defRPr sz="900"/>
            </a:lvl4pPr>
            <a:lvl5pPr marL="1828800" indent="0" algn="ctr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9892A-0574-4753-B3B5-882803074C2D}" type="datetimeFigureOut">
              <a:rPr lang="en-US" smtClean="0"/>
              <a:pPr/>
              <a:t>8/31/2011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00B4B-F5D2-44DD-9A19-A980681504E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9892A-0574-4753-B3B5-882803074C2D}" type="datetimeFigureOut">
              <a:rPr lang="en-US" smtClean="0"/>
              <a:pPr/>
              <a:t>8/31/2011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00B4B-F5D2-44DD-9A19-A980681504E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43768" y="642918"/>
            <a:ext cx="1543032" cy="5483246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42918"/>
            <a:ext cx="6615130" cy="548324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09892A-0574-4753-B3B5-882803074C2D}" type="datetimeFigureOut">
              <a:rPr lang="en-US" smtClean="0"/>
              <a:pPr/>
              <a:t>8/31/2011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00B4B-F5D2-44DD-9A19-A980681504E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010400" y="635635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09892A-0574-4753-B3B5-882803074C2D}" type="datetimeFigureOut">
              <a:rPr lang="en-US" smtClean="0"/>
              <a:pPr/>
              <a:t>8/31/2011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0" y="6356350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l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01090" y="0"/>
            <a:ext cx="642910" cy="571480"/>
          </a:xfrm>
          <a:prstGeom prst="roundRect">
            <a:avLst>
              <a:gd name="adj" fmla="val 16667"/>
            </a:avLst>
          </a:prstGeom>
        </p:spPr>
        <p:txBody>
          <a:bodyPr vert="horz" rtlCol="0" anchor="ctr"/>
          <a:lstStyle>
            <a:lvl1pPr algn="ct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100B4B-F5D2-44DD-9A19-A980681504E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</p:sldLayoutIdLst>
  <p:txStyles>
    <p:titleStyle>
      <a:lvl1pPr algn="ctr" rtl="0" eaLnBrk="1" latinLnBrk="0" hangingPunct="1">
        <a:spcBef>
          <a:spcPct val="0"/>
        </a:spcBef>
        <a:buNone/>
        <a:defRPr kumimoji="0" sz="4400" kern="1200">
          <a:gradFill flip="none"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5400000" scaled="1"/>
            <a:tileRect/>
          </a:gradFill>
          <a:effectLst>
            <a:outerShdw blurRad="50800" dist="50800" dir="2700000" algn="tl" rotWithShape="0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eaLnBrk="1" latinLnBrk="0" hangingPunct="1">
        <a:defRPr kumimoji="0">
          <a:solidFill>
            <a:schemeClr val="tx2"/>
          </a:solidFill>
        </a:defRPr>
      </a:lvl2pPr>
      <a:lvl3pPr eaLnBrk="1" latinLnBrk="0" hangingPunct="1">
        <a:defRPr kumimoji="0">
          <a:solidFill>
            <a:schemeClr val="tx2"/>
          </a:solidFill>
        </a:defRPr>
      </a:lvl3pPr>
      <a:lvl4pPr eaLnBrk="1" latinLnBrk="0" hangingPunct="1">
        <a:defRPr kumimoji="0">
          <a:solidFill>
            <a:schemeClr val="tx2"/>
          </a:solidFill>
        </a:defRPr>
      </a:lvl4pPr>
      <a:lvl5pPr eaLnBrk="1" latinLnBrk="0" hangingPunct="1">
        <a:defRPr kumimoji="0">
          <a:solidFill>
            <a:schemeClr val="tx2"/>
          </a:solidFill>
        </a:defRPr>
      </a:lvl5pPr>
      <a:lvl6pPr eaLnBrk="1" latinLnBrk="0" hangingPunct="1">
        <a:defRPr kumimoji="0">
          <a:solidFill>
            <a:schemeClr val="tx2"/>
          </a:solidFill>
        </a:defRPr>
      </a:lvl6pPr>
      <a:lvl7pPr eaLnBrk="1" latinLnBrk="0" hangingPunct="1">
        <a:defRPr kumimoji="0">
          <a:solidFill>
            <a:schemeClr val="tx2"/>
          </a:solidFill>
        </a:defRPr>
      </a:lvl7pPr>
      <a:lvl8pPr eaLnBrk="1" latinLnBrk="0" hangingPunct="1">
        <a:defRPr kumimoji="0">
          <a:solidFill>
            <a:schemeClr val="tx2"/>
          </a:solidFill>
        </a:defRPr>
      </a:lvl8pPr>
      <a:lvl9pPr eaLnBrk="1" latinLnBrk="0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"/>
        <a:buChar char="z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ø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"/>
        <a:buChar char="Y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³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¹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412776"/>
            <a:ext cx="4129841" cy="3801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0" y="5229200"/>
          <a:ext cx="9144000" cy="1402080"/>
        </p:xfrm>
        <a:graphic>
          <a:graphicData uri="http://schemas.openxmlformats.org/drawingml/2006/table">
            <a:tbl>
              <a:tblPr/>
              <a:tblGrid>
                <a:gridCol w="2768366"/>
                <a:gridCol w="6375634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baseline="0" dirty="0" smtClean="0">
                          <a:latin typeface="Times New Roman"/>
                          <a:ea typeface="Calibri"/>
                          <a:cs typeface="Times New Roman"/>
                        </a:rPr>
                        <a:t>Tvarosloví </a:t>
                      </a:r>
                      <a:r>
                        <a:rPr lang="cs-CZ" sz="2000" b="1" baseline="0" dirty="0" smtClean="0">
                          <a:latin typeface="Times New Roman"/>
                          <a:ea typeface="Calibri"/>
                          <a:cs typeface="Times New Roman"/>
                        </a:rPr>
                        <a:t>9</a:t>
                      </a: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. ročník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smtClean="0">
                          <a:latin typeface="Times New Roman"/>
                          <a:ea typeface="Calibri"/>
                          <a:cs typeface="Times New Roman"/>
                        </a:rPr>
                        <a:t>VY_32_INOVACE_04_Skloňování</a:t>
                      </a:r>
                      <a:r>
                        <a:rPr lang="cs-CZ" sz="2000" b="1" baseline="0" smtClean="0">
                          <a:latin typeface="Times New Roman"/>
                          <a:ea typeface="Calibri"/>
                          <a:cs typeface="Times New Roman"/>
                        </a:rPr>
                        <a:t> podstatných jmen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err="1" smtClean="0">
                          <a:latin typeface="Times New Roman"/>
                          <a:ea typeface="Calibri"/>
                          <a:cs typeface="Times New Roman"/>
                        </a:rPr>
                        <a:t>Chňoupková</a:t>
                      </a: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 Martina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Skloňování podstatných jmen:</a:t>
            </a:r>
            <a:br>
              <a:rPr lang="cs-CZ" dirty="0" smtClean="0"/>
            </a:br>
            <a:r>
              <a:rPr lang="cs-CZ" dirty="0" smtClean="0"/>
              <a:t>jejich pád, rod, vzor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Mgr. Martina </a:t>
            </a:r>
            <a:r>
              <a:rPr lang="cs-CZ" dirty="0" err="1" smtClean="0"/>
              <a:t>Chňoupková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70609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U vyznačených substantiv určete pád.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0" y="980728"/>
            <a:ext cx="8028384" cy="5145435"/>
          </a:xfrm>
        </p:spPr>
        <p:txBody>
          <a:bodyPr>
            <a:normAutofit/>
          </a:bodyPr>
          <a:lstStyle/>
          <a:p>
            <a:r>
              <a:rPr lang="cs-CZ" sz="2400" dirty="0" smtClean="0"/>
              <a:t>Řekl mi</a:t>
            </a:r>
            <a:r>
              <a:rPr lang="cs-CZ" sz="2400" smtClean="0"/>
              <a:t>: „pro </a:t>
            </a:r>
            <a:r>
              <a:rPr lang="cs-CZ" sz="2400" b="1" i="1" dirty="0" smtClean="0"/>
              <a:t>stromy</a:t>
            </a:r>
            <a:r>
              <a:rPr lang="cs-CZ" sz="2400" dirty="0" smtClean="0"/>
              <a:t> nevidíš </a:t>
            </a:r>
            <a:r>
              <a:rPr lang="cs-CZ" sz="2400" smtClean="0"/>
              <a:t>les.“</a:t>
            </a:r>
            <a:endParaRPr lang="cs-CZ" sz="2400" dirty="0" smtClean="0"/>
          </a:p>
          <a:p>
            <a:r>
              <a:rPr lang="cs-CZ" sz="2400" dirty="0" smtClean="0"/>
              <a:t>Jednotlivé </a:t>
            </a:r>
            <a:r>
              <a:rPr lang="cs-CZ" sz="2400" b="1" i="1" dirty="0" smtClean="0"/>
              <a:t>stromy</a:t>
            </a:r>
            <a:r>
              <a:rPr lang="cs-CZ" sz="2400" dirty="0" smtClean="0"/>
              <a:t> vysaďte podél plotu.</a:t>
            </a:r>
          </a:p>
          <a:p>
            <a:r>
              <a:rPr lang="cs-CZ" sz="2400" b="1" i="1" dirty="0" smtClean="0"/>
              <a:t>Stromy</a:t>
            </a:r>
            <a:r>
              <a:rPr lang="cs-CZ" sz="2400" dirty="0" smtClean="0"/>
              <a:t> vysazené před několika lety jsou už přerostlé.</a:t>
            </a:r>
          </a:p>
          <a:p>
            <a:r>
              <a:rPr lang="cs-CZ" sz="2400" b="1" i="1" dirty="0" smtClean="0"/>
              <a:t>Stromy</a:t>
            </a:r>
            <a:r>
              <a:rPr lang="cs-CZ" sz="2400" dirty="0" smtClean="0"/>
              <a:t> se prodíraly paprsky slunce.</a:t>
            </a:r>
          </a:p>
          <a:p>
            <a:r>
              <a:rPr lang="cs-CZ" sz="2400" b="1" i="1" dirty="0" smtClean="0"/>
              <a:t>Zvýšení</a:t>
            </a:r>
            <a:r>
              <a:rPr lang="cs-CZ" sz="2400" dirty="0" smtClean="0"/>
              <a:t> platu jsme si zasloužili.</a:t>
            </a:r>
          </a:p>
          <a:p>
            <a:r>
              <a:rPr lang="cs-CZ" sz="2400" b="1" i="1" dirty="0" smtClean="0"/>
              <a:t>Zvýšení</a:t>
            </a:r>
            <a:r>
              <a:rPr lang="cs-CZ" sz="2400" dirty="0" smtClean="0"/>
              <a:t> platu bylo zasloužené.</a:t>
            </a:r>
          </a:p>
          <a:p>
            <a:r>
              <a:rPr lang="cs-CZ" sz="2400" dirty="0" smtClean="0"/>
              <a:t>O </a:t>
            </a:r>
            <a:r>
              <a:rPr lang="cs-CZ" sz="2400" b="1" dirty="0" smtClean="0"/>
              <a:t>zvýšení</a:t>
            </a:r>
            <a:r>
              <a:rPr lang="cs-CZ" sz="2400" dirty="0" smtClean="0"/>
              <a:t> platu všichni pochybovali.</a:t>
            </a:r>
          </a:p>
          <a:p>
            <a:r>
              <a:rPr lang="cs-CZ" sz="2400" dirty="0" smtClean="0"/>
              <a:t>Dosáhnout </a:t>
            </a:r>
            <a:r>
              <a:rPr lang="cs-CZ" sz="2400" b="1" i="1" dirty="0" smtClean="0"/>
              <a:t>zvýšení</a:t>
            </a:r>
            <a:r>
              <a:rPr lang="cs-CZ" sz="2400" dirty="0" smtClean="0"/>
              <a:t> platu nebylo jednoduché.</a:t>
            </a:r>
          </a:p>
          <a:p>
            <a:r>
              <a:rPr lang="cs-CZ" sz="2400" b="1" i="1" dirty="0" smtClean="0"/>
              <a:t>Příteli</a:t>
            </a:r>
            <a:r>
              <a:rPr lang="cs-CZ" sz="2400" dirty="0" smtClean="0"/>
              <a:t> se mé chování nelíbilo.</a:t>
            </a:r>
          </a:p>
          <a:p>
            <a:r>
              <a:rPr lang="cs-CZ" sz="2400" dirty="0" smtClean="0"/>
              <a:t>Děkuji Ti, </a:t>
            </a:r>
            <a:r>
              <a:rPr lang="cs-CZ" sz="2400" b="1" i="1" dirty="0" smtClean="0"/>
              <a:t>příteli</a:t>
            </a:r>
            <a:r>
              <a:rPr lang="cs-CZ" sz="2400" dirty="0" smtClean="0"/>
              <a:t>, za Tvou pomoc.</a:t>
            </a:r>
          </a:p>
          <a:p>
            <a:pPr>
              <a:buNone/>
            </a:pPr>
            <a:endParaRPr lang="cs-CZ" sz="2400" dirty="0" smtClean="0"/>
          </a:p>
          <a:p>
            <a:endParaRPr lang="cs-CZ" sz="24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xfrm>
            <a:off x="7956376" y="1052736"/>
            <a:ext cx="1187624" cy="5073427"/>
          </a:xfrm>
        </p:spPr>
        <p:txBody>
          <a:bodyPr>
            <a:normAutofit/>
          </a:bodyPr>
          <a:lstStyle/>
          <a:p>
            <a:r>
              <a:rPr lang="cs-CZ" sz="2400" dirty="0" smtClean="0"/>
              <a:t>4.</a:t>
            </a:r>
          </a:p>
          <a:p>
            <a:r>
              <a:rPr lang="cs-CZ" sz="2400" dirty="0" smtClean="0"/>
              <a:t>4.</a:t>
            </a:r>
          </a:p>
          <a:p>
            <a:r>
              <a:rPr lang="cs-CZ" sz="2400" dirty="0" smtClean="0"/>
              <a:t>1.</a:t>
            </a:r>
          </a:p>
          <a:p>
            <a:r>
              <a:rPr lang="cs-CZ" sz="2400" dirty="0" smtClean="0"/>
              <a:t>7.</a:t>
            </a:r>
          </a:p>
          <a:p>
            <a:r>
              <a:rPr lang="cs-CZ" sz="2400" dirty="0" smtClean="0"/>
              <a:t>4.</a:t>
            </a:r>
          </a:p>
          <a:p>
            <a:r>
              <a:rPr lang="cs-CZ" sz="2400" dirty="0" smtClean="0"/>
              <a:t>1.</a:t>
            </a:r>
          </a:p>
          <a:p>
            <a:r>
              <a:rPr lang="cs-CZ" sz="2400" dirty="0" smtClean="0"/>
              <a:t>6.</a:t>
            </a:r>
          </a:p>
          <a:p>
            <a:r>
              <a:rPr lang="cs-CZ" sz="2400" dirty="0" smtClean="0"/>
              <a:t>2.</a:t>
            </a:r>
          </a:p>
          <a:p>
            <a:r>
              <a:rPr lang="cs-CZ" sz="2400" dirty="0" smtClean="0"/>
              <a:t>3.</a:t>
            </a:r>
          </a:p>
          <a:p>
            <a:r>
              <a:rPr lang="cs-CZ" sz="2400" dirty="0" smtClean="0"/>
              <a:t>5.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Podstatná jména v závorkách užijte ve správných tvarech: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5257800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cs-CZ" dirty="0" smtClean="0"/>
              <a:t>Na (chodníky) ________ je nutné zamést sníh. Dítě </a:t>
            </a:r>
          </a:p>
          <a:p>
            <a:pPr>
              <a:buNone/>
            </a:pPr>
            <a:r>
              <a:rPr lang="cs-CZ" dirty="0" smtClean="0"/>
              <a:t>mávalo (baculaté ručičky) _________________.Na </a:t>
            </a:r>
          </a:p>
          <a:p>
            <a:pPr>
              <a:buNone/>
            </a:pPr>
            <a:r>
              <a:rPr lang="cs-CZ" dirty="0" smtClean="0"/>
              <a:t>všech (závodníci) _________ byla již vidět únava.  </a:t>
            </a:r>
          </a:p>
          <a:p>
            <a:pPr>
              <a:buNone/>
            </a:pPr>
            <a:r>
              <a:rPr lang="cs-CZ" dirty="0" smtClean="0"/>
              <a:t>Bolí mě na (prsa) _____.  Maminka se věnuje ručním </a:t>
            </a:r>
          </a:p>
          <a:p>
            <a:pPr>
              <a:buNone/>
            </a:pPr>
            <a:r>
              <a:rPr lang="cs-CZ" dirty="0" smtClean="0"/>
              <a:t>(práce) _______. Na výletě musí být všichni po desáté </a:t>
            </a:r>
          </a:p>
          <a:p>
            <a:pPr>
              <a:buNone/>
            </a:pPr>
            <a:r>
              <a:rPr lang="cs-CZ" dirty="0" smtClean="0"/>
              <a:t>hodině na svých (lůžko) ______.  V poštovních (balíček) </a:t>
            </a:r>
          </a:p>
          <a:p>
            <a:pPr>
              <a:buNone/>
            </a:pPr>
            <a:r>
              <a:rPr lang="cs-CZ" dirty="0" smtClean="0"/>
              <a:t>_______________ nám mohou přijít různé věci. Všichni </a:t>
            </a:r>
          </a:p>
          <a:p>
            <a:pPr>
              <a:buNone/>
            </a:pPr>
            <a:r>
              <a:rPr lang="cs-CZ" dirty="0" smtClean="0"/>
              <a:t>dobří (houslista) ________ chodili na konzervatoř. Rád </a:t>
            </a:r>
          </a:p>
          <a:p>
            <a:pPr>
              <a:buNone/>
            </a:pPr>
            <a:r>
              <a:rPr lang="cs-CZ" dirty="0" smtClean="0"/>
              <a:t>cvičí na (bradla) _______. 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2339752" y="1556792"/>
            <a:ext cx="15792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chodnících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283968" y="2060848"/>
            <a:ext cx="312213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baculatýma ručičkama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915816" y="2636912"/>
            <a:ext cx="169674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závodnících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915816" y="3212976"/>
            <a:ext cx="9222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prsou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1331640" y="3789040"/>
            <a:ext cx="107753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pracím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851920" y="4293096"/>
            <a:ext cx="11785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lůžkách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0" y="4869160"/>
            <a:ext cx="27751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balíčkách/ balíčcích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2771800" y="5373216"/>
            <a:ext cx="135966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houslisté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2699792" y="5949280"/>
            <a:ext cx="13195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bradlech</a:t>
            </a:r>
            <a:endParaRPr lang="cs-CZ" sz="2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Určete podle jakých vzorů se skloňují podstatná jména: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3879850" y="1700808"/>
          <a:ext cx="5264150" cy="3888430"/>
        </p:xfrm>
        <a:graphic>
          <a:graphicData uri="http://schemas.openxmlformats.org/drawingml/2006/table">
            <a:tbl>
              <a:tblPr/>
              <a:tblGrid>
                <a:gridCol w="584835"/>
                <a:gridCol w="584835"/>
                <a:gridCol w="584835"/>
                <a:gridCol w="584835"/>
                <a:gridCol w="584835"/>
                <a:gridCol w="584835"/>
                <a:gridCol w="584835"/>
                <a:gridCol w="584835"/>
                <a:gridCol w="585470"/>
              </a:tblGrid>
              <a:tr h="55549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549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55549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dirty="0" smtClean="0">
                          <a:latin typeface="Calibri"/>
                          <a:ea typeface="Calibri"/>
                          <a:cs typeface="Times New Roman"/>
                        </a:rPr>
                        <a:t>Z</a:t>
                      </a: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5549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5549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5549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5549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6" name="Zástupný symbol pro obsah 3"/>
          <p:cNvGraphicFramePr>
            <a:graphicFrameLocks/>
          </p:cNvGraphicFramePr>
          <p:nvPr/>
        </p:nvGraphicFramePr>
        <p:xfrm>
          <a:off x="3879850" y="1700808"/>
          <a:ext cx="5264150" cy="3888430"/>
        </p:xfrm>
        <a:graphic>
          <a:graphicData uri="http://schemas.openxmlformats.org/drawingml/2006/table">
            <a:tbl>
              <a:tblPr/>
              <a:tblGrid>
                <a:gridCol w="584835"/>
                <a:gridCol w="584835"/>
                <a:gridCol w="584835"/>
                <a:gridCol w="584835"/>
                <a:gridCol w="584835"/>
                <a:gridCol w="584835"/>
                <a:gridCol w="584835"/>
                <a:gridCol w="584835"/>
                <a:gridCol w="585470"/>
              </a:tblGrid>
              <a:tr h="55549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dirty="0">
                          <a:latin typeface="Calibri"/>
                          <a:ea typeface="Calibri"/>
                          <a:cs typeface="Times New Roman"/>
                        </a:rPr>
                        <a:t>P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dirty="0">
                          <a:latin typeface="Calibri"/>
                          <a:ea typeface="Calibri"/>
                          <a:cs typeface="Times New Roman"/>
                        </a:rPr>
                        <a:t>Ř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dirty="0">
                          <a:latin typeface="Calibri"/>
                          <a:ea typeface="Calibri"/>
                          <a:cs typeface="Times New Roman"/>
                        </a:rPr>
                        <a:t>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dirty="0">
                          <a:latin typeface="Calibri"/>
                          <a:ea typeface="Calibri"/>
                          <a:cs typeface="Times New Roman"/>
                        </a:rPr>
                        <a:t>D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latin typeface="Calibri"/>
                          <a:ea typeface="Calibri"/>
                          <a:cs typeface="Times New Roman"/>
                        </a:rPr>
                        <a:t>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latin typeface="Calibri"/>
                          <a:ea typeface="Calibri"/>
                          <a:cs typeface="Times New Roman"/>
                        </a:rPr>
                        <a:t>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latin typeface="Calibri"/>
                          <a:ea typeface="Calibri"/>
                          <a:cs typeface="Times New Roman"/>
                        </a:rPr>
                        <a:t>D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latin typeface="Calibri"/>
                          <a:ea typeface="Calibri"/>
                          <a:cs typeface="Times New Roman"/>
                        </a:rPr>
                        <a:t>A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549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latin typeface="Calibri"/>
                          <a:ea typeface="Calibri"/>
                          <a:cs typeface="Times New Roman"/>
                        </a:rPr>
                        <a:t>K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dirty="0">
                          <a:latin typeface="Calibri"/>
                          <a:ea typeface="Calibri"/>
                          <a:cs typeface="Times New Roman"/>
                        </a:rPr>
                        <a:t>O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dirty="0">
                          <a:latin typeface="Calibri"/>
                          <a:ea typeface="Calibri"/>
                          <a:cs typeface="Times New Roman"/>
                        </a:rPr>
                        <a:t>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dirty="0">
                          <a:latin typeface="Calibri"/>
                          <a:ea typeface="Calibri"/>
                          <a:cs typeface="Times New Roman"/>
                        </a:rPr>
                        <a:t>T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55549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dirty="0">
                          <a:latin typeface="Calibri"/>
                          <a:ea typeface="Calibri"/>
                          <a:cs typeface="Times New Roman"/>
                        </a:rPr>
                        <a:t>Z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5549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latin typeface="Calibri"/>
                          <a:ea typeface="Calibri"/>
                          <a:cs typeface="Times New Roman"/>
                        </a:rPr>
                        <a:t>M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latin typeface="Calibri"/>
                          <a:ea typeface="Calibri"/>
                          <a:cs typeface="Times New Roman"/>
                        </a:rPr>
                        <a:t>Ě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latin typeface="Calibri"/>
                          <a:ea typeface="Calibri"/>
                          <a:cs typeface="Times New Roman"/>
                        </a:rPr>
                        <a:t>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latin typeface="Calibri"/>
                          <a:ea typeface="Calibri"/>
                          <a:cs typeface="Times New Roman"/>
                        </a:rPr>
                        <a:t>T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dirty="0">
                          <a:latin typeface="Calibri"/>
                          <a:ea typeface="Calibri"/>
                          <a:cs typeface="Times New Roman"/>
                        </a:rPr>
                        <a:t>O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5549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latin typeface="Calibri"/>
                          <a:ea typeface="Calibri"/>
                          <a:cs typeface="Times New Roman"/>
                        </a:rPr>
                        <a:t>H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dirty="0">
                          <a:latin typeface="Calibri"/>
                          <a:ea typeface="Calibri"/>
                          <a:cs typeface="Times New Roman"/>
                        </a:rPr>
                        <a:t>R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dirty="0">
                          <a:latin typeface="Calibri"/>
                          <a:ea typeface="Calibri"/>
                          <a:cs typeface="Times New Roman"/>
                        </a:rPr>
                        <a:t>A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dirty="0">
                          <a:latin typeface="Calibri"/>
                          <a:ea typeface="Calibri"/>
                          <a:cs typeface="Times New Roman"/>
                        </a:rPr>
                        <a:t>D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5549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latin typeface="Calibri"/>
                          <a:ea typeface="Calibri"/>
                          <a:cs typeface="Times New Roman"/>
                        </a:rPr>
                        <a:t>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latin typeface="Calibri"/>
                          <a:ea typeface="Calibri"/>
                          <a:cs typeface="Times New Roman"/>
                        </a:rPr>
                        <a:t>O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latin typeface="Calibri"/>
                          <a:ea typeface="Calibri"/>
                          <a:cs typeface="Times New Roman"/>
                        </a:rPr>
                        <a:t>U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latin typeface="Calibri"/>
                          <a:ea typeface="Calibri"/>
                          <a:cs typeface="Times New Roman"/>
                        </a:rPr>
                        <a:t>D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dirty="0">
                          <a:latin typeface="Calibri"/>
                          <a:ea typeface="Calibri"/>
                          <a:cs typeface="Times New Roman"/>
                        </a:rPr>
                        <a:t>C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latin typeface="Calibri"/>
                          <a:ea typeface="Calibri"/>
                          <a:cs typeface="Times New Roman"/>
                        </a:rPr>
                        <a:t>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5549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dirty="0">
                          <a:latin typeface="Calibri"/>
                          <a:ea typeface="Calibri"/>
                          <a:cs typeface="Times New Roman"/>
                        </a:rPr>
                        <a:t>P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latin typeface="Calibri"/>
                          <a:ea typeface="Calibri"/>
                          <a:cs typeface="Times New Roman"/>
                        </a:rPr>
                        <a:t>Í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latin typeface="Calibri"/>
                          <a:ea typeface="Calibri"/>
                          <a:cs typeface="Times New Roman"/>
                        </a:rPr>
                        <a:t>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 dirty="0">
                          <a:latin typeface="Calibri"/>
                          <a:ea typeface="Calibri"/>
                          <a:cs typeface="Times New Roman"/>
                        </a:rPr>
                        <a:t>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800">
                          <a:latin typeface="Calibri"/>
                          <a:ea typeface="Calibri"/>
                          <a:cs typeface="Times New Roman"/>
                        </a:rPr>
                        <a:t>Ň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7" name="TextovéPole 6"/>
          <p:cNvSpPr txBox="1"/>
          <p:nvPr/>
        </p:nvSpPr>
        <p:spPr>
          <a:xfrm>
            <a:off x="827584" y="2204864"/>
            <a:ext cx="1723933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starosta</a:t>
            </a:r>
          </a:p>
          <a:p>
            <a:r>
              <a:rPr lang="cs-CZ" sz="2800" dirty="0" smtClean="0"/>
              <a:t>rez</a:t>
            </a:r>
          </a:p>
          <a:p>
            <a:r>
              <a:rPr lang="cs-CZ" sz="2800" dirty="0" smtClean="0"/>
              <a:t>sloveso</a:t>
            </a:r>
          </a:p>
          <a:p>
            <a:r>
              <a:rPr lang="cs-CZ" sz="2800" dirty="0" smtClean="0"/>
              <a:t>drahokam</a:t>
            </a:r>
          </a:p>
          <a:p>
            <a:r>
              <a:rPr lang="cs-CZ" sz="2800" dirty="0" smtClean="0"/>
              <a:t>nástupce</a:t>
            </a:r>
          </a:p>
          <a:p>
            <a:r>
              <a:rPr lang="cs-CZ" sz="2800" dirty="0" smtClean="0"/>
              <a:t>konev</a:t>
            </a:r>
            <a:endParaRPr lang="cs-CZ" sz="28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0" y="5273824"/>
            <a:ext cx="47160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Podle jakého vzoru se skloňuje slovo, které nám vyšlo v tajence?. Uveďte 5. pád tohoto substantiva.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Vytvořte 5. pád </a:t>
            </a:r>
            <a:r>
              <a:rPr lang="cs-CZ" dirty="0" err="1" smtClean="0"/>
              <a:t>sg</a:t>
            </a:r>
            <a:r>
              <a:rPr lang="cs-CZ" dirty="0" smtClean="0"/>
              <a:t>.: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obhájce</a:t>
            </a:r>
          </a:p>
          <a:p>
            <a:r>
              <a:rPr lang="cs-CZ" dirty="0" smtClean="0"/>
              <a:t>švec</a:t>
            </a:r>
          </a:p>
          <a:p>
            <a:r>
              <a:rPr lang="cs-CZ" dirty="0" smtClean="0"/>
              <a:t>hoch</a:t>
            </a:r>
          </a:p>
          <a:p>
            <a:r>
              <a:rPr lang="cs-CZ" dirty="0" smtClean="0"/>
              <a:t>soudce</a:t>
            </a:r>
          </a:p>
          <a:p>
            <a:r>
              <a:rPr lang="cs-CZ" dirty="0" smtClean="0"/>
              <a:t>přítel</a:t>
            </a:r>
          </a:p>
          <a:p>
            <a:r>
              <a:rPr lang="cs-CZ" dirty="0" smtClean="0"/>
              <a:t>pes</a:t>
            </a:r>
          </a:p>
          <a:p>
            <a:r>
              <a:rPr lang="cs-CZ" dirty="0" smtClean="0"/>
              <a:t>otec</a:t>
            </a:r>
          </a:p>
          <a:p>
            <a:r>
              <a:rPr lang="cs-CZ" dirty="0" smtClean="0"/>
              <a:t>nástupce</a:t>
            </a:r>
          </a:p>
          <a:p>
            <a:r>
              <a:rPr lang="cs-CZ" dirty="0" smtClean="0"/>
              <a:t>chlapec</a:t>
            </a:r>
          </a:p>
          <a:p>
            <a:r>
              <a:rPr lang="cs-CZ" dirty="0" smtClean="0"/>
              <a:t>trenér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obhájce</a:t>
            </a:r>
          </a:p>
          <a:p>
            <a:r>
              <a:rPr lang="cs-CZ" dirty="0" smtClean="0"/>
              <a:t>ševče</a:t>
            </a:r>
          </a:p>
          <a:p>
            <a:r>
              <a:rPr lang="cs-CZ" dirty="0" smtClean="0"/>
              <a:t>hochu</a:t>
            </a:r>
          </a:p>
          <a:p>
            <a:r>
              <a:rPr lang="cs-CZ" dirty="0" smtClean="0"/>
              <a:t>soudce</a:t>
            </a:r>
          </a:p>
          <a:p>
            <a:r>
              <a:rPr lang="cs-CZ" dirty="0" smtClean="0"/>
              <a:t>příteli</a:t>
            </a:r>
          </a:p>
          <a:p>
            <a:r>
              <a:rPr lang="cs-CZ" dirty="0" smtClean="0"/>
              <a:t>pse</a:t>
            </a:r>
          </a:p>
          <a:p>
            <a:r>
              <a:rPr lang="cs-CZ" dirty="0" smtClean="0"/>
              <a:t>otče</a:t>
            </a:r>
          </a:p>
          <a:p>
            <a:r>
              <a:rPr lang="cs-CZ" dirty="0" smtClean="0"/>
              <a:t>nástupce</a:t>
            </a:r>
          </a:p>
          <a:p>
            <a:r>
              <a:rPr lang="cs-CZ" dirty="0" smtClean="0"/>
              <a:t>chlapče</a:t>
            </a:r>
          </a:p>
          <a:p>
            <a:r>
              <a:rPr lang="cs-CZ" dirty="0" smtClean="0"/>
              <a:t>trenére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Utvořte tvary uvedené v závorkách: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0" y="1600200"/>
            <a:ext cx="4495800" cy="5257800"/>
          </a:xfrm>
        </p:spPr>
        <p:txBody>
          <a:bodyPr>
            <a:normAutofit/>
          </a:bodyPr>
          <a:lstStyle/>
          <a:p>
            <a:r>
              <a:rPr lang="cs-CZ" dirty="0" smtClean="0"/>
              <a:t>pan předseda Martin Novák (3.pád, j.č.)</a:t>
            </a:r>
          </a:p>
          <a:p>
            <a:r>
              <a:rPr lang="cs-CZ" dirty="0" smtClean="0"/>
              <a:t>domácnost (3.pád, mn.č.)</a:t>
            </a:r>
          </a:p>
          <a:p>
            <a:r>
              <a:rPr lang="cs-CZ" dirty="0" smtClean="0"/>
              <a:t>básník Karel Jaromír Erben (6, pád, j.č.)</a:t>
            </a:r>
          </a:p>
          <a:p>
            <a:r>
              <a:rPr lang="cs-CZ" dirty="0" smtClean="0"/>
              <a:t>v hotelu (6.pád, mn.č.)</a:t>
            </a:r>
          </a:p>
          <a:p>
            <a:r>
              <a:rPr lang="cs-CZ" dirty="0" smtClean="0"/>
              <a:t>myš (7. pád, mn.č.)</a:t>
            </a:r>
          </a:p>
          <a:p>
            <a:r>
              <a:rPr lang="cs-CZ" dirty="0" smtClean="0"/>
              <a:t>spisovatel Fráňa Šrámek (6.pád, j.č.)</a:t>
            </a:r>
          </a:p>
          <a:p>
            <a:r>
              <a:rPr lang="cs-CZ" dirty="0" smtClean="0"/>
              <a:t>pěst (6. pád, mn.č.)</a:t>
            </a:r>
          </a:p>
          <a:p>
            <a:pPr>
              <a:buNone/>
            </a:pP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495800" cy="5257800"/>
          </a:xfrm>
        </p:spPr>
        <p:txBody>
          <a:bodyPr>
            <a:normAutofit/>
          </a:bodyPr>
          <a:lstStyle/>
          <a:p>
            <a:r>
              <a:rPr lang="cs-CZ" dirty="0" smtClean="0"/>
              <a:t>panu předsedovi Martinu Novákovi</a:t>
            </a:r>
          </a:p>
          <a:p>
            <a:r>
              <a:rPr lang="cs-CZ" dirty="0" smtClean="0"/>
              <a:t>domácnostem</a:t>
            </a:r>
          </a:p>
          <a:p>
            <a:r>
              <a:rPr lang="cs-CZ" dirty="0" smtClean="0"/>
              <a:t>o básníku Karlu Jaromíru Erbenovi</a:t>
            </a:r>
          </a:p>
          <a:p>
            <a:r>
              <a:rPr lang="cs-CZ" dirty="0" smtClean="0"/>
              <a:t>v hotelích/hotelech</a:t>
            </a:r>
          </a:p>
          <a:p>
            <a:r>
              <a:rPr lang="cs-CZ" dirty="0" smtClean="0"/>
              <a:t>s myšmi</a:t>
            </a:r>
          </a:p>
          <a:p>
            <a:r>
              <a:rPr lang="cs-CZ" dirty="0" smtClean="0"/>
              <a:t>spisovateli Fráňovi Šrámkovi</a:t>
            </a:r>
          </a:p>
          <a:p>
            <a:r>
              <a:rPr lang="cs-CZ" dirty="0" smtClean="0"/>
              <a:t>pěstech/pěstích    </a:t>
            </a:r>
          </a:p>
          <a:p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Vytvořte věty a užijte v nich následující tvary podstatných jmen: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psi – psy</a:t>
            </a:r>
          </a:p>
          <a:p>
            <a:endParaRPr lang="cs-CZ" dirty="0" smtClean="0"/>
          </a:p>
          <a:p>
            <a:r>
              <a:rPr lang="cs-CZ" dirty="0" smtClean="0"/>
              <a:t>sokoli – sokoly</a:t>
            </a:r>
          </a:p>
          <a:p>
            <a:endParaRPr lang="cs-CZ" dirty="0" smtClean="0"/>
          </a:p>
          <a:p>
            <a:r>
              <a:rPr lang="cs-CZ" dirty="0" smtClean="0"/>
              <a:t>Itali – Italy</a:t>
            </a:r>
          </a:p>
          <a:p>
            <a:endParaRPr lang="cs-CZ" dirty="0" smtClean="0"/>
          </a:p>
          <a:p>
            <a:r>
              <a:rPr lang="cs-CZ" dirty="0" smtClean="0"/>
              <a:t>čápi - čápy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3491880" y="1600200"/>
            <a:ext cx="5652120" cy="4525963"/>
          </a:xfrm>
        </p:spPr>
        <p:txBody>
          <a:bodyPr/>
          <a:lstStyle/>
          <a:p>
            <a:r>
              <a:rPr lang="cs-CZ" dirty="0" smtClean="0"/>
              <a:t>Psi přiběhli na zavolání.</a:t>
            </a:r>
          </a:p>
          <a:p>
            <a:pPr>
              <a:buNone/>
            </a:pPr>
            <a:r>
              <a:rPr lang="cs-CZ" dirty="0" smtClean="0"/>
              <a:t>	Viděl naše psy.</a:t>
            </a:r>
          </a:p>
          <a:p>
            <a:r>
              <a:rPr lang="cs-CZ" dirty="0" smtClean="0"/>
              <a:t>Sokoli loví myši.</a:t>
            </a:r>
          </a:p>
          <a:p>
            <a:pPr>
              <a:buNone/>
            </a:pPr>
            <a:r>
              <a:rPr lang="cs-CZ" dirty="0" smtClean="0"/>
              <a:t>	V zoo jsme se setkali se sokoly.</a:t>
            </a:r>
          </a:p>
          <a:p>
            <a:r>
              <a:rPr lang="cs-CZ" dirty="0" smtClean="0"/>
              <a:t>Itali mluví italsky.</a:t>
            </a:r>
          </a:p>
          <a:p>
            <a:pPr>
              <a:buNone/>
            </a:pPr>
            <a:r>
              <a:rPr lang="cs-CZ" dirty="0" smtClean="0"/>
              <a:t>	Mezi Itali jsou pěkní muži.</a:t>
            </a:r>
          </a:p>
          <a:p>
            <a:r>
              <a:rPr lang="cs-CZ" dirty="0" smtClean="0"/>
              <a:t>Čápi se živí žábami.</a:t>
            </a:r>
          </a:p>
          <a:p>
            <a:pPr>
              <a:buNone/>
            </a:pPr>
            <a:r>
              <a:rPr lang="cs-CZ" dirty="0" smtClean="0"/>
              <a:t>	Na louce bylo vidět čápy.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Elipsa 10"/>
          <p:cNvSpPr/>
          <p:nvPr/>
        </p:nvSpPr>
        <p:spPr>
          <a:xfrm>
            <a:off x="467544" y="5661248"/>
            <a:ext cx="360040" cy="360040"/>
          </a:xfrm>
          <a:prstGeom prst="ellipse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Elipsa 9"/>
          <p:cNvSpPr/>
          <p:nvPr/>
        </p:nvSpPr>
        <p:spPr>
          <a:xfrm>
            <a:off x="467544" y="4221088"/>
            <a:ext cx="360040" cy="360040"/>
          </a:xfrm>
          <a:prstGeom prst="ellipse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Elipsa 8"/>
          <p:cNvSpPr/>
          <p:nvPr/>
        </p:nvSpPr>
        <p:spPr>
          <a:xfrm>
            <a:off x="467544" y="3717032"/>
            <a:ext cx="360040" cy="360040"/>
          </a:xfrm>
          <a:prstGeom prst="ellipse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467544" y="3212976"/>
            <a:ext cx="360040" cy="360040"/>
          </a:xfrm>
          <a:prstGeom prst="ellipse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Elipsa 6"/>
          <p:cNvSpPr/>
          <p:nvPr/>
        </p:nvSpPr>
        <p:spPr>
          <a:xfrm>
            <a:off x="467544" y="2780928"/>
            <a:ext cx="360040" cy="360040"/>
          </a:xfrm>
          <a:prstGeom prst="ellipse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Elipsa 5"/>
          <p:cNvSpPr/>
          <p:nvPr/>
        </p:nvSpPr>
        <p:spPr>
          <a:xfrm>
            <a:off x="467544" y="2204864"/>
            <a:ext cx="360040" cy="360040"/>
          </a:xfrm>
          <a:prstGeom prst="ellipse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Rozhodněte, ve které větě není chyba.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514350" indent="-514350">
              <a:buAutoNum type="alphaLcParenR"/>
            </a:pPr>
            <a:r>
              <a:rPr lang="cs-CZ" dirty="0" smtClean="0"/>
              <a:t>Dni rychle ubíhali.</a:t>
            </a:r>
          </a:p>
          <a:p>
            <a:pPr marL="514350" indent="-514350">
              <a:buAutoNum type="alphaLcParenR"/>
            </a:pPr>
            <a:r>
              <a:rPr lang="cs-CZ" dirty="0" smtClean="0"/>
              <a:t>Dny rychle ubíhaly.</a:t>
            </a:r>
          </a:p>
          <a:p>
            <a:pPr marL="514350" indent="-514350">
              <a:buAutoNum type="alphaLcParenR"/>
            </a:pPr>
            <a:r>
              <a:rPr lang="cs-CZ" dirty="0" smtClean="0"/>
              <a:t>Po nebi pluli bílí beránci</a:t>
            </a:r>
          </a:p>
          <a:p>
            <a:pPr marL="514350" indent="-514350">
              <a:buAutoNum type="alphaLcParenR"/>
            </a:pPr>
            <a:r>
              <a:rPr lang="cs-CZ" dirty="0" smtClean="0"/>
              <a:t>Po nebi pluli bílé beránky.</a:t>
            </a:r>
          </a:p>
          <a:p>
            <a:pPr marL="514350" indent="-514350">
              <a:buAutoNum type="alphaLcParenR"/>
            </a:pPr>
            <a:r>
              <a:rPr lang="cs-CZ" dirty="0" smtClean="0"/>
              <a:t>Nosiči nám přinesli naše zavazadla.</a:t>
            </a:r>
          </a:p>
          <a:p>
            <a:pPr marL="514350" indent="-514350">
              <a:buAutoNum type="alphaLcParenR"/>
            </a:pPr>
            <a:r>
              <a:rPr lang="cs-CZ" dirty="0" smtClean="0"/>
              <a:t>Nosiče byly na střeše našeho auta důkladně namontovány.</a:t>
            </a:r>
          </a:p>
          <a:p>
            <a:pPr marL="514350" indent="-514350">
              <a:buAutoNum type="alphaLcParenR"/>
            </a:pPr>
            <a:r>
              <a:rPr lang="cs-CZ" dirty="0" smtClean="0"/>
              <a:t>Sledě se pohybovali v moři.</a:t>
            </a:r>
          </a:p>
          <a:p>
            <a:pPr marL="514350" indent="-514350">
              <a:buAutoNum type="alphaLcParenR"/>
            </a:pPr>
            <a:r>
              <a:rPr lang="cs-CZ" dirty="0" smtClean="0"/>
              <a:t>Sledi se pohybovali v moři.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0" grpId="0" animBg="1"/>
      <p:bldP spid="9" grpId="0" animBg="1"/>
      <p:bldP spid="8" grpId="0" animBg="1"/>
      <p:bldP spid="7" grpId="0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Podtrhněte pouze podstatná jména rodu ženského a přiřaďte je ke vzoru: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obec</a:t>
            </a:r>
          </a:p>
          <a:p>
            <a:r>
              <a:rPr lang="cs-CZ" dirty="0" smtClean="0"/>
              <a:t>láhev</a:t>
            </a:r>
          </a:p>
          <a:p>
            <a:r>
              <a:rPr lang="cs-CZ" dirty="0" smtClean="0"/>
              <a:t>léta</a:t>
            </a:r>
          </a:p>
          <a:p>
            <a:r>
              <a:rPr lang="cs-CZ" dirty="0" smtClean="0"/>
              <a:t>práce</a:t>
            </a:r>
          </a:p>
          <a:p>
            <a:r>
              <a:rPr lang="cs-CZ" dirty="0" smtClean="0"/>
              <a:t>chrousti</a:t>
            </a:r>
          </a:p>
          <a:p>
            <a:r>
              <a:rPr lang="cs-CZ" dirty="0" smtClean="0"/>
              <a:t>postel</a:t>
            </a:r>
          </a:p>
          <a:p>
            <a:r>
              <a:rPr lang="cs-CZ" dirty="0" smtClean="0"/>
              <a:t>husita</a:t>
            </a:r>
          </a:p>
          <a:p>
            <a:r>
              <a:rPr lang="cs-CZ" dirty="0" smtClean="0"/>
              <a:t>kotel</a:t>
            </a:r>
          </a:p>
          <a:p>
            <a:r>
              <a:rPr lang="cs-CZ" dirty="0" smtClean="0"/>
              <a:t>směs</a:t>
            </a:r>
          </a:p>
          <a:p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stáj</a:t>
            </a:r>
          </a:p>
          <a:p>
            <a:r>
              <a:rPr lang="cs-CZ" dirty="0" smtClean="0"/>
              <a:t>záda</a:t>
            </a:r>
          </a:p>
          <a:p>
            <a:r>
              <a:rPr lang="cs-CZ" dirty="0" smtClean="0"/>
              <a:t>štěně</a:t>
            </a:r>
          </a:p>
          <a:p>
            <a:r>
              <a:rPr lang="cs-CZ" dirty="0" smtClean="0"/>
              <a:t>stáj</a:t>
            </a:r>
          </a:p>
          <a:p>
            <a:r>
              <a:rPr lang="cs-CZ" dirty="0" smtClean="0"/>
              <a:t>život</a:t>
            </a:r>
          </a:p>
          <a:p>
            <a:r>
              <a:rPr lang="cs-CZ" dirty="0" smtClean="0"/>
              <a:t>zemina</a:t>
            </a:r>
          </a:p>
          <a:p>
            <a:r>
              <a:rPr lang="cs-CZ" dirty="0" smtClean="0"/>
              <a:t>ovce</a:t>
            </a:r>
          </a:p>
          <a:p>
            <a:r>
              <a:rPr lang="cs-CZ" dirty="0" smtClean="0"/>
              <a:t>bača</a:t>
            </a:r>
          </a:p>
          <a:p>
            <a:r>
              <a:rPr lang="cs-CZ" dirty="0" smtClean="0"/>
              <a:t>step</a:t>
            </a:r>
          </a:p>
          <a:p>
            <a:pPr>
              <a:buNone/>
            </a:pPr>
            <a:endParaRPr lang="cs-CZ" dirty="0" smtClean="0"/>
          </a:p>
          <a:p>
            <a:endParaRPr lang="cs-CZ" dirty="0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755576" y="1988840"/>
            <a:ext cx="1008112" cy="0"/>
          </a:xfrm>
          <a:prstGeom prst="line">
            <a:avLst/>
          </a:prstGeom>
          <a:ln w="349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>
            <a:off x="755576" y="2492896"/>
            <a:ext cx="1008112" cy="0"/>
          </a:xfrm>
          <a:prstGeom prst="line">
            <a:avLst/>
          </a:prstGeom>
          <a:ln w="349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>
            <a:off x="827584" y="3429000"/>
            <a:ext cx="1008112" cy="0"/>
          </a:xfrm>
          <a:prstGeom prst="line">
            <a:avLst/>
          </a:prstGeom>
          <a:ln w="349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čára 10"/>
          <p:cNvCxnSpPr/>
          <p:nvPr/>
        </p:nvCxnSpPr>
        <p:spPr>
          <a:xfrm>
            <a:off x="827584" y="4365104"/>
            <a:ext cx="1008112" cy="0"/>
          </a:xfrm>
          <a:prstGeom prst="line">
            <a:avLst/>
          </a:prstGeom>
          <a:ln w="349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čára 11"/>
          <p:cNvCxnSpPr/>
          <p:nvPr/>
        </p:nvCxnSpPr>
        <p:spPr>
          <a:xfrm>
            <a:off x="755576" y="5805264"/>
            <a:ext cx="1008112" cy="0"/>
          </a:xfrm>
          <a:prstGeom prst="line">
            <a:avLst/>
          </a:prstGeom>
          <a:ln w="349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5004048" y="1988840"/>
            <a:ext cx="792088" cy="0"/>
          </a:xfrm>
          <a:prstGeom prst="line">
            <a:avLst/>
          </a:prstGeom>
          <a:ln w="349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5004048" y="3429000"/>
            <a:ext cx="792088" cy="0"/>
          </a:xfrm>
          <a:prstGeom prst="line">
            <a:avLst/>
          </a:prstGeom>
          <a:ln w="349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ovací čára 18"/>
          <p:cNvCxnSpPr/>
          <p:nvPr/>
        </p:nvCxnSpPr>
        <p:spPr>
          <a:xfrm>
            <a:off x="5076056" y="4365104"/>
            <a:ext cx="1152128" cy="0"/>
          </a:xfrm>
          <a:prstGeom prst="line">
            <a:avLst/>
          </a:prstGeom>
          <a:ln w="349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ovací čára 20"/>
          <p:cNvCxnSpPr/>
          <p:nvPr/>
        </p:nvCxnSpPr>
        <p:spPr>
          <a:xfrm>
            <a:off x="5004048" y="4869160"/>
            <a:ext cx="864096" cy="0"/>
          </a:xfrm>
          <a:prstGeom prst="line">
            <a:avLst/>
          </a:prstGeom>
          <a:ln w="349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ovací čára 22"/>
          <p:cNvCxnSpPr/>
          <p:nvPr/>
        </p:nvCxnSpPr>
        <p:spPr>
          <a:xfrm>
            <a:off x="5004048" y="5805264"/>
            <a:ext cx="864096" cy="0"/>
          </a:xfrm>
          <a:prstGeom prst="line">
            <a:avLst/>
          </a:prstGeom>
          <a:ln w="349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ovéPole 24"/>
          <p:cNvSpPr txBox="1"/>
          <p:nvPr/>
        </p:nvSpPr>
        <p:spPr>
          <a:xfrm>
            <a:off x="2123728" y="1556792"/>
            <a:ext cx="830677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200" dirty="0" smtClean="0"/>
              <a:t>píseň</a:t>
            </a:r>
            <a:endParaRPr lang="cs-CZ" sz="2200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1979712" y="2060848"/>
            <a:ext cx="830677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200" dirty="0" smtClean="0"/>
              <a:t>píseň</a:t>
            </a:r>
            <a:endParaRPr lang="cs-CZ" sz="2200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1979712" y="2996952"/>
            <a:ext cx="697627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200" dirty="0" smtClean="0"/>
              <a:t>růže</a:t>
            </a:r>
            <a:endParaRPr lang="cs-CZ" sz="2200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1979712" y="4005064"/>
            <a:ext cx="830677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200" dirty="0" smtClean="0"/>
              <a:t>píseň</a:t>
            </a:r>
            <a:endParaRPr lang="cs-CZ" sz="2200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1907704" y="5373216"/>
            <a:ext cx="68371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200" dirty="0" smtClean="0"/>
              <a:t>kost</a:t>
            </a:r>
            <a:endParaRPr lang="cs-CZ" sz="2200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6012160" y="1556792"/>
            <a:ext cx="830677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200" dirty="0" smtClean="0"/>
              <a:t>píseň</a:t>
            </a:r>
            <a:endParaRPr lang="cs-CZ" sz="2200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5940152" y="2996952"/>
            <a:ext cx="830677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200" dirty="0" smtClean="0"/>
              <a:t>píseň</a:t>
            </a:r>
            <a:endParaRPr lang="cs-CZ" sz="2200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6300192" y="3933056"/>
            <a:ext cx="753732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200" dirty="0" smtClean="0"/>
              <a:t>žena</a:t>
            </a:r>
            <a:endParaRPr lang="cs-CZ" sz="2200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6012160" y="4437112"/>
            <a:ext cx="697627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200" dirty="0" smtClean="0"/>
              <a:t>růže</a:t>
            </a:r>
            <a:endParaRPr lang="cs-CZ" sz="2200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6012160" y="5373216"/>
            <a:ext cx="68371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200" dirty="0" smtClean="0"/>
              <a:t>kost</a:t>
            </a:r>
            <a:endParaRPr lang="cs-CZ" sz="2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uckyTie">
  <a:themeElements>
    <a:clrScheme name="Lucky Tie">
      <a:dk1>
        <a:sysClr val="windowText" lastClr="000000"/>
      </a:dk1>
      <a:lt1>
        <a:sysClr val="window" lastClr="FFFFFF"/>
      </a:lt1>
      <a:dk2>
        <a:srgbClr val="C80000"/>
      </a:dk2>
      <a:lt2>
        <a:srgbClr val="FFECEC"/>
      </a:lt2>
      <a:accent1>
        <a:srgbClr val="C93131"/>
      </a:accent1>
      <a:accent2>
        <a:srgbClr val="F58C5D"/>
      </a:accent2>
      <a:accent3>
        <a:srgbClr val="EABC33"/>
      </a:accent3>
      <a:accent4>
        <a:srgbClr val="698F9B"/>
      </a:accent4>
      <a:accent5>
        <a:srgbClr val="825397"/>
      </a:accent5>
      <a:accent6>
        <a:srgbClr val="814359"/>
      </a:accent6>
      <a:hlink>
        <a:srgbClr val="03AEC5"/>
      </a:hlink>
      <a:folHlink>
        <a:srgbClr val="8D9B07"/>
      </a:folHlink>
    </a:clrScheme>
    <a:fontScheme name="Lucky Tie">
      <a:majorFont>
        <a:latin typeface="Tahoma"/>
        <a:ea typeface=""/>
        <a:cs typeface=""/>
        <a:font script="Cyrl" typeface="Tahoma"/>
        <a:font script="Grek" typeface="Tahoma"/>
        <a:font script="Jpan" typeface="ＭＳ Ｐ明朝"/>
        <a:font script="Hang" typeface="굴림"/>
        <a:font script="Hans" typeface="黑体"/>
        <a:font script="Hant" typeface="新細明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Franklin Gothic Book"/>
        <a:ea typeface=""/>
        <a:cs typeface=""/>
        <a:font script="Cyrl" typeface="Arial"/>
        <a:font script="Grek"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ucky Tie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100000"/>
                <a:shade val="50000"/>
                <a:hueMod val="100000"/>
                <a:satMod val="90000"/>
              </a:schemeClr>
            </a:gs>
            <a:gs pos="50000">
              <a:schemeClr val="phClr">
                <a:tint val="50000"/>
                <a:shade val="10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50000"/>
                <a:hueMod val="100000"/>
                <a:satMod val="90000"/>
              </a:schemeClr>
            </a:gs>
          </a:gsLst>
          <a:lin ang="1800000" scaled="1"/>
        </a:gradFill>
        <a:solidFill>
          <a:schemeClr val="phClr">
            <a:tint val="100000"/>
            <a:shade val="100000"/>
            <a:hueMod val="100000"/>
            <a:satMod val="100000"/>
          </a:schemeClr>
        </a:solidFill>
      </a:fillStyleLst>
      <a:lnStyleLst>
        <a:ln w="20000" cap="flat" cmpd="sng" algn="ctr">
          <a:solidFill>
            <a:schemeClr val="phClr"/>
          </a:solidFill>
          <a:prstDash val="solid"/>
        </a:ln>
        <a:ln w="30000" cap="flat" cmpd="sng" algn="ctr">
          <a:solidFill>
            <a:schemeClr val="phClr"/>
          </a:solidFill>
          <a:prstDash val="solid"/>
        </a:ln>
        <a:ln w="40000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glow rad="12700">
              <a:schemeClr val="phClr">
                <a:tint val="100000"/>
                <a:shade val="100000"/>
                <a:alpha val="50196"/>
                <a:hueMod val="100000"/>
                <a:satMod val="100000"/>
              </a:schemeClr>
            </a:glow>
          </a:effectLst>
        </a:effectStyle>
        <a:effectStyle>
          <a:effectLst>
            <a:innerShdw blurRad="25400" dist="38100" dir="2700000">
              <a:schemeClr val="phClr">
                <a:tint val="90000"/>
                <a:shade val="100000"/>
                <a:hueMod val="100000"/>
                <a:satMod val="100000"/>
              </a:schemeClr>
            </a:innerShdw>
          </a:effectLst>
        </a:effectStyle>
        <a:effectStyle>
          <a:effectLst>
            <a:innerShdw blurRad="25400" dist="38100" dir="2700000">
              <a:schemeClr val="phClr">
                <a:tint val="100000"/>
                <a:shade val="50000"/>
                <a:hueMod val="100000"/>
                <a:satMod val="100000"/>
              </a:schemeClr>
            </a:innerShdw>
          </a:effectLst>
          <a:scene3d>
            <a:camera prst="orthographicFront"/>
            <a:lightRig rig="soft" dir="t"/>
          </a:scene3d>
          <a:sp3d extrusionH="76200" prstMaterial="matte">
            <a:bevelT h="50800"/>
            <a:bevelB w="0" h="0"/>
            <a:extrusionClr>
              <a:schemeClr val="accent3">
                <a:tint val="40000"/>
              </a:schemeClr>
            </a:extrusionClr>
          </a:sp3d>
        </a:effectStyle>
      </a:effectStyleLst>
      <a:bgFillStyleLst>
        <a:gradFill rotWithShape="1">
          <a:gsLst>
            <a:gs pos="0">
              <a:schemeClr val="phClr">
                <a:tint val="100000"/>
                <a:shade val="50000"/>
                <a:hueMod val="100000"/>
                <a:satMod val="100000"/>
              </a:schemeClr>
            </a:gs>
            <a:gs pos="40000">
              <a:schemeClr val="phClr">
                <a:tint val="85000"/>
                <a:shade val="10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50000"/>
                <a:hueMod val="100000"/>
                <a:satMod val="100000"/>
              </a:schemeClr>
            </a:gs>
          </a:gsLst>
          <a:lin ang="2700000" scaled="1"/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60000"/>
                <a:hueMod val="100000"/>
                <a:satMod val="100000"/>
              </a:schemeClr>
              <a:schemeClr val="phClr">
                <a:tint val="70000"/>
                <a:shade val="100000"/>
                <a:hueMod val="100000"/>
                <a:satMod val="100000"/>
              </a:schemeClr>
            </a:duotone>
          </a:blip>
          <a:stretch>
            <a:fillRect/>
          </a:stretch>
        </a:blipFill>
        <a:blipFill>
          <a:blip xmlns:r="http://schemas.openxmlformats.org/officeDocument/2006/relationships" r:embed="rId2">
            <a:duotone>
              <a:schemeClr val="phClr">
                <a:tint val="100000"/>
                <a:shade val="60000"/>
                <a:hueMod val="100000"/>
                <a:satMod val="100000"/>
              </a:schemeClr>
              <a:schemeClr val="phClr">
                <a:tint val="70000"/>
                <a:shade val="100000"/>
                <a:hueMod val="100000"/>
                <a:satMod val="10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LuckyTie</Template>
  <TotalTime>91</TotalTime>
  <Words>525</Words>
  <Application>Microsoft Office PowerPoint</Application>
  <PresentationFormat>Předvádění na obrazovce (4:3)</PresentationFormat>
  <Paragraphs>186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LuckyTie</vt:lpstr>
      <vt:lpstr>Snímek 1</vt:lpstr>
      <vt:lpstr>Skloňování podstatných jmen: jejich pád, rod, vzor</vt:lpstr>
      <vt:lpstr>U vyznačených substantiv určete pád.</vt:lpstr>
      <vt:lpstr>Podstatná jména v závorkách užijte ve správných tvarech:</vt:lpstr>
      <vt:lpstr>Určete podle jakých vzorů se skloňují podstatná jména:</vt:lpstr>
      <vt:lpstr>Vytvořte 5. pád sg.:</vt:lpstr>
      <vt:lpstr>Utvořte tvary uvedené v závorkách:</vt:lpstr>
      <vt:lpstr>Vytvořte věty a užijte v nich následující tvary podstatných jmen:</vt:lpstr>
      <vt:lpstr>Rozhodněte, ve které větě není chyba.</vt:lpstr>
      <vt:lpstr>Podtrhněte pouze podstatná jména rodu ženského a přiřaďte je ke vzoru: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Skloňování podstatných jmen: jejich pád, rod, vzor</dc:title>
  <dc:creator>Martina</dc:creator>
  <cp:lastModifiedBy>Martina</cp:lastModifiedBy>
  <cp:revision>16</cp:revision>
  <dcterms:created xsi:type="dcterms:W3CDTF">2010-11-15T09:51:46Z</dcterms:created>
  <dcterms:modified xsi:type="dcterms:W3CDTF">2011-08-31T12:31:42Z</dcterms:modified>
</cp:coreProperties>
</file>