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62" r:id="rId2"/>
    <p:sldId id="256" r:id="rId3"/>
    <p:sldId id="261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Klepnutím lze upravit styl předlohy podnadpisů.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Klepnutím lze upravit styl předlohy nadpisů.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Klepnutím lze upravit styl předlohy nadpisů.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Klepnutím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Klepnutím lze upravit styl předlohy nadpisů.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Klepnutím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Klepnutím lze upravit styl předlohy nadpisů.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Klepnutím lze upravit styl předlohy podnadpisů.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VY_32_INOVACE_05_Číslo substantiv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Číslo substantiv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podstatná jména a určete jejich číslo: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 truhlíků na balkóně jsme zasadily muškáty, </a:t>
            </a:r>
          </a:p>
          <a:p>
            <a:pPr>
              <a:buNone/>
            </a:pPr>
            <a:r>
              <a:rPr lang="cs-CZ" dirty="0" smtClean="0"/>
              <a:t>které jsme koupily v zahradnictví na náměstí.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140968"/>
            <a:ext cx="4040337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truhlíků – množné číslo</a:t>
            </a:r>
          </a:p>
          <a:p>
            <a:r>
              <a:rPr lang="cs-CZ" sz="2600" dirty="0" smtClean="0"/>
              <a:t>balkóně – jednotné číslo</a:t>
            </a:r>
          </a:p>
          <a:p>
            <a:r>
              <a:rPr lang="cs-CZ" sz="2600" dirty="0" smtClean="0"/>
              <a:t>muškáty – množné číslo</a:t>
            </a:r>
          </a:p>
          <a:p>
            <a:r>
              <a:rPr lang="cs-CZ" sz="2600" dirty="0" smtClean="0"/>
              <a:t>zahradnictví – jednotné číslo</a:t>
            </a:r>
          </a:p>
          <a:p>
            <a:r>
              <a:rPr lang="cs-CZ" sz="2600" smtClean="0"/>
              <a:t>náměstí – jednotné číslo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dirty="0" smtClean="0"/>
              <a:t>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r>
              <a:rPr lang="cs-CZ" dirty="0" smtClean="0"/>
              <a:t>jednotné (singulár) X množné (plurál)</a:t>
            </a:r>
          </a:p>
          <a:p>
            <a:endParaRPr lang="cs-CZ" dirty="0" smtClean="0"/>
          </a:p>
          <a:p>
            <a:r>
              <a:rPr lang="cs-CZ" dirty="0" smtClean="0"/>
              <a:t>protiklad singularity a plurality vyjadřují podstatná jména označující počitatelné předměty (křeslo x křesla)</a:t>
            </a:r>
          </a:p>
          <a:p>
            <a:endParaRPr lang="cs-CZ" dirty="0" smtClean="0"/>
          </a:p>
          <a:p>
            <a:r>
              <a:rPr lang="cs-CZ" dirty="0" smtClean="0"/>
              <a:t> mezi takzvané nepočitatelná substantiva patří podstatná jména látková (mouka, písek, vzduch…), dále také abstraktní podstatná jména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Vysvětlete význam podstatných jmen látkových ve tvaru množného čísla: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57961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Dal jsem si dvě piva.</a:t>
            </a:r>
          </a:p>
          <a:p>
            <a:pPr>
              <a:buNone/>
            </a:pPr>
            <a:r>
              <a:rPr lang="cs-CZ" dirty="0" smtClean="0"/>
              <a:t>Maminka koupila dvě sodovky.</a:t>
            </a:r>
          </a:p>
          <a:p>
            <a:pPr>
              <a:buNone/>
            </a:pPr>
            <a:r>
              <a:rPr lang="cs-CZ" dirty="0" smtClean="0"/>
              <a:t>Po prudkých lijácích se vody vylily z</a:t>
            </a:r>
          </a:p>
          <a:p>
            <a:pPr>
              <a:buNone/>
            </a:pPr>
            <a:r>
              <a:rPr lang="cs-CZ" dirty="0" smtClean="0"/>
              <a:t>břehů.</a:t>
            </a:r>
          </a:p>
          <a:p>
            <a:pPr>
              <a:buNone/>
            </a:pPr>
            <a:r>
              <a:rPr lang="cs-CZ" dirty="0" smtClean="0"/>
              <a:t>Pytlačit se železy je u nás zakázáno.</a:t>
            </a:r>
          </a:p>
          <a:p>
            <a:pPr>
              <a:buNone/>
            </a:pPr>
            <a:r>
              <a:rPr lang="cs-CZ" dirty="0" smtClean="0"/>
              <a:t>Platím dvě kávy.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96136" y="1600200"/>
            <a:ext cx="3347864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dvě sklenice</a:t>
            </a:r>
          </a:p>
          <a:p>
            <a:pPr>
              <a:buNone/>
            </a:pPr>
            <a:r>
              <a:rPr lang="cs-CZ" dirty="0" smtClean="0"/>
              <a:t>dvě lahve</a:t>
            </a:r>
          </a:p>
          <a:p>
            <a:pPr>
              <a:buNone/>
            </a:pPr>
            <a:r>
              <a:rPr lang="cs-CZ" dirty="0" smtClean="0"/>
              <a:t>řeky (potoky) se vylily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železo = past</a:t>
            </a:r>
          </a:p>
          <a:p>
            <a:pPr>
              <a:buNone/>
            </a:pPr>
            <a:r>
              <a:rPr lang="cs-CZ" dirty="0" smtClean="0"/>
              <a:t>dva hrnky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Hromadná a pomnožná substantiva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hromadná (</a:t>
            </a:r>
            <a:r>
              <a:rPr lang="cs-CZ" dirty="0" err="1" smtClean="0"/>
              <a:t>singularia</a:t>
            </a:r>
            <a:r>
              <a:rPr lang="cs-CZ" dirty="0" smtClean="0"/>
              <a:t> </a:t>
            </a:r>
            <a:r>
              <a:rPr lang="cs-CZ" dirty="0" err="1" smtClean="0"/>
              <a:t>tantum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mají pouze podobu jednotného čísla, ale vyjadřují větší množství</a:t>
            </a:r>
          </a:p>
          <a:p>
            <a:pPr lvl="1">
              <a:buNone/>
            </a:pPr>
            <a:r>
              <a:rPr lang="cs-CZ" dirty="0" smtClean="0"/>
              <a:t>-í (kamení); -</a:t>
            </a:r>
            <a:r>
              <a:rPr lang="cs-CZ" dirty="0" err="1" smtClean="0"/>
              <a:t>stvo</a:t>
            </a:r>
            <a:r>
              <a:rPr lang="cs-CZ" dirty="0" smtClean="0"/>
              <a:t>, -</a:t>
            </a:r>
            <a:r>
              <a:rPr lang="cs-CZ" dirty="0" err="1" smtClean="0"/>
              <a:t>ctvo</a:t>
            </a:r>
            <a:r>
              <a:rPr lang="cs-CZ" dirty="0" smtClean="0"/>
              <a:t> (obyvatelstvo, ptactvo);</a:t>
            </a:r>
          </a:p>
          <a:p>
            <a:pPr lvl="1">
              <a:buNone/>
            </a:pPr>
            <a:r>
              <a:rPr lang="cs-CZ" dirty="0" smtClean="0"/>
              <a:t>-</a:t>
            </a:r>
            <a:r>
              <a:rPr lang="cs-CZ" dirty="0" err="1" smtClean="0"/>
              <a:t>ež</a:t>
            </a:r>
            <a:r>
              <a:rPr lang="cs-CZ" dirty="0" smtClean="0"/>
              <a:t> (mládež); -</a:t>
            </a:r>
            <a:r>
              <a:rPr lang="cs-CZ" dirty="0" err="1" smtClean="0"/>
              <a:t>ivo</a:t>
            </a:r>
            <a:r>
              <a:rPr lang="cs-CZ" dirty="0" smtClean="0"/>
              <a:t> (topivo); dále: lid, hmyz…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pomnožná (</a:t>
            </a:r>
            <a:r>
              <a:rPr lang="cs-CZ" dirty="0" err="1" smtClean="0"/>
              <a:t>pluralia</a:t>
            </a:r>
            <a:r>
              <a:rPr lang="cs-CZ" dirty="0" smtClean="0"/>
              <a:t> </a:t>
            </a:r>
            <a:r>
              <a:rPr lang="cs-CZ" dirty="0" err="1" smtClean="0"/>
              <a:t>tantum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mají pouze podobu množného čísla, označují jednu věc (kalhoty, nůžky, Vršovice)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Rozlište substantiva hromadná a látková: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25963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panstvo, plavky, zarděnky, listí, játra, cukroví, kalhoty, </a:t>
            </a:r>
          </a:p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Budějovice, včelstvo, krmivo, Vánoce, učivo,  stromoví, </a:t>
            </a:r>
          </a:p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narozeniny, trní, obecenstvo, vrata, brýle, žactvo, letectvo, </a:t>
            </a:r>
          </a:p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Beskydy, skot, drůbež, Velikonoce, svalstvo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141277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41277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41277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41277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141277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41277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348880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34888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234888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348880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234888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234888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328498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3284984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3356992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328498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328498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284984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3284984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42210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47664" y="422108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55776" y="422108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42210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36096" y="422108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YamatoPainting</Template>
  <TotalTime>34</TotalTime>
  <Words>321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YamatoPainting</vt:lpstr>
      <vt:lpstr>Snímek 1</vt:lpstr>
      <vt:lpstr>Číslo substantiv</vt:lpstr>
      <vt:lpstr>Vyhledejte podstatná jména a určete jejich číslo:</vt:lpstr>
      <vt:lpstr>Číslo</vt:lpstr>
      <vt:lpstr>Vysvětlete význam podstatných jmen látkových ve tvaru množného čísla:</vt:lpstr>
      <vt:lpstr>Hromadná a pomnožná substantiva</vt:lpstr>
      <vt:lpstr>Rozlište substantiva hromadná a látková: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 substantiv</dc:title>
  <dc:creator>Martina</dc:creator>
  <cp:lastModifiedBy>Martina</cp:lastModifiedBy>
  <cp:revision>5</cp:revision>
  <dcterms:created xsi:type="dcterms:W3CDTF">2010-11-15T08:49:58Z</dcterms:created>
  <dcterms:modified xsi:type="dcterms:W3CDTF">2011-08-31T12:32:18Z</dcterms:modified>
</cp:coreProperties>
</file>