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2438400"/>
            <a:ext cx="9144000" cy="457200"/>
          </a:xfrm>
          <a:prstGeom prst="rect">
            <a:avLst/>
          </a:prstGeom>
          <a:solidFill>
            <a:schemeClr val="accent1">
              <a:shade val="75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0" y="914400"/>
            <a:ext cx="9144000" cy="1524000"/>
          </a:xfrm>
          <a:prstGeom prst="rect">
            <a:avLst/>
          </a:prstGeom>
          <a:solidFill>
            <a:srgbClr val="000000">
              <a:alpha val="89800"/>
            </a:srgb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A33440A-D04E-4FB0-ACBB-D1FD42651063}" type="datetime1">
              <a:rPr lang="en-US" smtClean="0"/>
              <a:pPr/>
              <a:t>8/31/2011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/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2476108"/>
            <a:ext cx="8305800" cy="381000"/>
          </a:xfrm>
        </p:spPr>
        <p:txBody>
          <a:bodyPr>
            <a:noAutofit/>
          </a:bodyPr>
          <a:lstStyle>
            <a:lvl1pPr marL="0" indent="0" algn="l">
              <a:buNone/>
              <a:defRPr sz="2000" spc="100" baseline="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066800"/>
            <a:ext cx="8305800" cy="1295400"/>
          </a:xfrm>
        </p:spPr>
        <p:txBody>
          <a:bodyPr anchor="ctr" anchorCtr="0">
            <a:noAutofit/>
          </a:bodyPr>
          <a:lstStyle>
            <a:lvl1pPr algn="l">
              <a:defRPr sz="4800" cap="all" spc="-100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301926"/>
            <a:ext cx="9144000" cy="4572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33440A-D04E-4FB0-ACBB-D1FD42651063}" type="datetime1">
              <a:rPr lang="en-US" smtClean="0"/>
              <a:pPr/>
              <a:t>8/31/2011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/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8926"/>
            <a:ext cx="8229600" cy="1143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4958864"/>
            <a:ext cx="9144000" cy="457200"/>
          </a:xfrm>
          <a:prstGeom prst="rect">
            <a:avLst/>
          </a:prstGeom>
          <a:solidFill>
            <a:schemeClr val="accent1">
              <a:shade val="75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0" y="3429000"/>
            <a:ext cx="9144000" cy="1527048"/>
          </a:xfrm>
          <a:prstGeom prst="rect">
            <a:avLst/>
          </a:prstGeom>
          <a:solidFill>
            <a:srgbClr val="000000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FADA7-12A5-4168-87FD-0A7BA931419B}" type="datetime1">
              <a:rPr lang="en-US" smtClean="0"/>
              <a:pPr/>
              <a:t>8/31/2011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>
              <a:buNone/>
              <a:defRPr sz="4200" b="0" cap="all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457200"/>
          </a:xfrm>
        </p:spPr>
        <p:txBody>
          <a:bodyPr anchor="ctr"/>
          <a:lstStyle>
            <a:lvl1pPr>
              <a:buNone/>
              <a:defRPr sz="2000" spc="100" baseline="0">
                <a:solidFill>
                  <a:srgbClr val="FFFFFF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301926"/>
            <a:ext cx="9144000" cy="4572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C5A2C-8CF9-418C-929E-59F23F70E5F3}" type="datetime1">
              <a:rPr lang="en-US" smtClean="0"/>
              <a:pPr/>
              <a:t>8/31/2011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69BAF-DF50-49A9-A24B-E772F34D4EE8}" type="datetime1">
              <a:rPr lang="en-US" smtClean="0"/>
              <a:pPr/>
              <a:t>8/31/2011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4040188" cy="838200"/>
          </a:xfrm>
          <a:solidFill>
            <a:schemeClr val="accent1">
              <a:alpha val="83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82880" tIns="91440" bIns="91440" anchor="ctr">
            <a:noAutofit/>
          </a:bodyPr>
          <a:lstStyle>
            <a:lvl1pPr marL="0" indent="0" algn="l">
              <a:spcBef>
                <a:spcPts val="0"/>
              </a:spcBef>
              <a:buNone/>
              <a:defRPr sz="2400" b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quarter" idx="2"/>
          </p:nvPr>
        </p:nvSpPr>
        <p:spPr>
          <a:xfrm>
            <a:off x="457200" y="2220558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20558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71600"/>
            <a:ext cx="4040188" cy="838200"/>
          </a:xfrm>
          <a:solidFill>
            <a:schemeClr val="accent2">
              <a:alpha val="83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82880" tIns="91440" bIns="91440" anchor="ctr">
            <a:noAutofit/>
          </a:bodyPr>
          <a:lstStyle>
            <a:lvl1pPr marL="0" indent="0" algn="l">
              <a:spcBef>
                <a:spcPts val="0"/>
              </a:spcBef>
              <a:buNone/>
              <a:defRPr sz="2400" b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301926"/>
            <a:ext cx="9144000" cy="4572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9F9C-0FE7-4725-BBF1-3A439DEFF6B8}" type="datetime1">
              <a:rPr lang="en-US" smtClean="0"/>
              <a:pPr/>
              <a:t>8/31/2011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92ABE-290F-4556-9BE6-EA283C4356C3}" type="datetime1">
              <a:rPr lang="en-US" smtClean="0"/>
              <a:pPr/>
              <a:t>8/31/2011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2590800" cy="685800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1563892" y="4337173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0" y="381000"/>
            <a:ext cx="2133600" cy="2388889"/>
          </a:xfrm>
          <a:prstGeom prst="rect">
            <a:avLst/>
          </a:prstGeom>
          <a:solidFill>
            <a:schemeClr val="accent1">
              <a:tint val="90000"/>
              <a:satMod val="200000"/>
              <a:alpha val="7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447800" y="0"/>
            <a:ext cx="1175303" cy="633656"/>
          </a:xfrm>
          <a:prstGeom prst="rect">
            <a:avLst/>
          </a:prstGeom>
          <a:solidFill>
            <a:schemeClr val="accent1">
              <a:tint val="60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0" name="Oval 19"/>
          <p:cNvSpPr/>
          <p:nvPr/>
        </p:nvSpPr>
        <p:spPr>
          <a:xfrm>
            <a:off x="59403" y="0"/>
            <a:ext cx="2302797" cy="2378511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0" y="3276600"/>
            <a:ext cx="891076" cy="886968"/>
          </a:xfrm>
          <a:prstGeom prst="ellipse">
            <a:avLst/>
          </a:prstGeom>
          <a:solidFill>
            <a:schemeClr val="tx2"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793097" y="1721630"/>
            <a:ext cx="1402570" cy="140257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609600" y="4038600"/>
            <a:ext cx="1554480" cy="1554480"/>
          </a:xfrm>
          <a:prstGeom prst="ellipse">
            <a:avLst/>
          </a:prstGeom>
          <a:solidFill>
            <a:schemeClr val="tx2"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152400" y="2362200"/>
            <a:ext cx="457200" cy="45720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1752600" y="381000"/>
            <a:ext cx="457200" cy="457200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579120" y="2514600"/>
            <a:ext cx="2011680" cy="2011680"/>
          </a:xfrm>
          <a:prstGeom prst="ellipse">
            <a:avLst/>
          </a:prstGeom>
          <a:solidFill>
            <a:schemeClr val="bg2"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0" y="5715000"/>
            <a:ext cx="1600200" cy="1143000"/>
          </a:xfrm>
          <a:prstGeom prst="rect">
            <a:avLst/>
          </a:prstGeom>
          <a:solidFill>
            <a:schemeClr val="accent1">
              <a:shade val="75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1323393" y="5875179"/>
            <a:ext cx="731520" cy="73152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30970" y="5212570"/>
            <a:ext cx="1645430" cy="164543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7221-B4EC-499E-8F13-52A4FCD99E36}" type="datetime1">
              <a:rPr lang="en-US" smtClean="0"/>
              <a:pPr/>
              <a:t>8/31/2011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86000" y="6357144"/>
            <a:ext cx="3429000" cy="38404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5448" y="6318504"/>
            <a:ext cx="118872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6442B7-F7A6-44F5-A940-BF91B5A1AE3C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2743200" y="228600"/>
            <a:ext cx="6248400" cy="5867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01752" y="1600200"/>
            <a:ext cx="2057400" cy="3733800"/>
          </a:xfrm>
        </p:spPr>
        <p:txBody>
          <a:bodyPr tIns="45720" bIns="45720" anchor="t" anchorCtr="0"/>
          <a:lstStyle>
            <a:lvl1pPr marL="0" indent="0">
              <a:lnSpc>
                <a:spcPts val="2400"/>
              </a:lnSpc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301752" y="384048"/>
            <a:ext cx="2057400" cy="11430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solidFill>
                  <a:srgbClr val="FFFFFF"/>
                </a:solidFill>
                <a:latin typeface="+mn-lt"/>
                <a:ea typeface="+mn-lt"/>
                <a:cs typeface="+mn-lt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0"/>
            <a:ext cx="2590800" cy="685800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1563892" y="4337173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0" y="381000"/>
            <a:ext cx="2133600" cy="2388889"/>
          </a:xfrm>
          <a:prstGeom prst="rect">
            <a:avLst/>
          </a:prstGeom>
          <a:solidFill>
            <a:schemeClr val="accent1">
              <a:tint val="90000"/>
              <a:satMod val="200000"/>
              <a:alpha val="7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1447800" y="0"/>
            <a:ext cx="1175303" cy="633656"/>
          </a:xfrm>
          <a:prstGeom prst="rect">
            <a:avLst/>
          </a:prstGeom>
          <a:solidFill>
            <a:schemeClr val="accent1">
              <a:tint val="60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9403" y="0"/>
            <a:ext cx="2302797" cy="2378511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0" y="3276600"/>
            <a:ext cx="891076" cy="886968"/>
          </a:xfrm>
          <a:prstGeom prst="ellipse">
            <a:avLst/>
          </a:prstGeom>
          <a:solidFill>
            <a:schemeClr val="tx2"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793097" y="1721630"/>
            <a:ext cx="1402570" cy="140257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609600" y="4038600"/>
            <a:ext cx="1554480" cy="1554480"/>
          </a:xfrm>
          <a:prstGeom prst="ellipse">
            <a:avLst/>
          </a:prstGeom>
          <a:solidFill>
            <a:schemeClr val="tx2"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34" name="Oval 33"/>
          <p:cNvSpPr/>
          <p:nvPr/>
        </p:nvSpPr>
        <p:spPr>
          <a:xfrm>
            <a:off x="1752600" y="381000"/>
            <a:ext cx="457200" cy="457200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579120" y="2514600"/>
            <a:ext cx="2011680" cy="2011680"/>
          </a:xfrm>
          <a:prstGeom prst="ellipse">
            <a:avLst/>
          </a:prstGeom>
          <a:solidFill>
            <a:schemeClr val="bg2"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0" y="5715000"/>
            <a:ext cx="1600200" cy="1143000"/>
          </a:xfrm>
          <a:prstGeom prst="rect">
            <a:avLst/>
          </a:prstGeom>
          <a:solidFill>
            <a:schemeClr val="accent1">
              <a:shade val="75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1323393" y="5875179"/>
            <a:ext cx="731520" cy="73152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8" name="Oval 37"/>
          <p:cNvSpPr/>
          <p:nvPr/>
        </p:nvSpPr>
        <p:spPr>
          <a:xfrm>
            <a:off x="30970" y="5212570"/>
            <a:ext cx="1645430" cy="164543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152400" y="2362200"/>
            <a:ext cx="457200" cy="45720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F042D-FBEA-40C8-ACF1-388DE857BC66}" type="datetime1">
              <a:rPr lang="en-US" smtClean="0"/>
              <a:pPr/>
              <a:t>8/31/2011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5448" y="6318504"/>
            <a:ext cx="118872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6442B7-F7A6-44F5-A940-BF91B5A1AE3C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2057400" cy="11430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solidFill>
                  <a:srgbClr val="FFFFFF"/>
                </a:solidFill>
                <a:latin typeface="+mn-lt"/>
                <a:ea typeface="+mn-lt"/>
                <a:cs typeface="+mn-lt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90800" y="0"/>
            <a:ext cx="6553200" cy="5943600"/>
          </a:xfrm>
          <a:solidFill>
            <a:schemeClr val="bg2"/>
          </a:solidFill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1600200"/>
            <a:ext cx="2057400" cy="4267200"/>
          </a:xfrm>
        </p:spPr>
        <p:txBody>
          <a:bodyPr anchor="t" anchorCtr="0"/>
          <a:lstStyle>
            <a:lvl1pPr marL="0" indent="0">
              <a:lnSpc>
                <a:spcPts val="2400"/>
              </a:lnSpc>
              <a:spcAft>
                <a:spcPts val="1000"/>
              </a:spcAft>
              <a:buFontTx/>
              <a:buNone/>
              <a:defRPr sz="1600" b="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32B87-34EF-4A51-9D34-7E034C3F98AF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4A0D0-45D7-4B2C-80ED-6B833606DD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32B87-34EF-4A51-9D34-7E034C3F98AF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4A0D0-45D7-4B2C-80ED-6B833606DD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914400" y="2292526"/>
            <a:ext cx="2743200" cy="2127074"/>
          </a:xfrm>
          <a:prstGeom prst="rect">
            <a:avLst/>
          </a:prstGeom>
          <a:solidFill>
            <a:schemeClr val="accent1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2977827" y="5072066"/>
            <a:ext cx="1758141" cy="1739481"/>
          </a:xfrm>
          <a:prstGeom prst="ellipse">
            <a:avLst/>
          </a:prstGeom>
          <a:solidFill>
            <a:schemeClr val="accent1">
              <a:tint val="90000"/>
              <a:shade val="45000"/>
              <a:satMod val="200000"/>
              <a:alpha val="13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5257800" y="0"/>
            <a:ext cx="3886200" cy="3048000"/>
          </a:xfrm>
          <a:prstGeom prst="rect">
            <a:avLst/>
          </a:prstGeom>
          <a:solidFill>
            <a:schemeClr val="accent1"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0" y="4114800"/>
            <a:ext cx="2362200" cy="2463018"/>
          </a:xfrm>
          <a:prstGeom prst="rect">
            <a:avLst/>
          </a:prstGeom>
          <a:solidFill>
            <a:schemeClr val="bg2">
              <a:tint val="60000"/>
              <a:alpha val="7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4178687" y="2389810"/>
            <a:ext cx="2174118" cy="2174118"/>
          </a:xfrm>
          <a:prstGeom prst="ellipse">
            <a:avLst/>
          </a:prstGeom>
          <a:solidFill>
            <a:schemeClr val="accent1">
              <a:tint val="75000"/>
              <a:shade val="50000"/>
              <a:satMod val="200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6384588" y="5842728"/>
            <a:ext cx="1011260" cy="101126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322493" y="1427132"/>
            <a:ext cx="2047390" cy="2047390"/>
          </a:xfrm>
          <a:prstGeom prst="ellipse">
            <a:avLst/>
          </a:prstGeom>
          <a:solidFill>
            <a:srgbClr val="C1E8E4">
              <a:alpha val="10980"/>
            </a:srgb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114300" y="4803322"/>
            <a:ext cx="1959428" cy="1959428"/>
          </a:xfrm>
          <a:prstGeom prst="ellipse">
            <a:avLst/>
          </a:prstGeom>
          <a:solidFill>
            <a:srgbClr val="C1E8E4">
              <a:alpha val="12157"/>
            </a:srgb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9" name="Oval 18"/>
          <p:cNvSpPr/>
          <p:nvPr/>
        </p:nvSpPr>
        <p:spPr>
          <a:xfrm>
            <a:off x="2021092" y="4578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4172385" y="4626825"/>
            <a:ext cx="1515880" cy="1394583"/>
          </a:xfrm>
          <a:prstGeom prst="ellipse">
            <a:avLst/>
          </a:prstGeom>
          <a:solidFill>
            <a:schemeClr val="accent1">
              <a:tint val="100000"/>
              <a:satMod val="275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906" y="361813"/>
            <a:ext cx="2512694" cy="2388889"/>
          </a:xfrm>
          <a:prstGeom prst="rect">
            <a:avLst/>
          </a:prstGeom>
          <a:solidFill>
            <a:schemeClr val="accent1">
              <a:tint val="90000"/>
              <a:satMod val="200000"/>
              <a:alpha val="7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295400" y="0"/>
            <a:ext cx="1524000" cy="609600"/>
          </a:xfrm>
          <a:prstGeom prst="rect">
            <a:avLst/>
          </a:prstGeom>
          <a:solidFill>
            <a:schemeClr val="accent1">
              <a:tint val="60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59403" y="212289"/>
            <a:ext cx="2022300" cy="2022300"/>
          </a:xfrm>
          <a:prstGeom prst="ellipse">
            <a:avLst/>
          </a:prstGeom>
          <a:solidFill>
            <a:schemeClr val="accent1">
              <a:tint val="100000"/>
              <a:satMod val="275000"/>
              <a:alpha val="15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76200" y="3962400"/>
            <a:ext cx="891076" cy="886968"/>
          </a:xfrm>
          <a:prstGeom prst="ellipse">
            <a:avLst/>
          </a:prstGeom>
          <a:solidFill>
            <a:schemeClr val="accent1">
              <a:tint val="75000"/>
              <a:satMod val="200000"/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121357" y="1507438"/>
            <a:ext cx="1402570" cy="140257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3369253" y="466436"/>
            <a:ext cx="1595105" cy="1595105"/>
          </a:xfrm>
          <a:prstGeom prst="ellipse">
            <a:avLst/>
          </a:prstGeom>
          <a:solidFill>
            <a:schemeClr val="accent1">
              <a:tint val="100000"/>
              <a:satMod val="275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189756" y="2967572"/>
            <a:ext cx="3234945" cy="3234944"/>
          </a:xfrm>
          <a:prstGeom prst="ellipse">
            <a:avLst/>
          </a:prstGeom>
          <a:solidFill>
            <a:schemeClr val="accent1">
              <a:tint val="100000"/>
              <a:satMod val="180000"/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5562600" y="6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4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6951220" y="4665220"/>
            <a:ext cx="2192780" cy="2192780"/>
          </a:xfrm>
          <a:prstGeom prst="ellipse">
            <a:avLst/>
          </a:prstGeom>
          <a:solidFill>
            <a:schemeClr val="accent1">
              <a:tint val="75000"/>
              <a:shade val="50000"/>
              <a:satMod val="200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1600200" y="3705807"/>
            <a:ext cx="1195876" cy="1198294"/>
          </a:xfrm>
          <a:prstGeom prst="ellipse">
            <a:avLst/>
          </a:prstGeom>
          <a:solidFill>
            <a:schemeClr val="accent1">
              <a:tint val="75000"/>
              <a:satMod val="200000"/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6324600" y="228600"/>
            <a:ext cx="822960" cy="822960"/>
          </a:xfrm>
          <a:prstGeom prst="ellipse">
            <a:avLst/>
          </a:prstGeom>
          <a:solidFill>
            <a:schemeClr val="accent1">
              <a:tint val="90000"/>
              <a:satMod val="275000"/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8077200" y="6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4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5410200" y="6324600"/>
            <a:ext cx="1524000" cy="533400"/>
          </a:xfrm>
          <a:prstGeom prst="rect">
            <a:avLst/>
          </a:prstGeom>
          <a:solidFill>
            <a:schemeClr val="accent1"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011692" y="6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4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357144"/>
            <a:ext cx="2974848" cy="384048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1A33440A-D04E-4FB0-ACBB-D1FD42651063}" type="datetime1">
              <a:rPr lang="en-US" smtClean="0"/>
              <a:pPr/>
              <a:t>8/31/2011</a:t>
            </a:fld>
            <a:endParaRPr lang="en-US" sz="1600" dirty="0">
              <a:solidFill>
                <a:schemeClr val="tx2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357144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55448" y="6315075"/>
            <a:ext cx="1188720" cy="457200"/>
          </a:xfrm>
          <a:prstGeom prst="rect">
            <a:avLst/>
          </a:prstGeom>
          <a:noFill/>
        </p:spPr>
        <p:txBody>
          <a:bodyPr vert="horz" lIns="0" tIns="0" rIns="0" bIns="0" anchor="ctr" anchorCtr="1">
            <a:normAutofit/>
          </a:bodyPr>
          <a:lstStyle>
            <a:lvl1pPr algn="ctr">
              <a:defRPr sz="2800">
                <a:solidFill>
                  <a:schemeClr val="tx2"/>
                </a:solidFill>
              </a:defRPr>
            </a:lvl1pPr>
          </a:lstStyle>
          <a:p>
            <a:pPr algn="ctr"/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 algn="ctr"/>
              <a:t>‹#›</a:t>
            </a:fld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sz="38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700"/>
        </a:spcBef>
        <a:buClr>
          <a:schemeClr val="accent2"/>
        </a:buClr>
        <a:buSzPct val="85000"/>
        <a:buFont typeface="Wingdings 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600"/>
        </a:spcBef>
        <a:buClr>
          <a:schemeClr val="accent1"/>
        </a:buClr>
        <a:buSzPct val="85000"/>
        <a:buFont typeface="Wingdings 2"/>
        <a:buChar char="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500"/>
        </a:spcBef>
        <a:buClr>
          <a:schemeClr val="accent3"/>
        </a:buClr>
        <a:buSzPct val="85000"/>
        <a:buFont typeface="Wingdings 2"/>
        <a:buChar char="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400"/>
        </a:spcBef>
        <a:buClr>
          <a:schemeClr val="accent4"/>
        </a:buClr>
        <a:buFont typeface="Wingdings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ct val="20000"/>
        </a:spcBef>
        <a:buClr>
          <a:schemeClr val="accent5"/>
        </a:buClr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ct val="20000"/>
        </a:spcBef>
        <a:buClr>
          <a:schemeClr val="accent5"/>
        </a:buClr>
        <a:buFont typeface="Wingdings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6"/>
        </a:buClr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Tvarosloví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VY_32_INOVACE_08_Přídavná jména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= adjektiva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0" y="1066800"/>
            <a:ext cx="9144000" cy="1295400"/>
          </a:xfrm>
        </p:spPr>
        <p:txBody>
          <a:bodyPr/>
          <a:lstStyle/>
          <a:p>
            <a:r>
              <a:rPr lang="cs-CZ" dirty="0" smtClean="0"/>
              <a:t>Přídavná jména = adjektiva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Určete  druh přídavných jmen: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4059936" cy="5334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cínový panáček</a:t>
            </a:r>
          </a:p>
          <a:p>
            <a:pPr>
              <a:buNone/>
            </a:pPr>
            <a:r>
              <a:rPr lang="cs-CZ" dirty="0" smtClean="0"/>
              <a:t>američtí hokejisté</a:t>
            </a:r>
          </a:p>
          <a:p>
            <a:pPr>
              <a:buNone/>
            </a:pPr>
            <a:r>
              <a:rPr lang="cs-CZ" dirty="0" smtClean="0"/>
              <a:t>želví krunýř</a:t>
            </a:r>
          </a:p>
          <a:p>
            <a:pPr>
              <a:buNone/>
            </a:pPr>
            <a:r>
              <a:rPr lang="cs-CZ" dirty="0" smtClean="0"/>
              <a:t>Martinova učebnice</a:t>
            </a:r>
          </a:p>
          <a:p>
            <a:pPr>
              <a:buNone/>
            </a:pPr>
            <a:r>
              <a:rPr lang="cs-CZ" dirty="0" smtClean="0"/>
              <a:t>plzeňský fotbalista</a:t>
            </a:r>
          </a:p>
          <a:p>
            <a:pPr>
              <a:buNone/>
            </a:pPr>
            <a:r>
              <a:rPr lang="cs-CZ" dirty="0" smtClean="0"/>
              <a:t>módní oblečení</a:t>
            </a:r>
          </a:p>
          <a:p>
            <a:pPr>
              <a:buNone/>
            </a:pPr>
            <a:r>
              <a:rPr lang="cs-CZ" dirty="0" smtClean="0"/>
              <a:t>bratrův pokoj</a:t>
            </a:r>
          </a:p>
          <a:p>
            <a:pPr>
              <a:buNone/>
            </a:pPr>
            <a:r>
              <a:rPr lang="cs-CZ" dirty="0" smtClean="0"/>
              <a:t>dobří lidé</a:t>
            </a:r>
          </a:p>
          <a:p>
            <a:pPr>
              <a:buNone/>
            </a:pPr>
            <a:r>
              <a:rPr lang="cs-CZ" dirty="0" smtClean="0"/>
              <a:t>krční obratel</a:t>
            </a:r>
          </a:p>
          <a:p>
            <a:pPr>
              <a:buNone/>
            </a:pPr>
            <a:r>
              <a:rPr lang="cs-CZ" dirty="0" smtClean="0"/>
              <a:t>lví mládě</a:t>
            </a:r>
          </a:p>
          <a:p>
            <a:pPr>
              <a:buNone/>
            </a:pPr>
            <a:r>
              <a:rPr lang="cs-CZ" dirty="0" smtClean="0"/>
              <a:t>Nerudův zápisník</a:t>
            </a:r>
          </a:p>
          <a:p>
            <a:pPr>
              <a:buNone/>
            </a:pPr>
            <a:r>
              <a:rPr lang="cs-CZ" dirty="0" smtClean="0"/>
              <a:t>houslový klíč</a:t>
            </a:r>
          </a:p>
          <a:p>
            <a:pPr>
              <a:buNone/>
            </a:pPr>
            <a:r>
              <a:rPr lang="cs-CZ" dirty="0" smtClean="0"/>
              <a:t>sluneční svit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524000"/>
            <a:ext cx="4059936" cy="53340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tvrdé</a:t>
            </a:r>
          </a:p>
          <a:p>
            <a:r>
              <a:rPr lang="cs-CZ" dirty="0" smtClean="0"/>
              <a:t>tvrdé</a:t>
            </a:r>
          </a:p>
          <a:p>
            <a:r>
              <a:rPr lang="cs-CZ" dirty="0" smtClean="0"/>
              <a:t>měkké</a:t>
            </a:r>
          </a:p>
          <a:p>
            <a:r>
              <a:rPr lang="cs-CZ" dirty="0" smtClean="0"/>
              <a:t>přivlastňovací</a:t>
            </a:r>
          </a:p>
          <a:p>
            <a:r>
              <a:rPr lang="cs-CZ" dirty="0" smtClean="0"/>
              <a:t>tvrdé</a:t>
            </a:r>
          </a:p>
          <a:p>
            <a:r>
              <a:rPr lang="cs-CZ" dirty="0" smtClean="0"/>
              <a:t>měkké</a:t>
            </a:r>
          </a:p>
          <a:p>
            <a:r>
              <a:rPr lang="cs-CZ" dirty="0" smtClean="0"/>
              <a:t>přivlastňovací</a:t>
            </a:r>
          </a:p>
          <a:p>
            <a:r>
              <a:rPr lang="cs-CZ" dirty="0" smtClean="0"/>
              <a:t>tvrdé</a:t>
            </a:r>
          </a:p>
          <a:p>
            <a:r>
              <a:rPr lang="cs-CZ" dirty="0" smtClean="0"/>
              <a:t>měkké</a:t>
            </a:r>
          </a:p>
          <a:p>
            <a:r>
              <a:rPr lang="cs-CZ" dirty="0" smtClean="0"/>
              <a:t>měkké</a:t>
            </a:r>
          </a:p>
          <a:p>
            <a:r>
              <a:rPr lang="cs-CZ" dirty="0" smtClean="0"/>
              <a:t>přivlastňovací</a:t>
            </a:r>
          </a:p>
          <a:p>
            <a:r>
              <a:rPr lang="cs-CZ" dirty="0" smtClean="0"/>
              <a:t>tvrdé</a:t>
            </a:r>
          </a:p>
          <a:p>
            <a:r>
              <a:rPr lang="cs-CZ" dirty="0" smtClean="0"/>
              <a:t>měkké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Převeďte do množného čísla: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4059936" cy="53340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blízký příbuzný</a:t>
            </a:r>
          </a:p>
          <a:p>
            <a:r>
              <a:rPr lang="cs-CZ" dirty="0" smtClean="0"/>
              <a:t>velký člověk</a:t>
            </a:r>
          </a:p>
          <a:p>
            <a:r>
              <a:rPr lang="cs-CZ" dirty="0" smtClean="0"/>
              <a:t>sousedův pes</a:t>
            </a:r>
          </a:p>
          <a:p>
            <a:r>
              <a:rPr lang="cs-CZ" dirty="0" smtClean="0"/>
              <a:t>matčino zaměstnání</a:t>
            </a:r>
          </a:p>
          <a:p>
            <a:r>
              <a:rPr lang="cs-CZ" dirty="0" smtClean="0"/>
              <a:t>zdravý strom</a:t>
            </a:r>
          </a:p>
          <a:p>
            <a:r>
              <a:rPr lang="cs-CZ" dirty="0" smtClean="0"/>
              <a:t>dobrý student</a:t>
            </a:r>
          </a:p>
          <a:p>
            <a:r>
              <a:rPr lang="cs-CZ" dirty="0" smtClean="0"/>
              <a:t>nahý domorodec</a:t>
            </a:r>
          </a:p>
          <a:p>
            <a:r>
              <a:rPr lang="cs-CZ" dirty="0" smtClean="0"/>
              <a:t>český herec</a:t>
            </a:r>
          </a:p>
          <a:p>
            <a:r>
              <a:rPr lang="cs-CZ" dirty="0" smtClean="0"/>
              <a:t>o snaživém žákovi</a:t>
            </a:r>
          </a:p>
          <a:p>
            <a:r>
              <a:rPr lang="cs-CZ" dirty="0" smtClean="0"/>
              <a:t>na převislé skále</a:t>
            </a:r>
          </a:p>
          <a:p>
            <a:r>
              <a:rPr lang="cs-CZ" dirty="0" smtClean="0"/>
              <a:t>maličký chlapec</a:t>
            </a:r>
          </a:p>
          <a:p>
            <a:r>
              <a:rPr lang="cs-CZ" dirty="0" smtClean="0"/>
              <a:t>Raisova kniha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524000"/>
            <a:ext cx="4059936" cy="53340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blízcí příbuzní</a:t>
            </a:r>
          </a:p>
          <a:p>
            <a:r>
              <a:rPr lang="cs-CZ" dirty="0" smtClean="0"/>
              <a:t>velcí lidé</a:t>
            </a:r>
          </a:p>
          <a:p>
            <a:r>
              <a:rPr lang="cs-CZ" dirty="0" smtClean="0"/>
              <a:t>sousedovi psi</a:t>
            </a:r>
          </a:p>
          <a:p>
            <a:r>
              <a:rPr lang="cs-CZ" dirty="0" smtClean="0"/>
              <a:t>matčina zaměstnání</a:t>
            </a:r>
          </a:p>
          <a:p>
            <a:r>
              <a:rPr lang="cs-CZ" dirty="0" smtClean="0"/>
              <a:t>zdravé stromy</a:t>
            </a:r>
          </a:p>
          <a:p>
            <a:r>
              <a:rPr lang="cs-CZ" dirty="0" smtClean="0"/>
              <a:t>dobří studenti</a:t>
            </a:r>
          </a:p>
          <a:p>
            <a:r>
              <a:rPr lang="cs-CZ" dirty="0" smtClean="0"/>
              <a:t>nazí domorodci</a:t>
            </a:r>
          </a:p>
          <a:p>
            <a:r>
              <a:rPr lang="cs-CZ" dirty="0" smtClean="0"/>
              <a:t>čeští herci</a:t>
            </a:r>
          </a:p>
          <a:p>
            <a:r>
              <a:rPr lang="cs-CZ" dirty="0" smtClean="0"/>
              <a:t>o snaživých žácích</a:t>
            </a:r>
          </a:p>
          <a:p>
            <a:r>
              <a:rPr lang="cs-CZ" dirty="0" smtClean="0"/>
              <a:t>na převislých skalách</a:t>
            </a:r>
          </a:p>
          <a:p>
            <a:r>
              <a:rPr lang="cs-CZ" dirty="0" smtClean="0"/>
              <a:t>maličcí chlapci</a:t>
            </a:r>
          </a:p>
          <a:p>
            <a:r>
              <a:rPr lang="cs-CZ" dirty="0" smtClean="0"/>
              <a:t>Raisovy knihy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000" dirty="0" smtClean="0"/>
              <a:t>Z daných vlastních jmen utvořte přídavná jména přivlastňovací a spojte je s vhodnými substantivy:</a:t>
            </a:r>
            <a:endParaRPr lang="cs-CZ" sz="3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340768"/>
            <a:ext cx="153118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Erben</a:t>
            </a:r>
          </a:p>
          <a:p>
            <a:endParaRPr lang="cs-CZ" sz="2800" dirty="0" smtClean="0"/>
          </a:p>
          <a:p>
            <a:r>
              <a:rPr lang="cs-CZ" sz="2800" dirty="0" smtClean="0"/>
              <a:t>Jágr</a:t>
            </a:r>
          </a:p>
          <a:p>
            <a:endParaRPr lang="cs-CZ" sz="2800" dirty="0" smtClean="0"/>
          </a:p>
          <a:p>
            <a:r>
              <a:rPr lang="cs-CZ" sz="2800" dirty="0" smtClean="0"/>
              <a:t>Smetana</a:t>
            </a:r>
          </a:p>
          <a:p>
            <a:endParaRPr lang="cs-CZ" sz="2800" dirty="0" smtClean="0"/>
          </a:p>
          <a:p>
            <a:r>
              <a:rPr lang="cs-CZ" sz="2800" dirty="0" smtClean="0"/>
              <a:t>Aleš</a:t>
            </a:r>
          </a:p>
          <a:p>
            <a:endParaRPr lang="cs-CZ" sz="2800" dirty="0" smtClean="0"/>
          </a:p>
          <a:p>
            <a:r>
              <a:rPr lang="cs-CZ" sz="2800" dirty="0" err="1" smtClean="0"/>
              <a:t>Foglar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Neruda</a:t>
            </a:r>
          </a:p>
          <a:p>
            <a:endParaRPr lang="cs-CZ" sz="2800" dirty="0" smtClean="0"/>
          </a:p>
          <a:p>
            <a:r>
              <a:rPr lang="cs-CZ" sz="2800" dirty="0" smtClean="0"/>
              <a:t>Rais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75856" y="1340768"/>
            <a:ext cx="36004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Povídky malostranské</a:t>
            </a:r>
          </a:p>
          <a:p>
            <a:endParaRPr lang="cs-CZ" sz="2800" dirty="0" smtClean="0"/>
          </a:p>
          <a:p>
            <a:r>
              <a:rPr lang="cs-CZ" sz="2800" dirty="0" smtClean="0"/>
              <a:t>kresby</a:t>
            </a:r>
          </a:p>
          <a:p>
            <a:endParaRPr lang="cs-CZ" sz="2800" dirty="0" smtClean="0"/>
          </a:p>
          <a:p>
            <a:r>
              <a:rPr lang="cs-CZ" sz="2800" dirty="0" smtClean="0"/>
              <a:t>gól</a:t>
            </a:r>
          </a:p>
          <a:p>
            <a:endParaRPr lang="cs-CZ" sz="2800" dirty="0" smtClean="0"/>
          </a:p>
          <a:p>
            <a:r>
              <a:rPr lang="cs-CZ" sz="2800" dirty="0" smtClean="0"/>
              <a:t>opera</a:t>
            </a:r>
          </a:p>
          <a:p>
            <a:endParaRPr lang="cs-CZ" sz="2800" dirty="0" smtClean="0"/>
          </a:p>
          <a:p>
            <a:r>
              <a:rPr lang="cs-CZ" sz="2800" dirty="0" smtClean="0"/>
              <a:t>Zapadlí vlastenci</a:t>
            </a:r>
          </a:p>
          <a:p>
            <a:endParaRPr lang="cs-CZ" sz="2800" dirty="0" smtClean="0"/>
          </a:p>
          <a:p>
            <a:r>
              <a:rPr lang="cs-CZ" sz="2800" dirty="0" smtClean="0"/>
              <a:t>Kytice</a:t>
            </a:r>
          </a:p>
          <a:p>
            <a:endParaRPr lang="cs-CZ" sz="2800" dirty="0" smtClean="0"/>
          </a:p>
          <a:p>
            <a:r>
              <a:rPr lang="cs-CZ" sz="2800" dirty="0" smtClean="0"/>
              <a:t>Rychlé šípy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132856"/>
            <a:ext cx="446256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Nerudovy Povídky malostranské</a:t>
            </a:r>
          </a:p>
          <a:p>
            <a:r>
              <a:rPr lang="cs-CZ" sz="2400" dirty="0" smtClean="0"/>
              <a:t>Jágrův gól</a:t>
            </a:r>
          </a:p>
          <a:p>
            <a:r>
              <a:rPr lang="cs-CZ" sz="2400" dirty="0" smtClean="0"/>
              <a:t>Smetanova opera</a:t>
            </a:r>
          </a:p>
          <a:p>
            <a:r>
              <a:rPr lang="cs-CZ" sz="2400" dirty="0" smtClean="0"/>
              <a:t>Alšovy kresby</a:t>
            </a:r>
          </a:p>
          <a:p>
            <a:r>
              <a:rPr lang="cs-CZ" sz="2400" dirty="0" err="1" smtClean="0"/>
              <a:t>Foglarovy</a:t>
            </a:r>
            <a:r>
              <a:rPr lang="cs-CZ" sz="2400" dirty="0" smtClean="0"/>
              <a:t> Rychlé šípy</a:t>
            </a:r>
          </a:p>
          <a:p>
            <a:r>
              <a:rPr lang="cs-CZ" sz="2400" dirty="0" smtClean="0"/>
              <a:t>Erbenova Kytice</a:t>
            </a:r>
          </a:p>
          <a:p>
            <a:r>
              <a:rPr lang="cs-CZ" sz="2400" dirty="0" smtClean="0"/>
              <a:t>Raisovi Zapadlí vlastenci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54 -0.01964 L -0.16858 -0.617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-2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6546 -0.12572 " pathEditMode="relative" ptsTypes="AA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98 -0.00162 L -0.13298 -0.116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" y="-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00601E-6 L -0.19704 0.2516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" y="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438 -0.02173 L -0.19462 -0.2484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-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2103 L -0.17413 0.6015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" y="3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0.02358 L -0.13194 0.2267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" y="1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lipsa 9"/>
          <p:cNvSpPr/>
          <p:nvPr/>
        </p:nvSpPr>
        <p:spPr>
          <a:xfrm>
            <a:off x="0" y="5805264"/>
            <a:ext cx="323528" cy="50405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5364088" y="4581128"/>
            <a:ext cx="323528" cy="50405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5508104" y="4077072"/>
            <a:ext cx="323528" cy="50405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5076056" y="2852936"/>
            <a:ext cx="323528" cy="50405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0" y="1988840"/>
            <a:ext cx="323528" cy="50405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Rozhodněte se mezi velkým a malým písmenem a vysvětlete významový rozdíl mezi dvojicemi: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988840"/>
            <a:ext cx="889146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pc="300" dirty="0" smtClean="0"/>
              <a:t>ČAPKOVA KNIHA – ČAPKOVSKÝ HUMOR</a:t>
            </a:r>
          </a:p>
          <a:p>
            <a:endParaRPr lang="cs-CZ" sz="2800" spc="300" dirty="0" smtClean="0"/>
          </a:p>
          <a:p>
            <a:r>
              <a:rPr lang="cs-CZ" sz="2800" spc="300" dirty="0" smtClean="0"/>
              <a:t>SMETANOVSKÁ HUDBA – SMETANOVA OPERA</a:t>
            </a:r>
          </a:p>
          <a:p>
            <a:endParaRPr lang="cs-CZ" sz="2800" spc="300" dirty="0" smtClean="0"/>
          </a:p>
          <a:p>
            <a:r>
              <a:rPr lang="cs-CZ" sz="2800" spc="300" dirty="0" smtClean="0"/>
              <a:t>POSLANCOVA MANŽELKA – POSLANECKÁ SNĚMOVNA PARLAMENTU ČESKÉ REPUBLIKY</a:t>
            </a:r>
          </a:p>
          <a:p>
            <a:endParaRPr lang="cs-CZ" sz="2800" spc="300" dirty="0" smtClean="0"/>
          </a:p>
          <a:p>
            <a:r>
              <a:rPr lang="cs-CZ" sz="2800" spc="300" dirty="0" smtClean="0"/>
              <a:t>ŽIŽKOVO OKO – ŽIŽKOVSKÁ ŠKOLA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8" grpId="0" animBg="1"/>
      <p:bldP spid="7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Doplňte i,í/y,ý: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4572000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err="1" smtClean="0"/>
              <a:t>Plavčíkov</a:t>
            </a:r>
            <a:r>
              <a:rPr lang="cs-CZ" dirty="0" smtClean="0"/>
              <a:t>__ děti uměly velmi dobře plavat.  Ten </a:t>
            </a:r>
            <a:r>
              <a:rPr lang="cs-CZ" dirty="0" err="1" smtClean="0"/>
              <a:t>ciz</a:t>
            </a:r>
            <a:r>
              <a:rPr lang="cs-CZ" dirty="0" smtClean="0"/>
              <a:t>__ muž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se mi vůbec nelíbil. Zdrav__ lidé mohou sportovat. Půjčil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jsem si </a:t>
            </a:r>
            <a:r>
              <a:rPr lang="cs-CZ" dirty="0" err="1" smtClean="0"/>
              <a:t>spolužákov</a:t>
            </a:r>
            <a:r>
              <a:rPr lang="cs-CZ" dirty="0" smtClean="0"/>
              <a:t>__ knihy. Děti byly zvědav__, co jim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prarodiče koupili. Báli jsme se </a:t>
            </a:r>
            <a:r>
              <a:rPr lang="cs-CZ" dirty="0" err="1" smtClean="0"/>
              <a:t>toulav</a:t>
            </a:r>
            <a:r>
              <a:rPr lang="cs-CZ" dirty="0" smtClean="0"/>
              <a:t>__ch psů. Chlapci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běhali po louce bos__. Petra a Martin </a:t>
            </a:r>
            <a:r>
              <a:rPr lang="cs-CZ" dirty="0" err="1" smtClean="0"/>
              <a:t>Dvořákov</a:t>
            </a:r>
            <a:r>
              <a:rPr lang="cs-CZ" dirty="0" smtClean="0"/>
              <a:t>__ jsou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dvojčata. </a:t>
            </a:r>
            <a:r>
              <a:rPr lang="cs-CZ" dirty="0" err="1" smtClean="0"/>
              <a:t>Ryz</a:t>
            </a:r>
            <a:r>
              <a:rPr lang="cs-CZ" dirty="0" smtClean="0"/>
              <a:t>__ zlato je drahá surovina.  Setkali jsme se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příjemným__ cizinci.  Buďte vítán__, </a:t>
            </a:r>
            <a:r>
              <a:rPr lang="cs-CZ" dirty="0" err="1" smtClean="0"/>
              <a:t>draz</a:t>
            </a:r>
            <a:r>
              <a:rPr lang="cs-CZ" dirty="0" smtClean="0"/>
              <a:t>__ přátelé!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19672" y="1556792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812360" y="1628800"/>
            <a:ext cx="285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67944" y="2276872"/>
            <a:ext cx="285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87824" y="2852936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48264" y="2852936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24128" y="3501008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ý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59832" y="4221088"/>
            <a:ext cx="285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4221088"/>
            <a:ext cx="285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23728" y="4869160"/>
            <a:ext cx="285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35696" y="5445224"/>
            <a:ext cx="285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5445224"/>
            <a:ext cx="285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516216" y="5445224"/>
            <a:ext cx="285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Určete slovní druh podtržených slov: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533400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cs-CZ" u="sng" dirty="0" smtClean="0"/>
              <a:t>Cestující</a:t>
            </a:r>
            <a:r>
              <a:rPr lang="cs-CZ" dirty="0" smtClean="0"/>
              <a:t> vystoupili na konečné. </a:t>
            </a:r>
            <a:r>
              <a:rPr lang="cs-CZ" u="sng" dirty="0" smtClean="0"/>
              <a:t>Cestující</a:t>
            </a:r>
            <a:r>
              <a:rPr lang="cs-CZ" dirty="0" smtClean="0"/>
              <a:t> dívky se hlasitě 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smály. </a:t>
            </a:r>
            <a:r>
              <a:rPr lang="cs-CZ" u="sng" dirty="0" smtClean="0"/>
              <a:t>Bratrovi</a:t>
            </a:r>
            <a:r>
              <a:rPr lang="cs-CZ" dirty="0" smtClean="0"/>
              <a:t> bude deset let. Byli to </a:t>
            </a:r>
            <a:r>
              <a:rPr lang="cs-CZ" u="sng" dirty="0" smtClean="0"/>
              <a:t>bratrovi</a:t>
            </a:r>
            <a:r>
              <a:rPr lang="cs-CZ" dirty="0" smtClean="0"/>
              <a:t> přátelé? </a:t>
            </a:r>
            <a:r>
              <a:rPr lang="cs-CZ" u="sng" dirty="0" smtClean="0"/>
              <a:t>Petrovi</a:t>
            </a:r>
            <a:r>
              <a:rPr lang="cs-CZ" dirty="0" smtClean="0"/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kamarádi nepřišli. Po škole jdi k </a:t>
            </a:r>
            <a:r>
              <a:rPr lang="cs-CZ" u="sng" dirty="0" smtClean="0"/>
              <a:t>Petrovi</a:t>
            </a:r>
            <a:r>
              <a:rPr lang="cs-CZ" dirty="0" smtClean="0"/>
              <a:t>. </a:t>
            </a:r>
            <a:r>
              <a:rPr lang="cs-CZ" u="sng" dirty="0" smtClean="0"/>
              <a:t>Vedoucí</a:t>
            </a:r>
            <a:r>
              <a:rPr lang="cs-CZ" dirty="0" smtClean="0"/>
              <a:t> obchodu 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přijal nové zaměstnance. </a:t>
            </a:r>
            <a:r>
              <a:rPr lang="cs-CZ" u="sng" dirty="0" smtClean="0"/>
              <a:t>Vedoucí</a:t>
            </a:r>
            <a:r>
              <a:rPr lang="cs-CZ" dirty="0" smtClean="0"/>
              <a:t> pracovník má obrovskou 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zodpovědnost. </a:t>
            </a:r>
            <a:r>
              <a:rPr lang="cs-CZ" u="sng" dirty="0" smtClean="0"/>
              <a:t>Nemocného</a:t>
            </a:r>
            <a:r>
              <a:rPr lang="cs-CZ" dirty="0" smtClean="0"/>
              <a:t> odvezla sanitka. Musela jsem 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pečovat o </a:t>
            </a:r>
            <a:r>
              <a:rPr lang="cs-CZ" u="sng" dirty="0" smtClean="0"/>
              <a:t>nemocného</a:t>
            </a:r>
            <a:r>
              <a:rPr lang="cs-CZ" dirty="0" smtClean="0"/>
              <a:t> bratra.  Řeknu to jenom </a:t>
            </a:r>
            <a:r>
              <a:rPr lang="cs-CZ" u="sng" dirty="0" smtClean="0"/>
              <a:t>Martinovi</a:t>
            </a:r>
            <a:r>
              <a:rPr lang="cs-CZ" dirty="0" smtClean="0"/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cs-CZ" u="sng" dirty="0" smtClean="0"/>
              <a:t>Martinovi</a:t>
            </a:r>
            <a:r>
              <a:rPr lang="cs-CZ" dirty="0" smtClean="0"/>
              <a:t> rodiče jsou na dovolené.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340768"/>
            <a:ext cx="296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20072" y="1340768"/>
            <a:ext cx="333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75656" y="2060848"/>
            <a:ext cx="296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68144" y="2060848"/>
            <a:ext cx="333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44408" y="1988840"/>
            <a:ext cx="333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76056" y="2708920"/>
            <a:ext cx="296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72200" y="2708920"/>
            <a:ext cx="296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11960" y="3429000"/>
            <a:ext cx="333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987824" y="4077072"/>
            <a:ext cx="296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195736" y="4725144"/>
            <a:ext cx="333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308304" y="4797152"/>
            <a:ext cx="296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3568" y="5445224"/>
            <a:ext cx="333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Stupňujte přídavná jména: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4517136" cy="5334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V zimě jsou (krátký, 3) dny. </a:t>
            </a:r>
          </a:p>
          <a:p>
            <a:pPr>
              <a:buNone/>
            </a:pPr>
            <a:r>
              <a:rPr lang="cs-CZ" sz="2400" dirty="0" smtClean="0"/>
              <a:t>Už to bylo i (špatný, 2). </a:t>
            </a:r>
          </a:p>
          <a:p>
            <a:pPr>
              <a:buNone/>
            </a:pPr>
            <a:r>
              <a:rPr lang="cs-CZ" sz="2400" dirty="0" smtClean="0"/>
              <a:t>Ten dům je (velký, 2) než jsem si </a:t>
            </a:r>
          </a:p>
          <a:p>
            <a:pPr>
              <a:buNone/>
            </a:pPr>
            <a:r>
              <a:rPr lang="cs-CZ" sz="2400" dirty="0" smtClean="0"/>
              <a:t>myslela.</a:t>
            </a:r>
          </a:p>
          <a:p>
            <a:pPr>
              <a:buNone/>
            </a:pPr>
            <a:r>
              <a:rPr lang="cs-CZ" sz="2400" dirty="0" smtClean="0"/>
              <a:t>Musíš najít ten (blízký, 3) bod.</a:t>
            </a:r>
          </a:p>
          <a:p>
            <a:pPr>
              <a:buNone/>
            </a:pPr>
            <a:r>
              <a:rPr lang="cs-CZ" sz="2400" dirty="0" smtClean="0"/>
              <a:t>Vezmi si do hor (pevný, 2) boty.</a:t>
            </a:r>
          </a:p>
          <a:p>
            <a:pPr>
              <a:buNone/>
            </a:pPr>
            <a:r>
              <a:rPr lang="cs-CZ" sz="2400" dirty="0" smtClean="0"/>
              <a:t>Nová pračka je (tichý, 2) než ta </a:t>
            </a:r>
          </a:p>
          <a:p>
            <a:pPr>
              <a:buNone/>
            </a:pPr>
            <a:r>
              <a:rPr lang="cs-CZ" sz="2400" dirty="0" smtClean="0"/>
              <a:t>stará.</a:t>
            </a:r>
          </a:p>
          <a:p>
            <a:pPr>
              <a:buNone/>
            </a:pPr>
            <a:r>
              <a:rPr lang="cs-CZ" sz="2400" dirty="0" smtClean="0"/>
              <a:t>Čerstvé pečivo je (chutný, 2).</a:t>
            </a:r>
          </a:p>
          <a:p>
            <a:pPr>
              <a:buNone/>
            </a:pPr>
            <a:r>
              <a:rPr lang="cs-CZ" sz="2400" dirty="0" smtClean="0"/>
              <a:t>Do autobusu přistoupila (starý, </a:t>
            </a:r>
          </a:p>
          <a:p>
            <a:pPr>
              <a:buNone/>
            </a:pPr>
            <a:r>
              <a:rPr lang="cs-CZ" sz="2400" dirty="0" smtClean="0"/>
              <a:t>2) paní.</a:t>
            </a:r>
          </a:p>
          <a:p>
            <a:pPr>
              <a:buNone/>
            </a:pP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524000"/>
            <a:ext cx="4244280" cy="5334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V zimě jsou kratší dny.</a:t>
            </a:r>
          </a:p>
          <a:p>
            <a:pPr>
              <a:buNone/>
            </a:pPr>
            <a:r>
              <a:rPr lang="cs-CZ" sz="2400" dirty="0" smtClean="0"/>
              <a:t>Už to bylo i horší.</a:t>
            </a:r>
          </a:p>
          <a:p>
            <a:pPr>
              <a:buNone/>
            </a:pPr>
            <a:r>
              <a:rPr lang="cs-CZ" sz="2400" dirty="0" smtClean="0"/>
              <a:t>Ten dům je větší než jsem si </a:t>
            </a:r>
          </a:p>
          <a:p>
            <a:pPr>
              <a:buNone/>
            </a:pPr>
            <a:r>
              <a:rPr lang="cs-CZ" sz="2400" dirty="0" smtClean="0"/>
              <a:t>myslela.</a:t>
            </a:r>
          </a:p>
          <a:p>
            <a:pPr>
              <a:buNone/>
            </a:pPr>
            <a:r>
              <a:rPr lang="cs-CZ" sz="2400" dirty="0" smtClean="0"/>
              <a:t>Musíš najít ten nejbližší bod.</a:t>
            </a:r>
          </a:p>
          <a:p>
            <a:pPr>
              <a:buNone/>
            </a:pPr>
            <a:r>
              <a:rPr lang="cs-CZ" sz="2400" dirty="0" smtClean="0"/>
              <a:t>Vezmi si do hor pevnější boty.</a:t>
            </a:r>
          </a:p>
          <a:p>
            <a:pPr>
              <a:buNone/>
            </a:pPr>
            <a:r>
              <a:rPr lang="cs-CZ" sz="2400" dirty="0" smtClean="0"/>
              <a:t>Nová pračka je tišší než ta </a:t>
            </a:r>
          </a:p>
          <a:p>
            <a:pPr>
              <a:buNone/>
            </a:pPr>
            <a:r>
              <a:rPr lang="cs-CZ" sz="2400" dirty="0" smtClean="0"/>
              <a:t>stará.</a:t>
            </a:r>
          </a:p>
          <a:p>
            <a:pPr>
              <a:buNone/>
            </a:pPr>
            <a:r>
              <a:rPr lang="cs-CZ" sz="2400" dirty="0" smtClean="0"/>
              <a:t>Čerstvé pečivo je chutnější.</a:t>
            </a:r>
          </a:p>
          <a:p>
            <a:pPr>
              <a:buNone/>
            </a:pPr>
            <a:r>
              <a:rPr lang="cs-CZ" sz="2400" dirty="0" smtClean="0"/>
              <a:t>Do autobusu přistoupila starší </a:t>
            </a:r>
          </a:p>
          <a:p>
            <a:pPr>
              <a:buNone/>
            </a:pPr>
            <a:r>
              <a:rPr lang="cs-CZ" sz="2400" dirty="0" smtClean="0"/>
              <a:t>paní.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rrency">
  <a:themeElements>
    <a:clrScheme name="Currency">
      <a:dk1>
        <a:sysClr val="windowText" lastClr="000000"/>
      </a:dk1>
      <a:lt1>
        <a:sysClr val="window" lastClr="FFFFFF"/>
      </a:lt1>
      <a:dk2>
        <a:srgbClr val="4A606E"/>
      </a:dk2>
      <a:lt2>
        <a:srgbClr val="D1E1E3"/>
      </a:lt2>
      <a:accent1>
        <a:srgbClr val="79B5B0"/>
      </a:accent1>
      <a:accent2>
        <a:srgbClr val="B4BC4C"/>
      </a:accent2>
      <a:accent3>
        <a:srgbClr val="B77851"/>
      </a:accent3>
      <a:accent4>
        <a:srgbClr val="776A5B"/>
      </a:accent4>
      <a:accent5>
        <a:srgbClr val="B6AD76"/>
      </a:accent5>
      <a:accent6>
        <a:srgbClr val="95AEB1"/>
      </a:accent6>
      <a:hlink>
        <a:srgbClr val="3ECCED"/>
      </a:hlink>
      <a:folHlink>
        <a:srgbClr val="2C6C93"/>
      </a:folHlink>
    </a:clrScheme>
    <a:fontScheme name="Currency">
      <a:majorFont>
        <a:latin typeface="Constantia"/>
        <a:ea typeface=""/>
        <a:cs typeface=""/>
        <a:font script="Jpan" typeface="HGS明朝E"/>
        <a:font script="Hang" typeface="맑은 고딕"/>
        <a:font script="Hans" typeface="华文楷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S明朝E"/>
        <a:font script="Hang" typeface="맑은 고딕"/>
        <a:font script="Hans" typeface="华文楷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20000"/>
                <a:satMod val="3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8000"/>
                <a:shade val="98000"/>
                <a:satMod val="120000"/>
              </a:schemeClr>
              <a:schemeClr val="phClr">
                <a:tint val="86000"/>
                <a:shade val="92000"/>
                <a:satMod val="150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Currency</Template>
  <TotalTime>105</TotalTime>
  <Words>534</Words>
  <Application>Microsoft Office PowerPoint</Application>
  <PresentationFormat>Předvádění na obrazovce (4:3)</PresentationFormat>
  <Paragraphs>167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Currency</vt:lpstr>
      <vt:lpstr>Snímek 1</vt:lpstr>
      <vt:lpstr>Přídavná jména = adjektiva</vt:lpstr>
      <vt:lpstr>Určete  druh přídavných jmen:</vt:lpstr>
      <vt:lpstr>Převeďte do množného čísla:</vt:lpstr>
      <vt:lpstr>Z daných vlastních jmen utvořte přídavná jména přivlastňovací a spojte je s vhodnými substantivy:</vt:lpstr>
      <vt:lpstr>Rozhodněte se mezi velkým a malým písmenem a vysvětlete významový rozdíl mezi dvojicemi:</vt:lpstr>
      <vt:lpstr>Doplňte i,í/y,ý:</vt:lpstr>
      <vt:lpstr>Určete slovní druh podtržených slov:</vt:lpstr>
      <vt:lpstr>Stupňujte přídavná jména: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Přídavná jména = adjektiva</dc:title>
  <dc:creator>Martina</dc:creator>
  <cp:lastModifiedBy>Martina</cp:lastModifiedBy>
  <cp:revision>12</cp:revision>
  <dcterms:created xsi:type="dcterms:W3CDTF">2010-12-01T09:07:48Z</dcterms:created>
  <dcterms:modified xsi:type="dcterms:W3CDTF">2011-08-31T12:34:25Z</dcterms:modified>
</cp:coreProperties>
</file>