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61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 cstate="print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741BCFC0-D486-4EE9-A5F1-9BC56D8A8280}" type="datetime1">
              <a:rPr/>
              <a:pPr/>
              <a:t>1/28/2008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B9A4-7814-429D-902D-A927F77DDFDD}" type="datetime1">
              <a:rPr/>
              <a:pPr/>
              <a:t>1/28/2008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 cstate="print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262D-26BF-4BC2-851A-BB641D76AD94}" type="datetime1">
              <a:rPr/>
              <a:pPr/>
              <a:t>1/28/2008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EA3B6-3DC6-454C-8F70-4BC89EE5F7B2}" type="datetime1">
              <a:rPr/>
              <a:pPr/>
              <a:t>1/28/2008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C8037-858E-44D5-8099-1EACF801F58A}" type="datetime1">
              <a:rPr/>
              <a:pPr/>
              <a:t>1/28/2008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30CC5-163C-4ED7-A60D-C68E8B8E1ECC}" type="datetime1">
              <a:rPr/>
              <a:pPr/>
              <a:t>1/28/2008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DB8DF-CA1E-4911-9E2B-0C3AE4068B59}" type="datetime1">
              <a:rPr/>
              <a:pPr/>
              <a:t>1/28/2008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17383-FE98-4AB1-910A-F537928E843E}" type="datetime1">
              <a:rPr/>
              <a:pPr/>
              <a:t>1/28/2008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9101F-0E3B-4150-9CD9-4B5224196B1A}" type="datetime1">
              <a:rPr/>
              <a:pPr/>
              <a:t>1/28/2008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4E3-72A4-4BEB-B2A9-E34567922A9C}" type="datetime1">
              <a:rPr/>
              <a:pPr/>
              <a:t>1/28/2008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3655D-F6A4-4A9A-AD7D-807224273627}" type="datetime1">
              <a:rPr/>
              <a:pPr/>
              <a:t>1/28/2008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 cstate="print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178A1E6A-B1D5-4802-8C15-906858F89420}" type="datetime1">
              <a:rPr/>
              <a:pPr/>
              <a:t>1/28/2008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DF28FB93-0A08-4E7D-8E63-9EFA29F1E093}" type="slidenum">
              <a:rPr/>
              <a:p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VY_32_INOVACE_09_Zájmena =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pronomina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Zájmena = </a:t>
            </a:r>
            <a:r>
              <a:rPr lang="cs-CZ" dirty="0" err="1" smtClean="0"/>
              <a:t>pronomina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Vyhledejte zájmena a určete jejich druh: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Na požití koňského chleba se musel člověk soustředit. V poslední době čím dál tím víc nahrazoval chléb obyčejný. Byl to chléb upečený z mouky smíchané se sušeným hrachem a fazolemi a se zbytky zeleniny. Kdysi se pekl jen pro koně, aby byli v co nejlepší formě. Teď jste pomalu na stole neviděli nic jiného a i koňského chleba bylo čím dál tím míň. Na to, abyste se propracovali krajícem koňského chleba, jste potřebovali čas a dobré zuby, stejně jako jste museli zapomenout na to, co je to představivost, když jste se chtěli pustit do těch nových klobás. </a:t>
            </a:r>
            <a:r>
              <a:rPr lang="cs-CZ" sz="2400" dirty="0" err="1" smtClean="0">
                <a:solidFill>
                  <a:schemeClr val="bg1"/>
                </a:solidFill>
              </a:rPr>
              <a:t>Apoléna</a:t>
            </a:r>
            <a:r>
              <a:rPr lang="cs-CZ" sz="2400" dirty="0" smtClean="0">
                <a:solidFill>
                  <a:schemeClr val="bg1"/>
                </a:solidFill>
              </a:rPr>
              <a:t> seděla a soustředila se na žvýkání.</a:t>
            </a:r>
          </a:p>
          <a:p>
            <a:pPr algn="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Terry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Pratchett</a:t>
            </a:r>
            <a:r>
              <a:rPr lang="cs-CZ" sz="2400" dirty="0" smtClean="0">
                <a:solidFill>
                  <a:schemeClr val="bg1"/>
                </a:solidFill>
              </a:rPr>
              <a:t>: Úžasná </a:t>
            </a:r>
            <a:r>
              <a:rPr lang="cs-CZ" sz="2400" dirty="0" err="1" smtClean="0">
                <a:solidFill>
                  <a:schemeClr val="bg1"/>
                </a:solidFill>
              </a:rPr>
              <a:t>zeměplocha</a:t>
            </a:r>
            <a:r>
              <a:rPr lang="cs-CZ" sz="2400" dirty="0" smtClean="0">
                <a:solidFill>
                  <a:schemeClr val="bg1"/>
                </a:solidFill>
              </a:rPr>
              <a:t>: Podivný regiment</a:t>
            </a:r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707904" y="1484784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043608" y="1988840"/>
            <a:ext cx="43204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979712" y="1988840"/>
            <a:ext cx="504056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876256" y="1988840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131840" y="2996952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7092280" y="2996952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436096" y="3501008"/>
            <a:ext cx="504056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835696" y="4005064"/>
            <a:ext cx="504056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771800" y="4005064"/>
            <a:ext cx="504056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652120" y="4005064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275856" y="5085184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3707904" y="5085184"/>
            <a:ext cx="288032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355976" y="5085184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7812360" y="5085184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47664" y="5589240"/>
            <a:ext cx="576064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7812360" y="5589240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283968" y="4077072"/>
            <a:ext cx="36004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Vyhledejte zájmena bezrodá: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24744"/>
            <a:ext cx="6840760" cy="469783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my, který, o mně, takovýto, něco, </a:t>
            </a:r>
          </a:p>
          <a:p>
            <a:pPr>
              <a:buNone/>
            </a:pPr>
            <a:r>
              <a:rPr lang="cs-CZ" sz="3200" dirty="0" smtClean="0"/>
              <a:t>nějaká, z ní, nám, o kom, si, jakým, </a:t>
            </a:r>
          </a:p>
          <a:p>
            <a:pPr>
              <a:buNone/>
            </a:pPr>
            <a:r>
              <a:rPr lang="cs-CZ" sz="3200" dirty="0" smtClean="0"/>
              <a:t>jenž, s tebou, samy, nic, leckdo, svými, </a:t>
            </a:r>
          </a:p>
          <a:p>
            <a:pPr>
              <a:buNone/>
            </a:pPr>
            <a:r>
              <a:rPr lang="cs-CZ" sz="3200" dirty="0" smtClean="0"/>
              <a:t>sobě, jim, čemu, všechna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U zájmen určete pád a číslo: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052736"/>
            <a:ext cx="4499992" cy="58052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bez tvých dětí</a:t>
            </a:r>
          </a:p>
          <a:p>
            <a:r>
              <a:rPr lang="cs-CZ" sz="2400" dirty="0" smtClean="0"/>
              <a:t>mluví o mně</a:t>
            </a:r>
          </a:p>
          <a:p>
            <a:r>
              <a:rPr lang="cs-CZ" sz="2400" dirty="0" smtClean="0"/>
              <a:t>půjdu s tebou</a:t>
            </a:r>
          </a:p>
          <a:p>
            <a:r>
              <a:rPr lang="cs-CZ" sz="2400" dirty="0" smtClean="0"/>
              <a:t>s každým dalším dnem</a:t>
            </a:r>
          </a:p>
          <a:p>
            <a:r>
              <a:rPr lang="cs-CZ" sz="2400" dirty="0" smtClean="0"/>
              <a:t>vidím ho</a:t>
            </a:r>
          </a:p>
          <a:p>
            <a:r>
              <a:rPr lang="cs-CZ" sz="2400" dirty="0" smtClean="0"/>
              <a:t>s těmi lidmi</a:t>
            </a:r>
          </a:p>
          <a:p>
            <a:r>
              <a:rPr lang="cs-CZ" sz="2400" dirty="0" smtClean="0"/>
              <a:t>k  jakým lidem?</a:t>
            </a:r>
          </a:p>
          <a:p>
            <a:r>
              <a:rPr lang="cs-CZ" sz="2400" dirty="0" smtClean="0"/>
              <a:t>leckdo o tom mluvil</a:t>
            </a:r>
          </a:p>
          <a:p>
            <a:r>
              <a:rPr lang="cs-CZ" sz="2400" dirty="0" smtClean="0"/>
              <a:t>všechny děti</a:t>
            </a:r>
          </a:p>
          <a:p>
            <a:r>
              <a:rPr lang="cs-CZ" sz="2400" dirty="0" smtClean="0"/>
              <a:t>o ničem nevím</a:t>
            </a:r>
          </a:p>
          <a:p>
            <a:r>
              <a:rPr lang="cs-CZ" sz="2400" dirty="0" smtClean="0"/>
              <a:t>dům, jenž byl zbourán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052737"/>
            <a:ext cx="4644008" cy="58052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2., množné</a:t>
            </a:r>
          </a:p>
          <a:p>
            <a:r>
              <a:rPr lang="cs-CZ" sz="2400" dirty="0" smtClean="0"/>
              <a:t>6., jednotné</a:t>
            </a:r>
          </a:p>
          <a:p>
            <a:r>
              <a:rPr lang="cs-CZ" sz="2400" dirty="0" smtClean="0"/>
              <a:t>7., jednotné</a:t>
            </a:r>
          </a:p>
          <a:p>
            <a:r>
              <a:rPr lang="cs-CZ" sz="2400" dirty="0" smtClean="0"/>
              <a:t>7., jednotné</a:t>
            </a:r>
          </a:p>
          <a:p>
            <a:r>
              <a:rPr lang="cs-CZ" sz="2400" dirty="0" smtClean="0"/>
              <a:t>4., jednotné</a:t>
            </a:r>
          </a:p>
          <a:p>
            <a:r>
              <a:rPr lang="cs-CZ" sz="2400" dirty="0" smtClean="0"/>
              <a:t>7., množné</a:t>
            </a:r>
          </a:p>
          <a:p>
            <a:r>
              <a:rPr lang="cs-CZ" sz="2400" dirty="0" smtClean="0"/>
              <a:t>3., množné</a:t>
            </a:r>
          </a:p>
          <a:p>
            <a:r>
              <a:rPr lang="cs-CZ" sz="2400" dirty="0" smtClean="0"/>
              <a:t>1., jednotné; 6., jednotné</a:t>
            </a:r>
          </a:p>
          <a:p>
            <a:r>
              <a:rPr lang="cs-CZ" sz="2400" dirty="0" smtClean="0"/>
              <a:t>1., množné</a:t>
            </a:r>
          </a:p>
          <a:p>
            <a:r>
              <a:rPr lang="cs-CZ" sz="2400" dirty="0" smtClean="0"/>
              <a:t>6., jednotné</a:t>
            </a:r>
          </a:p>
          <a:p>
            <a:r>
              <a:rPr lang="cs-CZ" sz="2400" dirty="0" smtClean="0"/>
              <a:t>1., jednotné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Doplňte správný tvar zájmena: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61206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Nechce se ________ (já) jít na nákup. </a:t>
            </a:r>
          </a:p>
          <a:p>
            <a:pPr>
              <a:buNone/>
            </a:pPr>
            <a:r>
              <a:rPr lang="cs-CZ" sz="2400" dirty="0" smtClean="0"/>
              <a:t>Ten člověk, ______ (jenž) jsem potkala, mi byl povědomý.</a:t>
            </a:r>
          </a:p>
          <a:p>
            <a:pPr>
              <a:buNone/>
            </a:pPr>
            <a:r>
              <a:rPr lang="cs-CZ" sz="2400" dirty="0" smtClean="0"/>
              <a:t>Na _____  (náš) skupinu nikdo nemá.</a:t>
            </a:r>
          </a:p>
          <a:p>
            <a:pPr>
              <a:buNone/>
            </a:pPr>
            <a:r>
              <a:rPr lang="cs-CZ" sz="2400" dirty="0" smtClean="0"/>
              <a:t>Zabývali jsme se _____ (týž) věcí jako minule.</a:t>
            </a:r>
          </a:p>
          <a:p>
            <a:pPr>
              <a:buNone/>
            </a:pPr>
            <a:r>
              <a:rPr lang="cs-CZ" sz="2400" dirty="0" smtClean="0"/>
              <a:t>O _____ (váš)  dceři jsem toho hodně slyšel.</a:t>
            </a:r>
          </a:p>
          <a:p>
            <a:pPr>
              <a:buNone/>
            </a:pPr>
            <a:r>
              <a:rPr lang="cs-CZ" sz="2400" dirty="0" smtClean="0"/>
              <a:t>Viděl jsem __ (ona) na koncertě.</a:t>
            </a:r>
          </a:p>
          <a:p>
            <a:pPr>
              <a:buNone/>
            </a:pPr>
            <a:r>
              <a:rPr lang="pl-PL" sz="2400" dirty="0" smtClean="0"/>
              <a:t>Clapce jsme našli doma ______ (sám).</a:t>
            </a:r>
          </a:p>
          <a:p>
            <a:pPr>
              <a:buNone/>
            </a:pPr>
            <a:r>
              <a:rPr lang="cs-CZ" sz="2400" dirty="0" smtClean="0"/>
              <a:t>S _______ (onen) člověkem mluvit nechci.</a:t>
            </a:r>
          </a:p>
          <a:p>
            <a:pPr>
              <a:buNone/>
            </a:pPr>
            <a:r>
              <a:rPr lang="cs-CZ" sz="2400" dirty="0" smtClean="0"/>
              <a:t>Sedl si vedle ________ (já).</a:t>
            </a:r>
          </a:p>
          <a:p>
            <a:pPr>
              <a:buNone/>
            </a:pPr>
            <a:r>
              <a:rPr lang="cs-CZ" sz="2400" dirty="0" smtClean="0"/>
              <a:t>Pohladil ji _______ (svůj) rukama.</a:t>
            </a:r>
            <a:r>
              <a:rPr lang="pl-PL" sz="2400" dirty="0" smtClean="0"/>
              <a:t> </a:t>
            </a:r>
          </a:p>
          <a:p>
            <a:pPr>
              <a:buNone/>
            </a:pPr>
            <a:r>
              <a:rPr lang="pl-PL" sz="2400" dirty="0" smtClean="0"/>
              <a:t>S _______ (nic) nehýbejte, dokud nepřijede soudní lékař.</a:t>
            </a:r>
            <a:br>
              <a:rPr lang="pl-PL" sz="2400" dirty="0" smtClean="0"/>
            </a:b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908720"/>
            <a:ext cx="1225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mi, mně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1484784"/>
            <a:ext cx="888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jehož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916832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naši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2492896"/>
            <a:ext cx="7713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touž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2996952"/>
            <a:ext cx="67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vaší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501008"/>
            <a:ext cx="319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4005064"/>
            <a:ext cx="857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samy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581128"/>
            <a:ext cx="841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oním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19672" y="5013176"/>
            <a:ext cx="1316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mě, mne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5589240"/>
            <a:ext cx="1005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svýma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6093296"/>
            <a:ext cx="87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ničím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rmAutofit/>
          </a:bodyPr>
          <a:lstStyle/>
          <a:p>
            <a:r>
              <a:rPr lang="cs-CZ" dirty="0" smtClean="0"/>
              <a:t>Rozhodněte, kterého zájmena je třeba užít: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Poté, co jsme se seznámili s dobu, v níž Neruda žil, se vraťme k </a:t>
            </a:r>
          </a:p>
          <a:p>
            <a:pPr>
              <a:buNone/>
            </a:pPr>
            <a:r>
              <a:rPr lang="cs-CZ" sz="2600" dirty="0" smtClean="0"/>
              <a:t>(svému – našemu) básníkovi.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Řekni to (své – tvé) matce.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Karel dorazil s (jeho – svou) sestrou.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Děda často vypravoval o (jeho -  svém) kamarádovi z mládí.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Máš (své – tvé) věci v pořádku?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/>
          <a:lstStyle/>
          <a:p>
            <a:pPr algn="ctr"/>
            <a:r>
              <a:rPr lang="cs-CZ" dirty="0" smtClean="0"/>
              <a:t>Opravte chyby: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Mluvili o mně. K těm </a:t>
            </a:r>
            <a:r>
              <a:rPr lang="cs-CZ" sz="2600" dirty="0" err="1" smtClean="0"/>
              <a:t>jejim</a:t>
            </a:r>
            <a:r>
              <a:rPr lang="cs-CZ" sz="2600" dirty="0" smtClean="0"/>
              <a:t> názorům nemohu nic říct. </a:t>
            </a:r>
            <a:r>
              <a:rPr lang="cs-CZ" sz="2600" dirty="0" err="1" smtClean="0"/>
              <a:t>Kdybyst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dirty="0" smtClean="0"/>
              <a:t>našel mojí občanku, tak mě jí pošli. O </a:t>
            </a:r>
            <a:r>
              <a:rPr lang="cs-CZ" sz="2600" dirty="0" err="1" smtClean="0"/>
              <a:t>těchže</a:t>
            </a:r>
            <a:r>
              <a:rPr lang="cs-CZ" sz="2600" dirty="0" smtClean="0"/>
              <a:t> otázkách už jsme </a:t>
            </a:r>
          </a:p>
          <a:p>
            <a:pPr>
              <a:buNone/>
            </a:pPr>
            <a:r>
              <a:rPr lang="cs-CZ" sz="2600" dirty="0" smtClean="0"/>
              <a:t>hovořili. Pro všechny platí stejná pravidla. Na naši zahradě </a:t>
            </a:r>
          </a:p>
          <a:p>
            <a:pPr>
              <a:buNone/>
            </a:pPr>
            <a:r>
              <a:rPr lang="cs-CZ" sz="2600" dirty="0" smtClean="0"/>
              <a:t>rostou jabloně. Mi tam nepůjdeme. </a:t>
            </a:r>
            <a:r>
              <a:rPr lang="cs-CZ" sz="2600" dirty="0" err="1" smtClean="0"/>
              <a:t>Doňho</a:t>
            </a:r>
            <a:r>
              <a:rPr lang="cs-CZ" sz="2600" dirty="0" smtClean="0"/>
              <a:t> bychom </a:t>
            </a:r>
            <a:r>
              <a:rPr lang="cs-CZ" sz="2600" smtClean="0"/>
              <a:t>to opravdu </a:t>
            </a:r>
          </a:p>
          <a:p>
            <a:pPr>
              <a:buNone/>
            </a:pPr>
            <a:r>
              <a:rPr lang="cs-CZ" sz="2600" smtClean="0"/>
              <a:t>neřekli.</a:t>
            </a:r>
            <a:endParaRPr lang="cs-CZ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onlight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Moonlight</Template>
  <TotalTime>96</TotalTime>
  <Words>417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Moonlight</vt:lpstr>
      <vt:lpstr>Snímek 1</vt:lpstr>
      <vt:lpstr>Zájmena = pronomina</vt:lpstr>
      <vt:lpstr>Vyhledejte zájmena a určete jejich druh:</vt:lpstr>
      <vt:lpstr>Vyhledejte zájmena bezrodá:</vt:lpstr>
      <vt:lpstr>U zájmen určete pád a číslo:</vt:lpstr>
      <vt:lpstr>Doplňte správný tvar zájmena:</vt:lpstr>
      <vt:lpstr>Rozhodněte, kterého zájmena je třeba užít:</vt:lpstr>
      <vt:lpstr>Opravte chyby: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 = pronomina</dc:title>
  <dc:creator>Martina</dc:creator>
  <cp:lastModifiedBy>Martina</cp:lastModifiedBy>
  <cp:revision>14</cp:revision>
  <dcterms:created xsi:type="dcterms:W3CDTF">2010-11-16T15:44:36Z</dcterms:created>
  <dcterms:modified xsi:type="dcterms:W3CDTF">2011-08-31T12:35:06Z</dcterms:modified>
</cp:coreProperties>
</file>