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3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71" r:id="rId15"/>
    <p:sldId id="267" r:id="rId16"/>
    <p:sldId id="269" r:id="rId17"/>
    <p:sldId id="268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48" autoAdjust="0"/>
    <p:restoredTop sz="94660"/>
  </p:normalViewPr>
  <p:slideViewPr>
    <p:cSldViewPr>
      <p:cViewPr varScale="1">
        <p:scale>
          <a:sx n="50" d="100"/>
          <a:sy n="50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E65134-45F1-4539-AAFA-FCA7F9CFAD2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E55B72-1FB5-4C32-85F1-B35B9A558D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E55B72-1FB5-4C32-85F1-B35B9A558D3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34506E-AA49-4F63-924C-83A1D470C27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86C20F6-254B-44DC-A78D-B469F13A6F3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VY_32_INOVACE_12_Slovesné třídy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a vzory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SLOVESNÉ TŘÍDY A VZORY: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988840"/>
            <a:ext cx="741682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Podle zakončení tvarů </a:t>
            </a:r>
          </a:p>
          <a:p>
            <a:pPr algn="ctr"/>
            <a:r>
              <a:rPr lang="cs-CZ" sz="4400" b="1" dirty="0" smtClean="0"/>
              <a:t>3. osoby jednotného čísla přítomného času</a:t>
            </a:r>
            <a:r>
              <a:rPr lang="cs-CZ" sz="4400" dirty="0" smtClean="0"/>
              <a:t> rozdělujeme slovesa do pěti tříd.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sz="7200" b="1" dirty="0" smtClean="0">
                <a:solidFill>
                  <a:srgbClr val="002060"/>
                </a:solidFill>
              </a:rPr>
              <a:t>-e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Tvrdé vzory: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nes-e (ne</a:t>
            </a:r>
            <a:r>
              <a:rPr lang="cs-CZ" sz="3600" b="1" dirty="0" smtClean="0">
                <a:solidFill>
                  <a:srgbClr val="00B0F0"/>
                </a:solidFill>
              </a:rPr>
              <a:t>s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-l)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ber-e (</a:t>
            </a:r>
            <a:r>
              <a:rPr lang="cs-CZ" sz="3600" b="1" dirty="0" err="1" smtClean="0">
                <a:solidFill>
                  <a:schemeClr val="bg2">
                    <a:lumMod val="25000"/>
                  </a:schemeClr>
                </a:solidFill>
              </a:rPr>
              <a:t>br</a:t>
            </a:r>
            <a:r>
              <a:rPr lang="cs-CZ" sz="3600" b="1" dirty="0" err="1" smtClean="0">
                <a:solidFill>
                  <a:srgbClr val="00B0F0"/>
                </a:solidFill>
              </a:rPr>
              <a:t>a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-l)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Měkké vzory: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maž-e (</a:t>
            </a:r>
            <a:r>
              <a:rPr lang="cs-CZ" sz="3600" b="1" dirty="0" err="1" smtClean="0">
                <a:solidFill>
                  <a:schemeClr val="bg2">
                    <a:lumMod val="25000"/>
                  </a:schemeClr>
                </a:solidFill>
              </a:rPr>
              <a:t>maz</a:t>
            </a:r>
            <a:r>
              <a:rPr lang="cs-CZ" sz="3600" b="1" dirty="0" err="1" smtClean="0">
                <a:solidFill>
                  <a:srgbClr val="00B0F0"/>
                </a:solidFill>
              </a:rPr>
              <a:t>a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-l)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peč-e (</a:t>
            </a:r>
            <a:r>
              <a:rPr lang="cs-CZ" sz="3600" b="1" dirty="0" err="1" smtClean="0">
                <a:solidFill>
                  <a:schemeClr val="bg2">
                    <a:lumMod val="25000"/>
                  </a:schemeClr>
                </a:solidFill>
              </a:rPr>
              <a:t>pe</a:t>
            </a:r>
            <a:r>
              <a:rPr lang="cs-CZ" sz="3600" b="1" dirty="0" err="1" smtClean="0">
                <a:solidFill>
                  <a:srgbClr val="00B0F0"/>
                </a:solidFill>
              </a:rPr>
              <a:t>k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-l)</a:t>
            </a:r>
          </a:p>
          <a:p>
            <a:pPr algn="ctr">
              <a:buNone/>
            </a:pPr>
            <a:r>
              <a:rPr lang="cs-CZ" sz="3600" b="1" dirty="0" err="1" smtClean="0">
                <a:solidFill>
                  <a:schemeClr val="bg2">
                    <a:lumMod val="25000"/>
                  </a:schemeClr>
                </a:solidFill>
              </a:rPr>
              <a:t>umř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-e (umř</a:t>
            </a:r>
            <a:r>
              <a:rPr lang="cs-CZ" sz="3600" b="1" dirty="0" smtClean="0">
                <a:solidFill>
                  <a:srgbClr val="00B0F0"/>
                </a:solidFill>
              </a:rPr>
              <a:t>e</a:t>
            </a: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-l)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438912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7200" b="1" dirty="0" smtClean="0">
                <a:solidFill>
                  <a:srgbClr val="002060"/>
                </a:solidFill>
              </a:rPr>
              <a:t>-ne</a:t>
            </a:r>
          </a:p>
          <a:p>
            <a:pPr algn="ctr">
              <a:buNone/>
            </a:pPr>
            <a:r>
              <a:rPr lang="cs-CZ" sz="3400" b="1" dirty="0" smtClean="0">
                <a:solidFill>
                  <a:schemeClr val="tx2">
                    <a:lumMod val="75000"/>
                  </a:schemeClr>
                </a:solidFill>
              </a:rPr>
              <a:t>tiskne (tis</a:t>
            </a:r>
            <a:r>
              <a:rPr lang="cs-CZ" sz="3400" b="1" dirty="0" smtClean="0">
                <a:solidFill>
                  <a:srgbClr val="00B0F0"/>
                </a:solidFill>
              </a:rPr>
              <a:t>k</a:t>
            </a:r>
            <a:r>
              <a:rPr lang="cs-CZ" sz="3400" b="1" dirty="0" smtClean="0">
                <a:solidFill>
                  <a:schemeClr val="tx2">
                    <a:lumMod val="75000"/>
                  </a:schemeClr>
                </a:solidFill>
              </a:rPr>
              <a:t>-l; tiskni)</a:t>
            </a:r>
          </a:p>
          <a:p>
            <a:pPr algn="ctr">
              <a:buNone/>
            </a:pPr>
            <a:r>
              <a:rPr lang="cs-CZ" sz="3400" b="1" dirty="0" smtClean="0">
                <a:solidFill>
                  <a:schemeClr val="tx2">
                    <a:lumMod val="75000"/>
                  </a:schemeClr>
                </a:solidFill>
              </a:rPr>
              <a:t>mine (mi</a:t>
            </a:r>
            <a:r>
              <a:rPr lang="cs-CZ" sz="3400" b="1" dirty="0" smtClean="0">
                <a:solidFill>
                  <a:srgbClr val="00B0F0"/>
                </a:solidFill>
              </a:rPr>
              <a:t>nu</a:t>
            </a:r>
            <a:r>
              <a:rPr lang="cs-CZ" sz="3400" b="1" dirty="0" smtClean="0">
                <a:solidFill>
                  <a:schemeClr val="tx2">
                    <a:lumMod val="75000"/>
                  </a:schemeClr>
                </a:solidFill>
              </a:rPr>
              <a:t>-l; miň)</a:t>
            </a:r>
          </a:p>
          <a:p>
            <a:pPr algn="ctr">
              <a:buNone/>
            </a:pPr>
            <a:r>
              <a:rPr lang="cs-CZ" sz="3400" b="1" dirty="0" smtClean="0">
                <a:solidFill>
                  <a:schemeClr val="tx2">
                    <a:lumMod val="75000"/>
                  </a:schemeClr>
                </a:solidFill>
              </a:rPr>
              <a:t>začne (</a:t>
            </a:r>
            <a:r>
              <a:rPr lang="cs-CZ" sz="3400" b="1" dirty="0" err="1" smtClean="0">
                <a:solidFill>
                  <a:schemeClr val="tx2">
                    <a:lumMod val="75000"/>
                  </a:schemeClr>
                </a:solidFill>
              </a:rPr>
              <a:t>zač</a:t>
            </a:r>
            <a:r>
              <a:rPr lang="cs-CZ" sz="3400" b="1" dirty="0" err="1" smtClean="0">
                <a:solidFill>
                  <a:srgbClr val="00B0F0"/>
                </a:solidFill>
              </a:rPr>
              <a:t>a</a:t>
            </a:r>
            <a:r>
              <a:rPr lang="cs-CZ" sz="3400" b="1" dirty="0" smtClean="0">
                <a:solidFill>
                  <a:schemeClr val="tx2">
                    <a:lumMod val="75000"/>
                  </a:schemeClr>
                </a:solidFill>
              </a:rPr>
              <a:t>-l)</a:t>
            </a:r>
          </a:p>
          <a:p>
            <a:pPr>
              <a:buNone/>
            </a:pPr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Ke vzoru </a:t>
            </a:r>
            <a:r>
              <a:rPr lang="cs-CZ" sz="2800" b="1" u="sng" dirty="0" smtClean="0">
                <a:solidFill>
                  <a:schemeClr val="tx2">
                    <a:lumMod val="75000"/>
                  </a:schemeClr>
                </a:solidFill>
              </a:rPr>
              <a:t>začne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patří také několik sloves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zakončených na –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me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(zajme, najme, ujme se,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obejme, přijme)</a:t>
            </a:r>
            <a:endParaRPr lang="cs-CZ" sz="2800" b="1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-je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kryje (kry-l)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kupuje (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kup</a:t>
            </a:r>
            <a:r>
              <a:rPr lang="cs-CZ" sz="2800" b="1" dirty="0" err="1" smtClean="0">
                <a:solidFill>
                  <a:srgbClr val="00B0F0"/>
                </a:solidFill>
              </a:rPr>
              <a:t>ova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-liň)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4.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-í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prosí (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pros</a:t>
            </a:r>
            <a:r>
              <a:rPr lang="cs-CZ" sz="2800" b="1" dirty="0" err="1" smtClean="0">
                <a:solidFill>
                  <a:srgbClr val="00B0F0"/>
                </a:solidFill>
              </a:rPr>
              <a:t>i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-l; tiskni)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trpí (trpě-l; trp)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sází (sáze-l; sázej)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5.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-á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dělá (děla-l)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Nepravidelná slovesa: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rgbClr val="002060"/>
                </a:solidFill>
              </a:rPr>
              <a:t>být – jsem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002060"/>
                </a:solidFill>
              </a:rPr>
              <a:t>chtít – chci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002060"/>
                </a:solidFill>
              </a:rPr>
              <a:t>jíst – jím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002060"/>
                </a:solidFill>
              </a:rPr>
              <a:t>vědět - vím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 přiřadíme správně sloveso ke vzoru?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35480"/>
            <a:ext cx="9144000" cy="4389120"/>
          </a:xfrm>
        </p:spPr>
        <p:txBody>
          <a:bodyPr/>
          <a:lstStyle/>
          <a:p>
            <a:r>
              <a:rPr lang="cs-CZ" dirty="0" smtClean="0"/>
              <a:t>budeme pracovat se slovesem </a:t>
            </a:r>
            <a:r>
              <a:rPr lang="cs-CZ" b="1" dirty="0" smtClean="0"/>
              <a:t>fotit</a:t>
            </a:r>
          </a:p>
          <a:p>
            <a:pPr marL="514350" indent="-514350">
              <a:buAutoNum type="arabicPeriod"/>
            </a:pPr>
            <a:r>
              <a:rPr lang="cs-CZ" dirty="0" smtClean="0"/>
              <a:t>Utvoříme si tvar 3. os. j.č. přít. času: </a:t>
            </a:r>
            <a:r>
              <a:rPr lang="cs-CZ" b="1" dirty="0" smtClean="0"/>
              <a:t>fotí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Podle koncovky zařadíme do slovesné třídy: </a:t>
            </a:r>
            <a:r>
              <a:rPr lang="cs-CZ" b="1" dirty="0" smtClean="0"/>
              <a:t>í = 4. třída</a:t>
            </a:r>
          </a:p>
          <a:p>
            <a:pPr marL="514350" indent="-514350">
              <a:buAutoNum type="arabicPeriod"/>
            </a:pPr>
            <a:r>
              <a:rPr lang="cs-CZ" dirty="0" smtClean="0"/>
              <a:t>Utvoříme příčestí minulé: </a:t>
            </a:r>
            <a:r>
              <a:rPr lang="cs-CZ" b="1" dirty="0" smtClean="0"/>
              <a:t>fot-</a:t>
            </a:r>
            <a:r>
              <a:rPr lang="cs-CZ" b="1" dirty="0" err="1" smtClean="0"/>
              <a:t>il</a:t>
            </a:r>
            <a:r>
              <a:rPr lang="cs-CZ" b="1" dirty="0" smtClean="0"/>
              <a:t> = pros-</a:t>
            </a:r>
            <a:r>
              <a:rPr lang="cs-CZ" b="1" dirty="0" err="1" smtClean="0"/>
              <a:t>il</a:t>
            </a:r>
            <a:endParaRPr lang="cs-CZ" dirty="0"/>
          </a:p>
        </p:txBody>
      </p:sp>
      <p:pic>
        <p:nvPicPr>
          <p:cNvPr id="1027" name="Picture 3" descr="C:\Users\Martina\AppData\Local\Microsoft\Windows\Temporary Internet Files\Content.IE5\U3Q2DLFV\MP9001784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077072"/>
            <a:ext cx="3657600" cy="2438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Najděte ve větách slovesné vzory: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Nemine se s bratrem. Náš koberec je </a:t>
            </a:r>
          </a:p>
          <a:p>
            <a:pPr>
              <a:buNone/>
            </a:pPr>
            <a:r>
              <a:rPr lang="cs-CZ" sz="3600" dirty="0" smtClean="0"/>
              <a:t>vlněný. Kmotr píše do novin. Dojdi </a:t>
            </a:r>
          </a:p>
          <a:p>
            <a:pPr>
              <a:buNone/>
            </a:pPr>
            <a:r>
              <a:rPr lang="cs-CZ" sz="3600" dirty="0" smtClean="0"/>
              <a:t>pro sítko na čaj. Ten potisk nechci, nelíbí </a:t>
            </a:r>
          </a:p>
          <a:p>
            <a:pPr>
              <a:buNone/>
            </a:pPr>
            <a:r>
              <a:rPr lang="cs-CZ" sz="3600" dirty="0" smtClean="0"/>
              <a:t>se mi. Květinami neurazíš žádnou ženu. </a:t>
            </a:r>
          </a:p>
          <a:p>
            <a:pPr>
              <a:buNone/>
            </a:pPr>
            <a:r>
              <a:rPr lang="cs-CZ" sz="3600" dirty="0" smtClean="0"/>
              <a:t>Irma žebírka nejí. V zimě sníh pokryje </a:t>
            </a:r>
          </a:p>
          <a:p>
            <a:pPr>
              <a:buNone/>
            </a:pPr>
            <a:r>
              <a:rPr lang="cs-CZ" sz="3600" dirty="0" smtClean="0"/>
              <a:t>celou krajinu.</a:t>
            </a:r>
            <a:endParaRPr lang="cs-CZ" sz="3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187624" y="2492896"/>
            <a:ext cx="936104" cy="0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228184" y="2492896"/>
            <a:ext cx="792088" cy="0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347864" y="4437112"/>
            <a:ext cx="1080120" cy="0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39552" y="3789040"/>
            <a:ext cx="1080120" cy="0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076056" y="3789040"/>
            <a:ext cx="1296144" cy="0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987824" y="3140968"/>
            <a:ext cx="864096" cy="0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899592" y="5085184"/>
            <a:ext cx="1152128" cy="0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7092280" y="5157192"/>
            <a:ext cx="1080120" cy="0"/>
          </a:xfrm>
          <a:prstGeom prst="line">
            <a:avLst/>
          </a:prstGeom>
          <a:ln w="635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Následující slovesa přiřaďte ke vzoru: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vybrat</a:t>
            </a:r>
          </a:p>
          <a:p>
            <a:r>
              <a:rPr lang="cs-CZ" dirty="0" smtClean="0"/>
              <a:t>vyzkoušet</a:t>
            </a:r>
          </a:p>
          <a:p>
            <a:r>
              <a:rPr lang="cs-CZ" dirty="0" smtClean="0"/>
              <a:t>sundat</a:t>
            </a:r>
          </a:p>
          <a:p>
            <a:r>
              <a:rPr lang="cs-CZ" dirty="0" smtClean="0"/>
              <a:t>líbit se</a:t>
            </a:r>
          </a:p>
          <a:p>
            <a:r>
              <a:rPr lang="cs-CZ" dirty="0" smtClean="0"/>
              <a:t>bavit</a:t>
            </a:r>
          </a:p>
          <a:p>
            <a:r>
              <a:rPr lang="cs-CZ" dirty="0" smtClean="0"/>
              <a:t>potřebovat</a:t>
            </a:r>
          </a:p>
          <a:p>
            <a:r>
              <a:rPr lang="cs-CZ" dirty="0" smtClean="0"/>
              <a:t>zamilovat se</a:t>
            </a:r>
          </a:p>
          <a:p>
            <a:r>
              <a:rPr lang="cs-CZ" dirty="0" smtClean="0"/>
              <a:t>učesat se</a:t>
            </a:r>
          </a:p>
          <a:p>
            <a:r>
              <a:rPr lang="cs-CZ" dirty="0" smtClean="0"/>
              <a:t>klesat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bere</a:t>
            </a:r>
          </a:p>
          <a:p>
            <a:r>
              <a:rPr lang="cs-CZ" dirty="0" smtClean="0"/>
              <a:t>sází</a:t>
            </a:r>
          </a:p>
          <a:p>
            <a:r>
              <a:rPr lang="cs-CZ" dirty="0" smtClean="0"/>
              <a:t>dělá</a:t>
            </a:r>
          </a:p>
          <a:p>
            <a:r>
              <a:rPr lang="cs-CZ" dirty="0" smtClean="0"/>
              <a:t>prosí</a:t>
            </a:r>
          </a:p>
          <a:p>
            <a:r>
              <a:rPr lang="cs-CZ" dirty="0" smtClean="0"/>
              <a:t>prosí</a:t>
            </a:r>
          </a:p>
          <a:p>
            <a:r>
              <a:rPr lang="cs-CZ" dirty="0" smtClean="0"/>
              <a:t>kupuje</a:t>
            </a:r>
          </a:p>
          <a:p>
            <a:r>
              <a:rPr lang="cs-CZ" dirty="0" smtClean="0"/>
              <a:t>kupuje</a:t>
            </a:r>
          </a:p>
          <a:p>
            <a:r>
              <a:rPr lang="cs-CZ" dirty="0" smtClean="0"/>
              <a:t>maže</a:t>
            </a:r>
          </a:p>
          <a:p>
            <a:r>
              <a:rPr lang="cs-CZ" dirty="0" smtClean="0"/>
              <a:t>dělá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v textu slovesné tvary a přiřaďte je třídě a ke vzoru: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935480"/>
            <a:ext cx="8640960" cy="492252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4500" dirty="0" smtClean="0"/>
              <a:t>Chtěli jsme nahoru do skriptoria, předtím jsme ale zaskočili </a:t>
            </a:r>
          </a:p>
          <a:p>
            <a:pPr>
              <a:buNone/>
            </a:pPr>
            <a:r>
              <a:rPr lang="cs-CZ" sz="4500" dirty="0" smtClean="0"/>
              <a:t>do kuchyně  posilnit se, od rána jsme totiž nejedli. Hrnek </a:t>
            </a:r>
          </a:p>
          <a:p>
            <a:pPr>
              <a:buNone/>
            </a:pPr>
            <a:r>
              <a:rPr lang="cs-CZ" sz="4500" dirty="0" smtClean="0"/>
              <a:t>teplého mléka mi hned zlepšil náladu. Velké ohniště na jižní </a:t>
            </a:r>
          </a:p>
          <a:p>
            <a:pPr>
              <a:buNone/>
            </a:pPr>
            <a:r>
              <a:rPr lang="cs-CZ" sz="4500" dirty="0" smtClean="0"/>
              <a:t>straně již žhnulo jako kovárna, v peci se pekl chleba pro </a:t>
            </a:r>
          </a:p>
          <a:p>
            <a:pPr>
              <a:buNone/>
            </a:pPr>
            <a:r>
              <a:rPr lang="cs-CZ" sz="4500" dirty="0" smtClean="0"/>
              <a:t>nastávající den. Dva pacholci tu právě skládali čtvrtky právě </a:t>
            </a:r>
          </a:p>
          <a:p>
            <a:pPr>
              <a:buNone/>
            </a:pPr>
            <a:r>
              <a:rPr lang="cs-CZ" sz="4500" dirty="0" smtClean="0"/>
              <a:t>poražené ovce. Mezi kuchaři jsem zahlédl Salvátora, usmál se</a:t>
            </a:r>
          </a:p>
          <a:p>
            <a:pPr>
              <a:buNone/>
            </a:pPr>
            <a:r>
              <a:rPr lang="cs-CZ" sz="4500" dirty="0" smtClean="0"/>
              <a:t>na mne svou vlčí hubou. Všiml jsem si, že vzal z jednoho stolu </a:t>
            </a:r>
          </a:p>
          <a:p>
            <a:pPr>
              <a:buNone/>
            </a:pPr>
            <a:r>
              <a:rPr lang="cs-CZ" sz="4500" dirty="0" smtClean="0"/>
              <a:t>zbytky drůbeže od večeře a potají je dal pacholkům, kteří je se </a:t>
            </a:r>
          </a:p>
          <a:p>
            <a:pPr>
              <a:buNone/>
            </a:pPr>
            <a:r>
              <a:rPr lang="cs-CZ" sz="4500" dirty="0" smtClean="0"/>
              <a:t>spokojeným úšklebkem ukryli ve svých kožených kazajkách.</a:t>
            </a:r>
          </a:p>
          <a:p>
            <a:pPr>
              <a:buNone/>
            </a:pPr>
            <a:endParaRPr lang="cs-CZ" sz="4500" dirty="0" smtClean="0"/>
          </a:p>
          <a:p>
            <a:pPr algn="r">
              <a:buNone/>
            </a:pPr>
            <a:r>
              <a:rPr lang="cs-CZ" sz="3600" dirty="0" smtClean="0"/>
              <a:t>(</a:t>
            </a:r>
            <a:r>
              <a:rPr lang="cs-CZ" sz="3600" dirty="0" err="1" smtClean="0"/>
              <a:t>Umberto</a:t>
            </a:r>
            <a:r>
              <a:rPr lang="cs-CZ" sz="3600" dirty="0" smtClean="0"/>
              <a:t> </a:t>
            </a:r>
            <a:r>
              <a:rPr lang="cs-CZ" sz="3600" dirty="0" err="1" smtClean="0"/>
              <a:t>Eco</a:t>
            </a:r>
            <a:r>
              <a:rPr lang="cs-CZ" sz="3600" dirty="0" smtClean="0"/>
              <a:t> : Jméno růže)</a:t>
            </a:r>
            <a:br>
              <a:rPr lang="cs-CZ" sz="3600" dirty="0" smtClean="0"/>
            </a:br>
            <a:r>
              <a:rPr lang="cs-CZ" sz="3800" dirty="0" smtClean="0"/>
              <a:t/>
            </a:r>
            <a:br>
              <a:rPr lang="cs-CZ" sz="3800" dirty="0" smtClean="0"/>
            </a:br>
            <a:endParaRPr lang="cs-CZ" sz="3800" dirty="0" smtClean="0"/>
          </a:p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23528" y="2276872"/>
            <a:ext cx="1584176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012160" y="2276872"/>
            <a:ext cx="720080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123728" y="2636912"/>
            <a:ext cx="1368152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236296" y="2276872"/>
            <a:ext cx="1152128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563888" y="3068960"/>
            <a:ext cx="864096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084168" y="2708920"/>
            <a:ext cx="936104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644008" y="2708920"/>
            <a:ext cx="720080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508104" y="3789040"/>
            <a:ext cx="1008112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436096" y="3429000"/>
            <a:ext cx="936104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619672" y="3429000"/>
            <a:ext cx="1008112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5940152" y="4581128"/>
            <a:ext cx="648072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707904" y="4581128"/>
            <a:ext cx="1800200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7524328" y="4149080"/>
            <a:ext cx="1152128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4283968" y="4149080"/>
            <a:ext cx="1728192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5148064" y="4941168"/>
            <a:ext cx="504056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3635896" y="5373216"/>
            <a:ext cx="864096" cy="0"/>
          </a:xfrm>
          <a:prstGeom prst="line">
            <a:avLst/>
          </a:prstGeom>
          <a:ln w="635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třídy a vzory: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chtěli jsme</a:t>
            </a:r>
          </a:p>
          <a:p>
            <a:r>
              <a:rPr lang="cs-CZ" dirty="0" smtClean="0"/>
              <a:t>jsme zaskočili</a:t>
            </a:r>
          </a:p>
          <a:p>
            <a:r>
              <a:rPr lang="cs-CZ" dirty="0" smtClean="0"/>
              <a:t>posilnit se</a:t>
            </a:r>
          </a:p>
          <a:p>
            <a:r>
              <a:rPr lang="cs-CZ" dirty="0" smtClean="0"/>
              <a:t>jsme nejedli</a:t>
            </a:r>
          </a:p>
          <a:p>
            <a:r>
              <a:rPr lang="cs-CZ" dirty="0" smtClean="0"/>
              <a:t>zlepšil</a:t>
            </a:r>
          </a:p>
          <a:p>
            <a:r>
              <a:rPr lang="cs-CZ" dirty="0" smtClean="0"/>
              <a:t>žhnulo </a:t>
            </a:r>
          </a:p>
          <a:p>
            <a:r>
              <a:rPr lang="cs-CZ" dirty="0" smtClean="0"/>
              <a:t>se pekl</a:t>
            </a:r>
          </a:p>
          <a:p>
            <a:r>
              <a:rPr lang="cs-CZ" dirty="0" smtClean="0"/>
              <a:t>skládali</a:t>
            </a:r>
          </a:p>
          <a:p>
            <a:r>
              <a:rPr lang="cs-CZ" dirty="0" smtClean="0"/>
              <a:t>jsem zahlédl</a:t>
            </a:r>
          </a:p>
          <a:p>
            <a:r>
              <a:rPr lang="cs-CZ" dirty="0" smtClean="0"/>
              <a:t>usmál se</a:t>
            </a:r>
          </a:p>
          <a:p>
            <a:r>
              <a:rPr lang="cs-CZ" dirty="0" smtClean="0"/>
              <a:t>všiml jsem si</a:t>
            </a:r>
          </a:p>
          <a:p>
            <a:r>
              <a:rPr lang="cs-CZ" dirty="0" smtClean="0"/>
              <a:t>vzal </a:t>
            </a:r>
          </a:p>
          <a:p>
            <a:r>
              <a:rPr lang="cs-CZ" dirty="0" smtClean="0"/>
              <a:t>dal</a:t>
            </a:r>
          </a:p>
          <a:p>
            <a:r>
              <a:rPr lang="cs-CZ" dirty="0" smtClean="0"/>
              <a:t>ukryli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nepravidelné sloveso</a:t>
            </a:r>
          </a:p>
          <a:p>
            <a:r>
              <a:rPr lang="cs-CZ" dirty="0" smtClean="0"/>
              <a:t>4., prosí</a:t>
            </a:r>
          </a:p>
          <a:p>
            <a:r>
              <a:rPr lang="cs-CZ" dirty="0" smtClean="0"/>
              <a:t>4., prosí</a:t>
            </a:r>
          </a:p>
          <a:p>
            <a:r>
              <a:rPr lang="cs-CZ" dirty="0" smtClean="0"/>
              <a:t>nepravidelné sloveso</a:t>
            </a:r>
          </a:p>
          <a:p>
            <a:r>
              <a:rPr lang="cs-CZ" dirty="0" smtClean="0"/>
              <a:t>4., prosí</a:t>
            </a:r>
          </a:p>
          <a:p>
            <a:r>
              <a:rPr lang="cs-CZ" dirty="0" smtClean="0"/>
              <a:t>2., tiskne</a:t>
            </a:r>
          </a:p>
          <a:p>
            <a:r>
              <a:rPr lang="cs-CZ" dirty="0" smtClean="0"/>
              <a:t>1., peče</a:t>
            </a:r>
          </a:p>
          <a:p>
            <a:r>
              <a:rPr lang="cs-CZ" dirty="0" smtClean="0"/>
              <a:t>5., dělá</a:t>
            </a:r>
          </a:p>
          <a:p>
            <a:r>
              <a:rPr lang="cs-CZ" dirty="0" smtClean="0"/>
              <a:t>2., tiskne</a:t>
            </a:r>
          </a:p>
          <a:p>
            <a:r>
              <a:rPr lang="cs-CZ" dirty="0" smtClean="0"/>
              <a:t>3., kryje</a:t>
            </a:r>
          </a:p>
          <a:p>
            <a:r>
              <a:rPr lang="cs-CZ" dirty="0" smtClean="0"/>
              <a:t>2., tiskne</a:t>
            </a:r>
          </a:p>
          <a:p>
            <a:r>
              <a:rPr lang="cs-CZ" dirty="0" smtClean="0"/>
              <a:t>2., začne</a:t>
            </a:r>
          </a:p>
          <a:p>
            <a:r>
              <a:rPr lang="cs-CZ" dirty="0" smtClean="0"/>
              <a:t>5., dělá</a:t>
            </a:r>
          </a:p>
          <a:p>
            <a:r>
              <a:rPr lang="cs-CZ" dirty="0" smtClean="0"/>
              <a:t>3., kryje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Kvíz: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476672"/>
            <a:ext cx="9144000" cy="638132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000" dirty="0" smtClean="0"/>
              <a:t>Napište vzor slovesa z věty: </a:t>
            </a:r>
            <a:r>
              <a:rPr lang="cs-CZ" sz="2000" i="1" dirty="0" smtClean="0"/>
              <a:t>Pojilo nás dlouholeté přátelství.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Jaké zakončení má 4. slovesná třída?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Pojmenuj podtržený slovní druh: </a:t>
            </a:r>
            <a:r>
              <a:rPr lang="cs-CZ" sz="2000" i="1" dirty="0" smtClean="0"/>
              <a:t>Přítomnost pozorovatele může p</a:t>
            </a:r>
            <a:r>
              <a:rPr lang="cs-CZ" sz="2000" i="1" u="sng" dirty="0" smtClean="0"/>
              <a:t>ůsobit</a:t>
            </a:r>
            <a:r>
              <a:rPr lang="cs-CZ" sz="2000" i="1" dirty="0" smtClean="0"/>
              <a:t> na chování pozorovaných osob rušivě.</a:t>
            </a:r>
            <a:endParaRPr lang="cs-CZ" sz="2000" dirty="0" smtClean="0"/>
          </a:p>
          <a:p>
            <a:pPr marL="514350" indent="-514350">
              <a:buAutoNum type="arabicPeriod"/>
            </a:pPr>
            <a:r>
              <a:rPr lang="cs-CZ" sz="2000" dirty="0" smtClean="0"/>
              <a:t>Slovy napište, do jaké třídy patří sloveso: </a:t>
            </a:r>
            <a:r>
              <a:rPr lang="cs-CZ" sz="2000" i="1" dirty="0" smtClean="0"/>
              <a:t>vléci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K jakému vzoru patří sloveso: </a:t>
            </a:r>
            <a:r>
              <a:rPr lang="cs-CZ" sz="2000" i="1" dirty="0" smtClean="0"/>
              <a:t>couvnout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Jaký vzor první slovesné třídy chybí: </a:t>
            </a:r>
            <a:r>
              <a:rPr lang="cs-CZ" sz="2000" i="1" dirty="0" smtClean="0"/>
              <a:t>nese, bere, maže, umře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Na jaké písmenko začínají vzory 3. slovesné třídy?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Vyhledejte ve větě určitý slovesný tvar, který se časuje podle vzoru prosí: </a:t>
            </a:r>
            <a:r>
              <a:rPr lang="cs-CZ" sz="2000" i="1" dirty="0" smtClean="0"/>
              <a:t> Jednoho dne se přela s Karlem, že beze všeho vypije půl velké sklenice kořalky, a protože Karel byl tak hloupý a zrazoval ji z toho, zvrátila ji do sebe, že nezůstala ani kapka. (G. Flaubert: Paní </a:t>
            </a:r>
            <a:r>
              <a:rPr lang="cs-CZ" sz="2000" i="1" dirty="0" err="1" smtClean="0"/>
              <a:t>Bovaryová</a:t>
            </a:r>
            <a:r>
              <a:rPr lang="cs-CZ" sz="2000" i="1" dirty="0" smtClean="0"/>
              <a:t>)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Podle jakého vzoru se časuje sloveso:</a:t>
            </a:r>
            <a:r>
              <a:rPr lang="cs-CZ" sz="2000" i="1" dirty="0" smtClean="0"/>
              <a:t> přijít.</a:t>
            </a:r>
          </a:p>
          <a:p>
            <a:pPr marL="514350" indent="-514350">
              <a:buAutoNum type="arabicPeriod"/>
            </a:pPr>
            <a:r>
              <a:rPr lang="cs-CZ" sz="2000" i="1" dirty="0" smtClean="0"/>
              <a:t>Riskovat se v některých případech nevyplácí.</a:t>
            </a:r>
            <a:r>
              <a:rPr lang="cs-CZ" sz="2000" dirty="0" smtClean="0"/>
              <a:t> Najděte neurčitý slovesný tvar, který se skloňuje podle vzoru tiskne.</a:t>
            </a:r>
            <a:endParaRPr lang="cs-CZ" sz="2000" i="1" dirty="0" smtClean="0"/>
          </a:p>
          <a:p>
            <a:pPr marL="514350" indent="-514350" algn="r">
              <a:buAutoNum type="arabicPeriod"/>
            </a:pPr>
            <a:endParaRPr lang="cs-CZ" sz="2200" i="1" dirty="0" smtClean="0"/>
          </a:p>
          <a:p>
            <a:pPr marL="514350" indent="-514350">
              <a:buNone/>
            </a:pPr>
            <a:endParaRPr lang="cs-CZ" sz="1400" i="1" dirty="0" smtClean="0"/>
          </a:p>
          <a:p>
            <a:pPr marL="514350" indent="-514350">
              <a:buAutoNum type="arabicPeriod"/>
            </a:pPr>
            <a:endParaRPr lang="cs-CZ" sz="1400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Křížovka ke kvízu: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" y="2420888"/>
          <a:ext cx="9143996" cy="3145504"/>
        </p:xfrm>
        <a:graphic>
          <a:graphicData uri="http://schemas.openxmlformats.org/drawingml/2006/table">
            <a:tbl>
              <a:tblPr/>
              <a:tblGrid>
                <a:gridCol w="395534"/>
                <a:gridCol w="792088"/>
                <a:gridCol w="360040"/>
                <a:gridCol w="1080120"/>
                <a:gridCol w="864096"/>
                <a:gridCol w="1008112"/>
                <a:gridCol w="792088"/>
                <a:gridCol w="432048"/>
                <a:gridCol w="1224136"/>
                <a:gridCol w="1008112"/>
                <a:gridCol w="1187622"/>
              </a:tblGrid>
              <a:tr h="11521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21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kvízu: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" y="2636911"/>
          <a:ext cx="9143996" cy="3145504"/>
        </p:xfrm>
        <a:graphic>
          <a:graphicData uri="http://schemas.openxmlformats.org/drawingml/2006/table">
            <a:tbl>
              <a:tblPr/>
              <a:tblGrid>
                <a:gridCol w="395534"/>
                <a:gridCol w="792088"/>
                <a:gridCol w="360040"/>
                <a:gridCol w="1080120"/>
                <a:gridCol w="864096"/>
                <a:gridCol w="1008112"/>
                <a:gridCol w="792088"/>
                <a:gridCol w="432048"/>
                <a:gridCol w="1224136"/>
                <a:gridCol w="1008112"/>
                <a:gridCol w="1187622"/>
              </a:tblGrid>
              <a:tr h="11521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PROSÍ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SLOVESO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PRVNÍ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TISKNE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PEČE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ZVRÁTILA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UMŘE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RISKOVAT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521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 flipH="1" flipV="1">
            <a:off x="1835696" y="1556792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Procvičování na doma: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Procvičit toto téma si můžete v učebnici na stranách 53 a 54.</a:t>
            </a:r>
            <a:endParaRPr lang="cs-CZ" sz="4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118</TotalTime>
  <Words>747</Words>
  <Application>Microsoft Office PowerPoint</Application>
  <PresentationFormat>Předvádění na obrazovce (4:3)</PresentationFormat>
  <Paragraphs>197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Snímek 1</vt:lpstr>
      <vt:lpstr>SLOVESNÉ TŘÍDY A VZORY:</vt:lpstr>
      <vt:lpstr>Snímek 3</vt:lpstr>
      <vt:lpstr>1. třída</vt:lpstr>
      <vt:lpstr>2. třída</vt:lpstr>
      <vt:lpstr>3. třída</vt:lpstr>
      <vt:lpstr>4. třída</vt:lpstr>
      <vt:lpstr>5. třída</vt:lpstr>
      <vt:lpstr>Nepravidelná slovesa:</vt:lpstr>
      <vt:lpstr>Jak přiřadíme správně sloveso ke vzoru?</vt:lpstr>
      <vt:lpstr>Najděte ve větách slovesné vzory:</vt:lpstr>
      <vt:lpstr>Následující slovesa přiřaďte ke vzoru:</vt:lpstr>
      <vt:lpstr>Vyhledejte v textu slovesné tvary a přiřaďte je třídě a ke vzoru:</vt:lpstr>
      <vt:lpstr>Řešení třídy a vzory:</vt:lpstr>
      <vt:lpstr>Kvíz:</vt:lpstr>
      <vt:lpstr>Křížovka ke kvízu:</vt:lpstr>
      <vt:lpstr>Řešení kvízu:</vt:lpstr>
      <vt:lpstr>Procvičování na doma: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SLOVESNÉ TŘÍDY A VZORY:</dc:title>
  <dc:creator>Martina</dc:creator>
  <cp:lastModifiedBy>Martina</cp:lastModifiedBy>
  <cp:revision>15</cp:revision>
  <dcterms:created xsi:type="dcterms:W3CDTF">2010-09-05T10:12:58Z</dcterms:created>
  <dcterms:modified xsi:type="dcterms:W3CDTF">2011-08-31T12:36:38Z</dcterms:modified>
</cp:coreProperties>
</file>