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1" r:id="rId7"/>
    <p:sldId id="260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BCCD9E8-AFFE-4563-B1E9-0CF8DE0D1A15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6D20AFD-239E-4295-9424-092F9EC7F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CCD9E8-AFFE-4563-B1E9-0CF8DE0D1A15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D20AFD-239E-4295-9424-092F9EC7F2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CCD9E8-AFFE-4563-B1E9-0CF8DE0D1A15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D20AFD-239E-4295-9424-092F9EC7F2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CCD9E8-AFFE-4563-B1E9-0CF8DE0D1A15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D20AFD-239E-4295-9424-092F9EC7F2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CCD9E8-AFFE-4563-B1E9-0CF8DE0D1A15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D20AFD-239E-4295-9424-092F9EC7F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CCD9E8-AFFE-4563-B1E9-0CF8DE0D1A15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D20AFD-239E-4295-9424-092F9EC7F2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CCD9E8-AFFE-4563-B1E9-0CF8DE0D1A15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D20AFD-239E-4295-9424-092F9EC7F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BCCD9E8-AFFE-4563-B1E9-0CF8DE0D1A15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D20AFD-239E-4295-9424-092F9EC7F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BCCD9E8-AFFE-4563-B1E9-0CF8DE0D1A15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6D20AFD-239E-4295-9424-092F9EC7F2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CCD9E8-AFFE-4563-B1E9-0CF8DE0D1A15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D20AFD-239E-4295-9424-092F9EC7F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CCD9E8-AFFE-4563-B1E9-0CF8DE0D1A15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D20AFD-239E-4295-9424-092F9EC7F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BCCD9E8-AFFE-4563-B1E9-0CF8DE0D1A15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6D20AFD-239E-4295-9424-092F9EC7F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Tvarosloví 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VY_32_INOVACE_13_Přechodníky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(informativně)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Přechodníky (informativně)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Lev se jenom povaloval a nikoho si nevšímal, jelikož se </a:t>
            </a:r>
          </a:p>
          <a:p>
            <a:pPr>
              <a:buNone/>
            </a:pPr>
            <a:r>
              <a:rPr lang="cs-CZ" sz="2400" b="1" dirty="0" smtClean="0"/>
              <a:t>přes sklo a přes lidi díval na modré nebe a na slunce, </a:t>
            </a:r>
          </a:p>
          <a:p>
            <a:pPr>
              <a:buNone/>
            </a:pPr>
            <a:r>
              <a:rPr lang="cs-CZ" sz="2400" b="1" dirty="0" smtClean="0"/>
              <a:t>v noci na měsíc a na hvězdy a vzpomínal, jaké to bylo, </a:t>
            </a:r>
          </a:p>
          <a:p>
            <a:pPr>
              <a:buNone/>
            </a:pPr>
            <a:r>
              <a:rPr lang="cs-CZ" sz="2400" b="1" dirty="0" smtClean="0"/>
              <a:t>když byl ještě maličký.</a:t>
            </a:r>
          </a:p>
          <a:p>
            <a:pPr>
              <a:buNone/>
            </a:pPr>
            <a:endParaRPr lang="cs-CZ" dirty="0" smtClean="0"/>
          </a:p>
          <a:p>
            <a:pPr marL="624078" indent="-514350">
              <a:buAutoNum type="arabicPeriod"/>
            </a:pPr>
            <a:r>
              <a:rPr lang="cs-CZ" sz="2400" dirty="0" smtClean="0"/>
              <a:t>Určete počet vět v souvětí, typ souvětí a znázorněte ho graficky.</a:t>
            </a:r>
          </a:p>
          <a:p>
            <a:pPr marL="624078" indent="-514350">
              <a:buAutoNum type="arabicPeriod"/>
            </a:pPr>
            <a:r>
              <a:rPr lang="cs-CZ" sz="2400" dirty="0" smtClean="0"/>
              <a:t>Vypište základní skladební dvojici z poslední věty v souvětí a určete druh přísudku.</a:t>
            </a:r>
          </a:p>
          <a:p>
            <a:pPr marL="624078" indent="-514350">
              <a:buAutoNum type="arabicPeriod"/>
            </a:pPr>
            <a:r>
              <a:rPr lang="cs-CZ" sz="2400" dirty="0" smtClean="0"/>
              <a:t>Nahraďte spojku jelikož jinou spojkou s podobným významem.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 na začátek hodiny: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jsou tvary knižní</a:t>
            </a:r>
          </a:p>
          <a:p>
            <a:r>
              <a:rPr lang="cs-CZ" dirty="0" smtClean="0"/>
              <a:t>ve větě jsou doplňkem – vztahují se k přísudku a k podmětu</a:t>
            </a:r>
          </a:p>
          <a:p>
            <a:r>
              <a:rPr lang="cs-CZ" dirty="0"/>
              <a:t>m</a:t>
            </a:r>
            <a:r>
              <a:rPr lang="cs-CZ" dirty="0" smtClean="0"/>
              <a:t>ají </a:t>
            </a:r>
            <a:r>
              <a:rPr lang="cs-CZ" dirty="0" smtClean="0"/>
              <a:t>tři tvary:	pro rod mužský</a:t>
            </a:r>
          </a:p>
          <a:p>
            <a:pPr>
              <a:buNone/>
            </a:pPr>
            <a:r>
              <a:rPr lang="cs-CZ" dirty="0" smtClean="0"/>
              <a:t>				pro rod ženský a střední</a:t>
            </a:r>
          </a:p>
          <a:p>
            <a:pPr>
              <a:buNone/>
            </a:pPr>
            <a:r>
              <a:rPr lang="cs-CZ" dirty="0" smtClean="0"/>
              <a:t>				pro mn. číslo všech rodů</a:t>
            </a:r>
          </a:p>
          <a:p>
            <a:r>
              <a:rPr lang="cs-CZ" dirty="0" smtClean="0"/>
              <a:t>přechodníky existují dva:</a:t>
            </a:r>
          </a:p>
          <a:p>
            <a:endParaRPr lang="cs-CZ" dirty="0" smtClean="0"/>
          </a:p>
          <a:p>
            <a:pPr lvl="8">
              <a:buNone/>
            </a:pPr>
            <a:r>
              <a:rPr lang="cs-CZ" dirty="0" smtClean="0"/>
              <a:t>			</a:t>
            </a:r>
            <a:r>
              <a:rPr lang="cs-CZ" sz="2400" dirty="0" smtClean="0"/>
              <a:t>přechodník přítomný</a:t>
            </a:r>
          </a:p>
          <a:p>
            <a:pPr lvl="8">
              <a:buNone/>
            </a:pPr>
            <a:endParaRPr lang="cs-CZ" sz="2400" dirty="0" smtClean="0"/>
          </a:p>
          <a:p>
            <a:pPr lvl="8">
              <a:buNone/>
            </a:pPr>
            <a:endParaRPr lang="cs-CZ" sz="2400" dirty="0" smtClean="0"/>
          </a:p>
          <a:p>
            <a:pPr lvl="8">
              <a:buNone/>
            </a:pPr>
            <a:r>
              <a:rPr lang="cs-CZ" sz="2400" dirty="0" smtClean="0"/>
              <a:t>			  </a:t>
            </a:r>
          </a:p>
          <a:p>
            <a:pPr lvl="8">
              <a:buNone/>
            </a:pPr>
            <a:r>
              <a:rPr lang="cs-CZ" sz="2400" dirty="0" smtClean="0"/>
              <a:t>			    přechodník minulý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Přechodníky: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763688" y="4437112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763688" y="4437112"/>
            <a:ext cx="2088232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vyjadřuje současnost děje s dějem přísudkového slovesa</a:t>
            </a:r>
          </a:p>
          <a:p>
            <a:r>
              <a:rPr lang="cs-CZ" dirty="0" smtClean="0"/>
              <a:t>tvoří se od sloves nedokonavých</a:t>
            </a:r>
          </a:p>
          <a:p>
            <a:r>
              <a:rPr lang="cs-CZ" dirty="0" smtClean="0"/>
              <a:t>je tvořen od kmene přítomného (</a:t>
            </a:r>
            <a:r>
              <a:rPr lang="cs-CZ" b="1" dirty="0" smtClean="0"/>
              <a:t>3. os., </a:t>
            </a:r>
            <a:r>
              <a:rPr lang="cs-CZ" b="1" dirty="0" err="1" smtClean="0"/>
              <a:t>č.mn</a:t>
            </a:r>
            <a:r>
              <a:rPr lang="cs-CZ" b="1" dirty="0" smtClean="0"/>
              <a:t>. času přít.</a:t>
            </a:r>
            <a:r>
              <a:rPr lang="cs-CZ" dirty="0" smtClean="0"/>
              <a:t> (</a:t>
            </a:r>
            <a:r>
              <a:rPr lang="cs-CZ" i="1" dirty="0" smtClean="0"/>
              <a:t>oni </a:t>
            </a:r>
            <a:r>
              <a:rPr lang="cs-CZ" i="1" dirty="0" err="1" smtClean="0">
                <a:solidFill>
                  <a:srgbClr val="FF0000"/>
                </a:solidFill>
              </a:rPr>
              <a:t>ved</a:t>
            </a:r>
            <a:r>
              <a:rPr lang="cs-CZ" i="1" dirty="0" smtClean="0"/>
              <a:t>-</a:t>
            </a:r>
            <a:r>
              <a:rPr lang="cs-CZ" i="1" dirty="0" err="1" smtClean="0"/>
              <a:t>ou</a:t>
            </a:r>
            <a:r>
              <a:rPr lang="cs-CZ" i="1" dirty="0" smtClean="0"/>
              <a:t>, </a:t>
            </a:r>
            <a:r>
              <a:rPr lang="cs-CZ" i="1" dirty="0" smtClean="0">
                <a:solidFill>
                  <a:srgbClr val="FF0000"/>
                </a:solidFill>
              </a:rPr>
              <a:t>pros</a:t>
            </a:r>
            <a:r>
              <a:rPr lang="cs-CZ" i="1" dirty="0" smtClean="0"/>
              <a:t>-í</a:t>
            </a:r>
            <a:r>
              <a:rPr lang="cs-CZ" dirty="0" smtClean="0"/>
              <a:t>) </a:t>
            </a:r>
          </a:p>
          <a:p>
            <a:r>
              <a:rPr lang="cs-CZ" b="1" dirty="0" smtClean="0"/>
              <a:t>končí-li na –</a:t>
            </a:r>
            <a:r>
              <a:rPr lang="cs-CZ" b="1" dirty="0" err="1" smtClean="0"/>
              <a:t>ou</a:t>
            </a:r>
            <a:r>
              <a:rPr lang="cs-CZ" dirty="0" smtClean="0"/>
              <a:t> →koncovky </a:t>
            </a:r>
            <a:r>
              <a:rPr lang="cs-CZ" b="1" dirty="0" smtClean="0"/>
              <a:t>-a, -</a:t>
            </a:r>
            <a:r>
              <a:rPr lang="cs-CZ" b="1" dirty="0" err="1" smtClean="0"/>
              <a:t>ouc</a:t>
            </a:r>
            <a:r>
              <a:rPr lang="cs-CZ" b="1" dirty="0" smtClean="0"/>
              <a:t>, -</a:t>
            </a:r>
            <a:r>
              <a:rPr lang="cs-CZ" b="1" dirty="0" err="1" smtClean="0"/>
              <a:t>ouce</a:t>
            </a:r>
            <a:r>
              <a:rPr lang="cs-CZ" dirty="0" smtClean="0"/>
              <a:t> (</a:t>
            </a:r>
            <a:r>
              <a:rPr lang="cs-CZ" i="1" dirty="0" smtClean="0"/>
              <a:t>veda, vedouc, vedouce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končí-li na –í</a:t>
            </a:r>
            <a:r>
              <a:rPr lang="cs-CZ" dirty="0" smtClean="0"/>
              <a:t> → koncovky </a:t>
            </a:r>
            <a:r>
              <a:rPr lang="cs-CZ" b="1" dirty="0" smtClean="0"/>
              <a:t>-e, -</a:t>
            </a:r>
            <a:r>
              <a:rPr lang="cs-CZ" b="1" dirty="0" err="1" smtClean="0"/>
              <a:t>íc</a:t>
            </a:r>
            <a:r>
              <a:rPr lang="cs-CZ" b="1" dirty="0" smtClean="0"/>
              <a:t>, -</a:t>
            </a:r>
            <a:r>
              <a:rPr lang="cs-CZ" b="1" dirty="0" err="1" smtClean="0"/>
              <a:t>íce</a:t>
            </a:r>
            <a:r>
              <a:rPr lang="cs-CZ" dirty="0" smtClean="0"/>
              <a:t> (</a:t>
            </a:r>
            <a:r>
              <a:rPr lang="cs-CZ" i="1" dirty="0" smtClean="0"/>
              <a:t>sázeje, sázejíc, sázejíce)</a:t>
            </a:r>
            <a:endParaRPr lang="cs-CZ" dirty="0" smtClean="0"/>
          </a:p>
          <a:p>
            <a:pPr>
              <a:buNone/>
            </a:pP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Přechodník přítomný: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dirty="0" smtClean="0"/>
              <a:t>Cvičení 1,2,3 na straně 60, 61 v učebnici.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Vyjadřuje děj předcházející před dějem přísudkového slovesa</a:t>
            </a:r>
          </a:p>
          <a:p>
            <a:r>
              <a:rPr lang="cs-CZ" dirty="0" smtClean="0"/>
              <a:t>tvoří se od sloves dokonavých</a:t>
            </a:r>
          </a:p>
          <a:p>
            <a:r>
              <a:rPr lang="cs-CZ" dirty="0" smtClean="0"/>
              <a:t>je tvořen od kmene minulého (vytvoříme příčestí minulé: </a:t>
            </a:r>
            <a:r>
              <a:rPr lang="cs-CZ" i="1" dirty="0" err="1" smtClean="0">
                <a:solidFill>
                  <a:srgbClr val="FF0000"/>
                </a:solidFill>
              </a:rPr>
              <a:t>přiše</a:t>
            </a:r>
            <a:r>
              <a:rPr lang="cs-CZ" i="1" dirty="0" smtClean="0"/>
              <a:t>-l, </a:t>
            </a:r>
            <a:r>
              <a:rPr lang="cs-CZ" i="1" dirty="0" smtClean="0">
                <a:solidFill>
                  <a:srgbClr val="FF0000"/>
                </a:solidFill>
              </a:rPr>
              <a:t>přived</a:t>
            </a:r>
            <a:r>
              <a:rPr lang="cs-CZ" i="1" dirty="0" smtClean="0"/>
              <a:t>-l</a:t>
            </a:r>
            <a:r>
              <a:rPr lang="cs-CZ" dirty="0" smtClean="0"/>
              <a:t>)</a:t>
            </a:r>
          </a:p>
          <a:p>
            <a:r>
              <a:rPr lang="cs-CZ" b="1" i="1" dirty="0" smtClean="0"/>
              <a:t>před  „l“ samohláska → </a:t>
            </a:r>
            <a:r>
              <a:rPr lang="cs-CZ" dirty="0" smtClean="0"/>
              <a:t>koncovky </a:t>
            </a:r>
            <a:r>
              <a:rPr lang="cs-CZ" b="1" dirty="0" smtClean="0"/>
              <a:t>–v, -vši, -vše </a:t>
            </a:r>
            <a:r>
              <a:rPr lang="cs-CZ" i="1" dirty="0" smtClean="0"/>
              <a:t>(</a:t>
            </a:r>
            <a:r>
              <a:rPr lang="cs-CZ" i="1" dirty="0" err="1" smtClean="0"/>
              <a:t>přišev</a:t>
            </a:r>
            <a:r>
              <a:rPr lang="cs-CZ" i="1" dirty="0" smtClean="0"/>
              <a:t>, </a:t>
            </a:r>
            <a:r>
              <a:rPr lang="cs-CZ" i="1" dirty="0" err="1" smtClean="0"/>
              <a:t>přiševši</a:t>
            </a:r>
            <a:r>
              <a:rPr lang="cs-CZ" i="1" dirty="0" smtClean="0"/>
              <a:t>, </a:t>
            </a:r>
            <a:r>
              <a:rPr lang="cs-CZ" i="1" dirty="0" err="1" smtClean="0"/>
              <a:t>přiševše</a:t>
            </a:r>
            <a:r>
              <a:rPr lang="cs-CZ" i="1" dirty="0" smtClean="0"/>
              <a:t>)</a:t>
            </a:r>
          </a:p>
          <a:p>
            <a:r>
              <a:rPr lang="cs-CZ" b="1" i="1" dirty="0" smtClean="0"/>
              <a:t>před „l“ souhláska → </a:t>
            </a:r>
            <a:r>
              <a:rPr lang="cs-CZ" dirty="0" smtClean="0"/>
              <a:t>koncovky </a:t>
            </a:r>
            <a:r>
              <a:rPr lang="cs-CZ" b="1" dirty="0" smtClean="0"/>
              <a:t>-0, -</a:t>
            </a:r>
            <a:r>
              <a:rPr lang="cs-CZ" b="1" dirty="0" err="1" smtClean="0"/>
              <a:t>ši</a:t>
            </a:r>
            <a:r>
              <a:rPr lang="cs-CZ" b="1" dirty="0" smtClean="0"/>
              <a:t>, -</a:t>
            </a:r>
            <a:r>
              <a:rPr lang="cs-CZ" b="1" dirty="0" err="1" smtClean="0"/>
              <a:t>še</a:t>
            </a:r>
            <a:r>
              <a:rPr lang="cs-CZ" b="1" dirty="0" smtClean="0"/>
              <a:t> </a:t>
            </a:r>
            <a:r>
              <a:rPr lang="cs-CZ" i="1" dirty="0" smtClean="0"/>
              <a:t>(přived, přivedši, přivedše)</a:t>
            </a:r>
            <a:endParaRPr lang="cs-CZ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Přechodník minulý: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3200" dirty="0" smtClean="0"/>
              <a:t>Cvičení 4, 5 na straně 61, 62 v učebnici.</a:t>
            </a:r>
          </a:p>
          <a:p>
            <a:pPr>
              <a:buNone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5004048" y="6165304"/>
            <a:ext cx="11521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32040" y="3645024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004048" y="1844824"/>
            <a:ext cx="388843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1560" y="5805264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3501008"/>
            <a:ext cx="37444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flipV="1">
            <a:off x="611560" y="1700808"/>
            <a:ext cx="367240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0" y="1196752"/>
            <a:ext cx="4495800" cy="5661248"/>
          </a:xfrm>
        </p:spPr>
        <p:txBody>
          <a:bodyPr>
            <a:normAutofit fontScale="55000" lnSpcReduction="20000"/>
          </a:bodyPr>
          <a:lstStyle/>
          <a:p>
            <a:pPr marL="624078" indent="-514350">
              <a:buNone/>
            </a:pPr>
            <a:r>
              <a:rPr lang="cs-CZ" dirty="0" smtClean="0"/>
              <a:t>1. 	</a:t>
            </a:r>
            <a:r>
              <a:rPr lang="cs-CZ" sz="3800" b="1" dirty="0" smtClean="0"/>
              <a:t>Jak jinak můžeme nazvat přechodník přítomný?</a:t>
            </a:r>
          </a:p>
          <a:p>
            <a:pPr marL="624078" indent="-514350">
              <a:buAutoNum type="alphaLcParenR"/>
            </a:pPr>
            <a:r>
              <a:rPr lang="cs-CZ" sz="3800" dirty="0" smtClean="0"/>
              <a:t>přechodník pro současnost</a:t>
            </a:r>
          </a:p>
          <a:p>
            <a:pPr marL="624078" indent="-514350">
              <a:buAutoNum type="alphaLcParenR"/>
            </a:pPr>
            <a:r>
              <a:rPr lang="cs-CZ" sz="3800" dirty="0" smtClean="0"/>
              <a:t>přechodník pro předčasnost</a:t>
            </a:r>
          </a:p>
          <a:p>
            <a:pPr marL="624078" indent="-514350">
              <a:buAutoNum type="alphaLcParenR"/>
            </a:pPr>
            <a:r>
              <a:rPr lang="cs-CZ" sz="3800" dirty="0" smtClean="0"/>
              <a:t>přechodník pro minulost</a:t>
            </a:r>
          </a:p>
          <a:p>
            <a:pPr marL="624078" indent="-514350">
              <a:buNone/>
            </a:pPr>
            <a:r>
              <a:rPr lang="cs-CZ" sz="3800" dirty="0" smtClean="0"/>
              <a:t>2. </a:t>
            </a:r>
            <a:r>
              <a:rPr lang="cs-CZ" sz="3800" b="1" dirty="0" smtClean="0"/>
              <a:t>	Pomocí přípon – </a:t>
            </a:r>
            <a:r>
              <a:rPr lang="cs-CZ" sz="3800" b="1" dirty="0" err="1" smtClean="0"/>
              <a:t>ouc</a:t>
            </a:r>
            <a:r>
              <a:rPr lang="cs-CZ" sz="3800" b="1" dirty="0" smtClean="0"/>
              <a:t>, -</a:t>
            </a:r>
            <a:r>
              <a:rPr lang="cs-CZ" sz="3800" b="1" dirty="0" err="1" smtClean="0"/>
              <a:t>íc</a:t>
            </a:r>
            <a:r>
              <a:rPr lang="cs-CZ" sz="3800" b="1" dirty="0" smtClean="0"/>
              <a:t> se tvoří:</a:t>
            </a:r>
          </a:p>
          <a:p>
            <a:pPr marL="624078" indent="-514350">
              <a:buAutoNum type="alphaLcParenR"/>
            </a:pPr>
            <a:r>
              <a:rPr lang="cs-CZ" sz="3800" dirty="0" smtClean="0"/>
              <a:t>tvary jed. čísla r. mužského</a:t>
            </a:r>
          </a:p>
          <a:p>
            <a:pPr marL="624078" indent="-514350">
              <a:buAutoNum type="alphaLcParenR"/>
            </a:pPr>
            <a:r>
              <a:rPr lang="cs-CZ" sz="3800" dirty="0" smtClean="0"/>
              <a:t>tvary jed. čísla r. </a:t>
            </a:r>
            <a:r>
              <a:rPr lang="cs-CZ" sz="3800" dirty="0" err="1" smtClean="0"/>
              <a:t>stř</a:t>
            </a:r>
            <a:r>
              <a:rPr lang="cs-CZ" sz="3800" dirty="0" smtClean="0"/>
              <a:t>. a žen.</a:t>
            </a:r>
          </a:p>
          <a:p>
            <a:pPr marL="624078" indent="-514350">
              <a:buAutoNum type="alphaLcParenR"/>
            </a:pPr>
            <a:r>
              <a:rPr lang="cs-CZ" sz="3800" dirty="0" smtClean="0"/>
              <a:t>tvary jed. čísla r. muž. a </a:t>
            </a:r>
            <a:r>
              <a:rPr lang="cs-CZ" sz="3800" dirty="0" err="1" smtClean="0"/>
              <a:t>stř</a:t>
            </a:r>
            <a:r>
              <a:rPr lang="cs-CZ" sz="3800" dirty="0" smtClean="0"/>
              <a:t>.</a:t>
            </a:r>
          </a:p>
          <a:p>
            <a:pPr marL="624078" indent="-514350">
              <a:buNone/>
            </a:pPr>
            <a:r>
              <a:rPr lang="cs-CZ" sz="3800" dirty="0" smtClean="0"/>
              <a:t>3. 	</a:t>
            </a:r>
            <a:r>
              <a:rPr lang="cs-CZ" sz="3800" b="1" dirty="0" smtClean="0"/>
              <a:t>Jak zní správný tvar přechodníku ve větě: Petr … na schodech, pozorně sleduje hrajícího si bratra.</a:t>
            </a:r>
          </a:p>
          <a:p>
            <a:pPr marL="624078" indent="-514350">
              <a:buAutoNum type="alphaLcParenR"/>
            </a:pPr>
            <a:r>
              <a:rPr lang="cs-CZ" sz="3800" dirty="0" smtClean="0"/>
              <a:t>sedíc</a:t>
            </a:r>
          </a:p>
          <a:p>
            <a:pPr marL="624078" indent="-514350">
              <a:buAutoNum type="alphaLcParenR"/>
            </a:pPr>
            <a:r>
              <a:rPr lang="cs-CZ" sz="3800" dirty="0" smtClean="0"/>
              <a:t>sedíce</a:t>
            </a:r>
          </a:p>
          <a:p>
            <a:pPr marL="624078" indent="-514350">
              <a:buAutoNum type="alphaLcParenR"/>
            </a:pPr>
            <a:r>
              <a:rPr lang="cs-CZ" sz="3800" dirty="0" smtClean="0"/>
              <a:t>sedě</a:t>
            </a:r>
          </a:p>
          <a:p>
            <a:pPr marL="624078" indent="-514350">
              <a:buNone/>
            </a:pPr>
            <a:endParaRPr lang="cs-CZ" sz="20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355976" y="1124744"/>
            <a:ext cx="5040560" cy="5733256"/>
          </a:xfrm>
        </p:spPr>
        <p:txBody>
          <a:bodyPr>
            <a:noAutofit/>
          </a:bodyPr>
          <a:lstStyle/>
          <a:p>
            <a:pPr marL="624078" indent="-514350">
              <a:buNone/>
            </a:pPr>
            <a:r>
              <a:rPr lang="cs-CZ" sz="2000" dirty="0" smtClean="0"/>
              <a:t>4. </a:t>
            </a:r>
            <a:r>
              <a:rPr lang="cs-CZ" sz="2100" dirty="0" smtClean="0"/>
              <a:t>	</a:t>
            </a:r>
            <a:r>
              <a:rPr lang="cs-CZ" sz="2100" b="1" dirty="0" smtClean="0"/>
              <a:t>Ve které větě je použit přechodník správně?</a:t>
            </a:r>
          </a:p>
          <a:p>
            <a:pPr marL="624078" indent="-514350">
              <a:buAutoNum type="alphaLcParenR"/>
            </a:pPr>
            <a:r>
              <a:rPr lang="cs-CZ" sz="2100" dirty="0" smtClean="0"/>
              <a:t>Chlapec odchází usmívaje se.</a:t>
            </a:r>
          </a:p>
          <a:p>
            <a:pPr marL="624078" indent="-514350">
              <a:buAutoNum type="alphaLcParenR"/>
            </a:pPr>
            <a:r>
              <a:rPr lang="cs-CZ" sz="2100" dirty="0" smtClean="0"/>
              <a:t>Chlapec odchází usmívajíc se.</a:t>
            </a:r>
          </a:p>
          <a:p>
            <a:pPr marL="624078" indent="-514350">
              <a:buAutoNum type="alphaLcParenR"/>
            </a:pPr>
            <a:r>
              <a:rPr lang="cs-CZ" sz="2100" dirty="0" smtClean="0"/>
              <a:t>Chlapec odchází usmívá s.e</a:t>
            </a:r>
          </a:p>
          <a:p>
            <a:pPr marL="624078" indent="-514350">
              <a:buNone/>
            </a:pPr>
            <a:r>
              <a:rPr lang="cs-CZ" sz="2100" dirty="0" smtClean="0"/>
              <a:t>5. </a:t>
            </a:r>
            <a:r>
              <a:rPr lang="cs-CZ" sz="2100" b="1" dirty="0" smtClean="0"/>
              <a:t>	Kterým větným členem je přechodník?</a:t>
            </a:r>
          </a:p>
          <a:p>
            <a:pPr marL="624078" indent="-514350">
              <a:buAutoNum type="alphaLcParenR"/>
            </a:pPr>
            <a:r>
              <a:rPr lang="cs-CZ" sz="2100" dirty="0" smtClean="0"/>
              <a:t>doplňkem</a:t>
            </a:r>
          </a:p>
          <a:p>
            <a:pPr marL="624078" indent="-514350">
              <a:buAutoNum type="alphaLcParenR"/>
            </a:pPr>
            <a:r>
              <a:rPr lang="cs-CZ" sz="2100" dirty="0" smtClean="0"/>
              <a:t>přísudkem</a:t>
            </a:r>
          </a:p>
          <a:p>
            <a:pPr marL="624078" indent="-514350">
              <a:buAutoNum type="alphaLcParenR"/>
            </a:pPr>
            <a:r>
              <a:rPr lang="cs-CZ" sz="2100" dirty="0" smtClean="0"/>
              <a:t>předmětem</a:t>
            </a:r>
          </a:p>
          <a:p>
            <a:pPr marL="624078" indent="-514350">
              <a:buNone/>
            </a:pPr>
            <a:r>
              <a:rPr lang="cs-CZ" sz="2100" dirty="0" smtClean="0"/>
              <a:t>6. 	</a:t>
            </a:r>
            <a:r>
              <a:rPr lang="cs-CZ" sz="2100" b="1" dirty="0" smtClean="0"/>
              <a:t>Který tvar přechodníku odpovídá zadání: r. </a:t>
            </a:r>
            <a:r>
              <a:rPr lang="cs-CZ" sz="2100" b="1" dirty="0" err="1" smtClean="0"/>
              <a:t>stř</a:t>
            </a:r>
            <a:r>
              <a:rPr lang="cs-CZ" sz="2100" b="1" dirty="0" smtClean="0"/>
              <a:t>.,  č. </a:t>
            </a:r>
            <a:r>
              <a:rPr lang="cs-CZ" sz="2100" b="1" dirty="0" err="1" smtClean="0"/>
              <a:t>j</a:t>
            </a:r>
            <a:r>
              <a:rPr lang="cs-CZ" sz="2100" b="1" dirty="0" smtClean="0"/>
              <a:t>., čas min.</a:t>
            </a:r>
          </a:p>
          <a:p>
            <a:pPr marL="624078" indent="-514350">
              <a:buAutoNum type="alphaLcParenR"/>
            </a:pPr>
            <a:r>
              <a:rPr lang="cs-CZ" sz="2100" dirty="0" smtClean="0"/>
              <a:t>peka</a:t>
            </a:r>
          </a:p>
          <a:p>
            <a:pPr marL="624078" indent="-514350">
              <a:buAutoNum type="alphaLcParenR"/>
            </a:pPr>
            <a:r>
              <a:rPr lang="cs-CZ" sz="2100" dirty="0" smtClean="0"/>
              <a:t>pekouc</a:t>
            </a:r>
          </a:p>
          <a:p>
            <a:pPr marL="624078" indent="-514350">
              <a:buAutoNum type="alphaLcParenR"/>
            </a:pPr>
            <a:r>
              <a:rPr lang="cs-CZ" sz="2100" dirty="0" smtClean="0"/>
              <a:t>pekouce</a:t>
            </a:r>
          </a:p>
          <a:p>
            <a:pPr marL="624078" indent="-514350">
              <a:buNone/>
            </a:pPr>
            <a:endParaRPr lang="cs-CZ" sz="20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Shrnutí: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4" grpId="0" animBg="1"/>
      <p:bldP spid="13" grpId="0" animBg="1"/>
      <p:bldP spid="12" grpId="0" animBg="1"/>
      <p:bldP spid="11" grpId="0" animBg="1"/>
      <p:bldP spid="10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1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114</TotalTime>
  <Words>261</Words>
  <Application>Microsoft Office PowerPoint</Application>
  <PresentationFormat>On-screen Show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Shluk</vt:lpstr>
      <vt:lpstr>PowerPoint Presentation</vt:lpstr>
      <vt:lpstr>Přechodníky (informativně)</vt:lpstr>
      <vt:lpstr>Procvičení na začátek hodiny:</vt:lpstr>
      <vt:lpstr>Přechodníky:</vt:lpstr>
      <vt:lpstr>Přechodník přítomný:</vt:lpstr>
      <vt:lpstr>Procvičení:</vt:lpstr>
      <vt:lpstr>Přechodník minulý:</vt:lpstr>
      <vt:lpstr>Procvičení:</vt:lpstr>
      <vt:lpstr>Shrnutí: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Přechodníky (informativně)</dc:title>
  <dc:creator>Martina</dc:creator>
  <cp:lastModifiedBy>Valued Acer Customer</cp:lastModifiedBy>
  <cp:revision>14</cp:revision>
  <dcterms:created xsi:type="dcterms:W3CDTF">2010-09-05T07:55:07Z</dcterms:created>
  <dcterms:modified xsi:type="dcterms:W3CDTF">2012-05-21T15:02:51Z</dcterms:modified>
</cp:coreProperties>
</file>