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4" autoAdjust="0"/>
  </p:normalViewPr>
  <p:slideViewPr>
    <p:cSldViewPr>
      <p:cViewPr>
        <p:scale>
          <a:sx n="100" d="100"/>
          <a:sy n="100" d="100"/>
        </p:scale>
        <p:origin x="-516" y="10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692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BEEF2-CE87-48C3-8276-D4BEBA93536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C185-C456-4EA6-BBB4-4628468D6C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BEEF2-CE87-48C3-8276-D4BEBA93536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C185-C456-4EA6-BBB4-4628468D6C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BEEF2-CE87-48C3-8276-D4BEBA93536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C185-C456-4EA6-BBB4-4628468D6C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BEEF2-CE87-48C3-8276-D4BEBA93536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C185-C456-4EA6-BBB4-4628468D6C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BEEF2-CE87-48C3-8276-D4BEBA93536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C185-C456-4EA6-BBB4-4628468D6C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BEEF2-CE87-48C3-8276-D4BEBA93536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C185-C456-4EA6-BBB4-4628468D6C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BEEF2-CE87-48C3-8276-D4BEBA93536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C185-C456-4EA6-BBB4-4628468D6C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BEEF2-CE87-48C3-8276-D4BEBA93536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C185-C456-4EA6-BBB4-4628468D6C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BEEF2-CE87-48C3-8276-D4BEBA93536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615C185-C456-4EA6-BBB4-4628468D6C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BEEF2-CE87-48C3-8276-D4BEBA93536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C185-C456-4EA6-BBB4-4628468D6C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BEEF2-CE87-48C3-8276-D4BEBA93536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C185-C456-4EA6-BBB4-4628468D6C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98BEEF2-CE87-48C3-8276-D4BEBA93536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615C185-C456-4EA6-BBB4-4628468D6C0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obce.sweb.cz/grafika/mapa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img/u/prezident-cr/vaclav-klaus.jpg" TargetMode="External"/><Relationship Id="rId2" Type="http://schemas.openxmlformats.org/officeDocument/2006/relationships/hyperlink" Target="http://www.denso.cz/ir/images/NewsModule-News/98-image-File-Vaclav_Havel--200x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lada.cz/assets/clenove-vlady/premier/fotogalerie/DSC_0959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media.novinky.cz/627/206277-top_foto1-p5jx6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.novinky.cz/916/119161-top_foto2-oblc7.jpg" TargetMode="External"/><Relationship Id="rId2" Type="http://schemas.openxmlformats.org/officeDocument/2006/relationships/hyperlink" Target="http://i.lidovky.cz/10/052/lngal/MK330873_3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img.mf.cz/804/071/2-VOLBY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5000636"/>
            <a:ext cx="5407025" cy="1038225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919210"/>
              </p:ext>
            </p:extLst>
          </p:nvPr>
        </p:nvGraphicFramePr>
        <p:xfrm>
          <a:off x="1475656" y="1268760"/>
          <a:ext cx="6001468" cy="4973809"/>
        </p:xfrm>
        <a:graphic>
          <a:graphicData uri="http://schemas.openxmlformats.org/drawingml/2006/table">
            <a:tbl>
              <a:tblPr/>
              <a:tblGrid>
                <a:gridCol w="3004508"/>
                <a:gridCol w="2996960"/>
              </a:tblGrid>
              <a:tr h="1805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ZŠ a MŠ Verneřice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8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Autor výukového materiálu: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Times New Roman"/>
                          <a:ea typeface="Calibri"/>
                          <a:cs typeface="Times New Roman"/>
                        </a:rPr>
                        <a:t>Lenka Lehká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8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0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Times New Roman"/>
                          <a:ea typeface="Calibri"/>
                          <a:cs typeface="Times New Roman"/>
                        </a:rPr>
                        <a:t>CZ.1.07/1.4.00/21.1526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8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latin typeface="Times New Roman"/>
                          <a:ea typeface="Calibri"/>
                          <a:cs typeface="Times New Roman"/>
                        </a:rPr>
                        <a:t>VY_32_INOVACE_III.VL12</a:t>
                      </a:r>
                      <a:endParaRPr lang="cs-CZ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8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Vytvořeno: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Times New Roman"/>
                          <a:ea typeface="Calibri"/>
                          <a:cs typeface="Times New Roman"/>
                        </a:rPr>
                        <a:t>31. </a:t>
                      </a:r>
                      <a:r>
                        <a:rPr lang="cs-CZ" sz="1100" dirty="0" smtClean="0">
                          <a:latin typeface="Times New Roman"/>
                          <a:ea typeface="Calibri"/>
                          <a:cs typeface="Times New Roman"/>
                        </a:rPr>
                        <a:t>3. </a:t>
                      </a:r>
                      <a:r>
                        <a:rPr lang="cs-CZ" sz="1100" dirty="0" smtClean="0">
                          <a:latin typeface="Times New Roman"/>
                          <a:ea typeface="Calibri"/>
                          <a:cs typeface="Times New Roman"/>
                        </a:rPr>
                        <a:t>2012</a:t>
                      </a:r>
                      <a:endParaRPr lang="cs-CZ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8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Vzdělávací oblast: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Times New Roman"/>
                          <a:ea typeface="Calibri"/>
                          <a:cs typeface="Times New Roman"/>
                        </a:rPr>
                        <a:t>Člověk a jeho svět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8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Vzdělávací obor: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Times New Roman"/>
                          <a:ea typeface="Calibri"/>
                          <a:cs typeface="Times New Roman"/>
                        </a:rPr>
                        <a:t>Vlastivěda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8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Tematický okruh: 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Česká republika – demokratický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stát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8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Určeno pro: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4. ročník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Anotace: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Materiál </a:t>
                      </a:r>
                      <a:r>
                        <a:rPr lang="cs-CZ" sz="1100" dirty="0" smtClean="0"/>
                        <a:t>podává žákům základní informace o vzniku a zřízení České republiky, prezidentech, senátu, </a:t>
                      </a:r>
                      <a:r>
                        <a:rPr lang="cs-CZ" sz="1100" dirty="0" smtClean="0"/>
                        <a:t>parlamentu.</a:t>
                      </a:r>
                      <a:r>
                        <a:rPr lang="cs-CZ" sz="1100" baseline="0" dirty="0" smtClean="0"/>
                        <a:t> </a:t>
                      </a:r>
                      <a:r>
                        <a:rPr lang="cs-CZ" sz="1100" dirty="0" smtClean="0"/>
                        <a:t>Zmiňuje </a:t>
                      </a:r>
                      <a:r>
                        <a:rPr lang="cs-CZ" sz="1100" dirty="0" smtClean="0"/>
                        <a:t>Ústavu ČR, zákony, policii a soud. Seznamuje s volbami. </a:t>
                      </a: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Times New Roman"/>
                          <a:ea typeface="Calibri"/>
                          <a:cs typeface="Times New Roman"/>
                        </a:rPr>
                        <a:t>Metodický pokyn: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Materiál je vhodný </a:t>
                      </a:r>
                      <a:r>
                        <a:rPr lang="cs-CZ" sz="1100" dirty="0" smtClean="0">
                          <a:latin typeface="Times New Roman"/>
                          <a:ea typeface="Calibri"/>
                          <a:cs typeface="Times New Roman"/>
                        </a:rPr>
                        <a:t>pro frontální</a:t>
                      </a:r>
                      <a:r>
                        <a:rPr lang="cs-CZ" sz="11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výuku. 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Pro zobrazení obrázků je nutné připojení k internetu.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kern="1200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8708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Autorem materiálu a všech jeho částí, není-li uvedeno jinak, je Lenka </a:t>
                      </a:r>
                      <a:r>
                        <a:rPr lang="cs-CZ" sz="1100" dirty="0" smtClean="0">
                          <a:latin typeface="Times New Roman"/>
                          <a:ea typeface="Calibri"/>
                          <a:cs typeface="Times New Roman"/>
                        </a:rPr>
                        <a:t>Lehká.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2386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Calibri"/>
                      </a:endParaRPr>
                    </a:p>
                  </a:txBody>
                  <a:tcPr marL="64328" marR="643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2857496"/>
            <a:ext cx="7851648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7300" dirty="0" smtClean="0">
                <a:solidFill>
                  <a:schemeClr val="accent1">
                    <a:lumMod val="75000"/>
                  </a:schemeClr>
                </a:solidFill>
              </a:rPr>
              <a:t>Česká republika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Demokratický stát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Demokracie a demokratický stát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38912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Demokracie zaručuje všem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občanům: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just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základní práva,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svobodu,</a:t>
            </a:r>
          </a:p>
          <a:p>
            <a:pPr algn="just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rovnost před zákonem.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Je-li stát demokratický, řídí ho prostřednictvím svých zástupců všichni občané.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Základním právem obyvatel České republiky je právo volit. Ve volbách si zvolí zástupce a ti za ně rozhodují o nejdůležitějších záležitostech.</a:t>
            </a:r>
          </a:p>
          <a:p>
            <a:pPr>
              <a:buFont typeface="Wingdings" pitchFamily="2" charset="2"/>
              <a:buChar char="v"/>
            </a:pPr>
            <a:r>
              <a:rPr lang="cs-CZ" dirty="0">
                <a:ln>
                  <a:solidFill>
                    <a:schemeClr val="bg2">
                      <a:lumMod val="1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hlinkClick r:id="rId2"/>
              </a:rPr>
              <a:t>O</a:t>
            </a:r>
            <a:r>
              <a:rPr lang="cs-CZ" dirty="0" smtClean="0">
                <a:ln>
                  <a:solidFill>
                    <a:schemeClr val="bg2">
                      <a:lumMod val="1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hlinkClick r:id="rId2"/>
              </a:rPr>
              <a:t>brázek</a:t>
            </a:r>
            <a:endParaRPr lang="cs-CZ" dirty="0" smtClean="0">
              <a:ln>
                <a:solidFill>
                  <a:schemeClr val="bg2">
                    <a:lumMod val="10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Prezident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142984"/>
            <a:ext cx="8572560" cy="47149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 čele České republiky stojí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prezident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- 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jmenuje a odvolává vládu,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podepisuje zákony,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zastupuje náš stát při jednáních se zástupci ostatních zemí,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podepisuje mezinárodní smlouvy.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Prvním českým prezidentem byl Václav Havel, druhým prezidentem byl zvolen Václav Klaus.</a:t>
            </a:r>
          </a:p>
          <a:p>
            <a:pPr>
              <a:buFont typeface="Wingdings" pitchFamily="2" charset="2"/>
              <a:buChar char="v"/>
            </a:pPr>
            <a:r>
              <a:rPr lang="cs-CZ" dirty="0">
                <a:ln>
                  <a:solidFill>
                    <a:schemeClr val="bg2">
                      <a:lumMod val="1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hlinkClick r:id="rId2"/>
              </a:rPr>
              <a:t>Václav Havel</a:t>
            </a:r>
            <a:endParaRPr lang="cs-CZ" dirty="0">
              <a:ln>
                <a:solidFill>
                  <a:schemeClr val="bg2">
                    <a:lumMod val="10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>
                <a:ln>
                  <a:solidFill>
                    <a:schemeClr val="bg2">
                      <a:lumMod val="1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hlinkClick r:id="rId3"/>
              </a:rPr>
              <a:t>Václav Klaus</a:t>
            </a:r>
            <a:endParaRPr lang="cs-CZ" dirty="0">
              <a:ln>
                <a:solidFill>
                  <a:schemeClr val="bg2">
                    <a:lumMod val="10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Vláda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Vláda řídí chod státu.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složena z ministrů.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 jejím čele stojí premiér (předseda vlády).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Každý ministr se stará o určitou část správy státu, řídí své ministerstvo.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Například jeden z ministrů řídí ministerstvo školství, jiný ministerstvo zdravotnictví, další ministerstva obrany, financí, kultury či spravedlnosti.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n>
                  <a:solidFill>
                    <a:schemeClr val="bg2">
                      <a:lumMod val="1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hlinkClick r:id="rId2"/>
              </a:rPr>
              <a:t>Úřad </a:t>
            </a:r>
            <a:r>
              <a:rPr lang="cs-CZ" dirty="0">
                <a:ln>
                  <a:solidFill>
                    <a:schemeClr val="bg2">
                      <a:lumMod val="1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hlinkClick r:id="rId2"/>
              </a:rPr>
              <a:t>vlády</a:t>
            </a:r>
            <a:endParaRPr lang="cs-CZ" dirty="0">
              <a:ln>
                <a:solidFill>
                  <a:schemeClr val="bg2">
                    <a:lumMod val="10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Parlament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Parlament České republiky tvoří Poslanecká sněmovna a Senát.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Má zákonodárnou moc, to znamená, že poslanci a senátoři v Parlamentu projednávají a přijímají zákony.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Zákony jsou nařízení, kterými se musíme všichni řídit.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Nejvyšším zákonem je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Ústava České republiky. Stanovuje základní práva a povinnosti občanů.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n>
                  <a:solidFill>
                    <a:schemeClr val="bg2">
                      <a:lumMod val="1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hlinkClick r:id="rId2"/>
              </a:rPr>
              <a:t>Parlament</a:t>
            </a:r>
            <a:endParaRPr lang="cs-CZ" dirty="0">
              <a:ln>
                <a:solidFill>
                  <a:schemeClr val="bg2">
                    <a:lumMod val="10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Policie a soudy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 dodržování zákonů dbá policie. Pokud někdo spáchá trestný čin (například krádež, ublížení na zdraví), potrestá ho soud.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Pachatel trestného činu je soudcem odsouzen k trestu: zaplatí pokutu, půjde do vězení či musí vykonat veřejně prospěšné práce. Musí nahradit způsobenou škodu.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Trestným činem je také šikana, týrání nebo zastrašování.</a:t>
            </a:r>
          </a:p>
          <a:p>
            <a:pPr>
              <a:buFont typeface="Wingdings" pitchFamily="2" charset="2"/>
              <a:buChar char="v"/>
            </a:pPr>
            <a:r>
              <a:rPr lang="cs-CZ" dirty="0">
                <a:ln>
                  <a:solidFill>
                    <a:schemeClr val="bg2">
                      <a:lumMod val="1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hlinkClick r:id="rId2"/>
              </a:rPr>
              <a:t>Soud</a:t>
            </a:r>
            <a:endParaRPr lang="cs-CZ" dirty="0">
              <a:ln>
                <a:solidFill>
                  <a:schemeClr val="bg2">
                    <a:lumMod val="10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>
                <a:ln>
                  <a:solidFill>
                    <a:schemeClr val="bg2">
                      <a:lumMod val="1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hlinkClick r:id="rId3"/>
              </a:rPr>
              <a:t>Policie</a:t>
            </a:r>
            <a:endParaRPr lang="cs-CZ" dirty="0">
              <a:ln>
                <a:solidFill>
                  <a:schemeClr val="bg2">
                    <a:lumMod val="10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Volby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Ve svobodných volbách volí občané České republiky své zástupce.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Volby se konají tajným hlasováním.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Volení zástupci jsou většinou členy politických stran nebo hnutí.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Právo volit má každý občan České republiky, kterému je víc než osmnáct let.</a:t>
            </a:r>
          </a:p>
          <a:p>
            <a:pPr>
              <a:buFont typeface="Wingdings" pitchFamily="2" charset="2"/>
              <a:buChar char="v"/>
            </a:pPr>
            <a:r>
              <a:rPr lang="cs-CZ" dirty="0">
                <a:ln>
                  <a:solidFill>
                    <a:schemeClr val="bg2">
                      <a:lumMod val="10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hlinkClick r:id="rId2"/>
              </a:rPr>
              <a:t>Volby</a:t>
            </a:r>
            <a:endParaRPr lang="cs-CZ" dirty="0">
              <a:ln>
                <a:solidFill>
                  <a:schemeClr val="bg2">
                    <a:lumMod val="10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Shrnutí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00174"/>
            <a:ext cx="8715436" cy="438912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Česká republika je demokratickým státem. </a:t>
            </a:r>
            <a:endParaRPr lang="cs-CZ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Vznikla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1. ledna 1993. Hlavním městem je Praha. Zde sídlí prezident, vláda a Parlament.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 čele České republiky stojí prezident.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Chod státu řídí vláda v čele s premiérem.</a:t>
            </a:r>
          </a:p>
          <a:p>
            <a:pPr>
              <a:buFont typeface="Wingdings" pitchFamily="2" charset="2"/>
              <a:buChar char="v"/>
            </a:pPr>
            <a:r>
              <a:rPr lang="pl-PL" dirty="0" smtClean="0">
                <a:solidFill>
                  <a:schemeClr val="accent1">
                    <a:lumMod val="75000"/>
                  </a:schemeClr>
                </a:solidFill>
              </a:rPr>
              <a:t>Vláda je složená z ministrů.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Parlament se skládá z Poslanecké sněmovny a Senátu. Poslanci a senátoři projednávají a přijímají zákony.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 dodržování zákonů dbá policie, jejich porušení trestají soudy.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Své zástupce volí občané starší osmnácti let.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</TotalTime>
  <Words>533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Česká republika  Demokratický stát </vt:lpstr>
      <vt:lpstr>Demokracie a demokratický stát </vt:lpstr>
      <vt:lpstr>Prezident </vt:lpstr>
      <vt:lpstr>Vláda </vt:lpstr>
      <vt:lpstr>Parlament </vt:lpstr>
      <vt:lpstr>Policie a soudy </vt:lpstr>
      <vt:lpstr>Volby</vt:lpstr>
      <vt:lpstr>Shrnutí </vt:lpstr>
    </vt:vector>
  </TitlesOfParts>
  <Company>lumik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 Demokratický stát </dc:title>
  <dc:creator>Arbalest</dc:creator>
  <cp:lastModifiedBy>bendji</cp:lastModifiedBy>
  <cp:revision>16</cp:revision>
  <dcterms:created xsi:type="dcterms:W3CDTF">2012-03-11T15:06:05Z</dcterms:created>
  <dcterms:modified xsi:type="dcterms:W3CDTF">2012-05-21T11:02:05Z</dcterms:modified>
</cp:coreProperties>
</file>