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4" r:id="rId2"/>
    <p:sldId id="256" r:id="rId3"/>
    <p:sldId id="261" r:id="rId4"/>
    <p:sldId id="257" r:id="rId5"/>
    <p:sldId id="263" r:id="rId6"/>
    <p:sldId id="258" r:id="rId7"/>
    <p:sldId id="262" r:id="rId8"/>
    <p:sldId id="259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179318-697A-46D0-AE97-BD987E7CB141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D3F7D3-FD87-4BAB-ADF4-E66577599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D3F7D3-FD87-4BAB-ADF4-E6657759957A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0" y="5229200"/>
          <a:ext cx="9144000" cy="1402080"/>
        </p:xfrm>
        <a:graphic>
          <a:graphicData uri="http://schemas.openxmlformats.org/drawingml/2006/table">
            <a:tbl>
              <a:tblPr/>
              <a:tblGrid>
                <a:gridCol w="2768366"/>
                <a:gridCol w="6375634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Tvarosloví 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VY_32_INOVACE_19_Morfologický pravopis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err="1" smtClean="0">
                          <a:latin typeface="Times New Roman"/>
                          <a:ea typeface="Calibri"/>
                          <a:cs typeface="Times New Roman"/>
                        </a:rPr>
                        <a:t>Chňoupková</a:t>
                      </a: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 Martina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MORFOLOGICKÝ PRAVOPIS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Mgr. Martina </a:t>
            </a:r>
            <a:r>
              <a:rPr lang="cs-CZ" dirty="0" err="1" smtClean="0"/>
              <a:t>Chňoupková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Morfologický pravopis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skloňování jmen</a:t>
            </a:r>
          </a:p>
          <a:p>
            <a:r>
              <a:rPr lang="cs-CZ" sz="2800" dirty="0" smtClean="0"/>
              <a:t>časování sloves (přítomné tvary: </a:t>
            </a:r>
            <a:r>
              <a:rPr lang="cs-CZ" sz="2800" i="1" dirty="0" smtClean="0"/>
              <a:t>chválí</a:t>
            </a:r>
            <a:r>
              <a:rPr lang="cs-CZ" sz="2800" dirty="0" smtClean="0"/>
              <a:t>)</a:t>
            </a:r>
          </a:p>
          <a:p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Doplňte i,í/y,ý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77200" cy="48737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800" dirty="0" err="1" smtClean="0"/>
              <a:t>Lv</a:t>
            </a:r>
            <a:r>
              <a:rPr lang="cs-CZ" sz="2800" dirty="0" smtClean="0"/>
              <a:t>__ útočí zub__ a dráp__. Čáp__ loví </a:t>
            </a:r>
            <a:r>
              <a:rPr lang="cs-CZ" sz="2800" dirty="0" err="1" smtClean="0"/>
              <a:t>žáb</a:t>
            </a:r>
            <a:r>
              <a:rPr lang="cs-CZ" sz="2800" dirty="0" smtClean="0"/>
              <a:t>__. </a:t>
            </a:r>
          </a:p>
          <a:p>
            <a:pPr>
              <a:buNone/>
            </a:pPr>
            <a:r>
              <a:rPr lang="cs-CZ" sz="2800" dirty="0" smtClean="0"/>
              <a:t>Sokol__ a jestřáb__ pronásledují holub__. </a:t>
            </a:r>
          </a:p>
          <a:p>
            <a:pPr>
              <a:buNone/>
            </a:pPr>
            <a:r>
              <a:rPr lang="cs-CZ" sz="2800" dirty="0" err="1" smtClean="0"/>
              <a:t>Larv</a:t>
            </a:r>
            <a:r>
              <a:rPr lang="cs-CZ" sz="2800" dirty="0" smtClean="0"/>
              <a:t>__ se mění v kukl__. Žížal__ patří mezi </a:t>
            </a:r>
          </a:p>
          <a:p>
            <a:pPr>
              <a:buNone/>
            </a:pPr>
            <a:r>
              <a:rPr lang="cs-CZ" sz="2800" dirty="0" smtClean="0"/>
              <a:t>červ__ (jsou červ__). Motýl__ září jako </a:t>
            </a:r>
          </a:p>
          <a:p>
            <a:pPr>
              <a:buNone/>
            </a:pPr>
            <a:r>
              <a:rPr lang="cs-CZ" sz="2800" dirty="0" smtClean="0"/>
              <a:t>drahokam__. Voz__ s </a:t>
            </a:r>
            <a:r>
              <a:rPr lang="cs-CZ" sz="2800" dirty="0" err="1" smtClean="0"/>
              <a:t>pytl</a:t>
            </a:r>
            <a:r>
              <a:rPr lang="cs-CZ" sz="2800" dirty="0" smtClean="0"/>
              <a:t>__ obil__ přijely do </a:t>
            </a:r>
          </a:p>
          <a:p>
            <a:pPr>
              <a:buNone/>
            </a:pPr>
            <a:r>
              <a:rPr lang="cs-CZ" sz="2800" dirty="0" err="1" smtClean="0"/>
              <a:t>vs</a:t>
            </a:r>
            <a:r>
              <a:rPr lang="cs-CZ" sz="2800" dirty="0" smtClean="0"/>
              <a:t>__. Pojedeme autobusem z Břeclav__ do </a:t>
            </a:r>
          </a:p>
          <a:p>
            <a:pPr>
              <a:buNone/>
            </a:pPr>
            <a:r>
              <a:rPr lang="cs-CZ" sz="2800" dirty="0" smtClean="0"/>
              <a:t>Jihlav__. Ve stáji ležely dvě otep__ slám__. Ta </a:t>
            </a:r>
          </a:p>
          <a:p>
            <a:pPr>
              <a:buNone/>
            </a:pPr>
            <a:r>
              <a:rPr lang="cs-CZ" sz="2800" dirty="0" smtClean="0"/>
              <a:t>kniha s lidovými </a:t>
            </a:r>
            <a:r>
              <a:rPr lang="cs-CZ" sz="2800" dirty="0" err="1" smtClean="0"/>
              <a:t>říkadl</a:t>
            </a:r>
            <a:r>
              <a:rPr lang="cs-CZ" sz="2800" dirty="0" smtClean="0"/>
              <a:t>__ se mi moc líbila. Na </a:t>
            </a:r>
          </a:p>
          <a:p>
            <a:pPr>
              <a:buNone/>
            </a:pPr>
            <a:r>
              <a:rPr lang="cs-CZ" sz="2800" dirty="0" smtClean="0"/>
              <a:t>silnici se musí všichni řídit určitými </a:t>
            </a:r>
            <a:r>
              <a:rPr lang="cs-CZ" sz="2800" dirty="0" err="1" smtClean="0"/>
              <a:t>pravidl</a:t>
            </a:r>
            <a:r>
              <a:rPr lang="cs-CZ" sz="2800" dirty="0" smtClean="0"/>
              <a:t>__.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66800" y="1524000"/>
            <a:ext cx="298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95600" y="1524000"/>
            <a:ext cx="377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495800" y="1524000"/>
            <a:ext cx="377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15000" y="1524000"/>
            <a:ext cx="298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391400" y="1524000"/>
            <a:ext cx="377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524000" y="2057400"/>
            <a:ext cx="298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52800" y="2057400"/>
            <a:ext cx="298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934200" y="2057400"/>
            <a:ext cx="377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371600" y="2590800"/>
            <a:ext cx="377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114800" y="2590800"/>
            <a:ext cx="377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486400" y="2590800"/>
            <a:ext cx="377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295400" y="3048000"/>
            <a:ext cx="377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352800" y="3048000"/>
            <a:ext cx="298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876800" y="3048000"/>
            <a:ext cx="298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286000" y="3581400"/>
            <a:ext cx="377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429000" y="3581400"/>
            <a:ext cx="377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724400" y="3581400"/>
            <a:ext cx="298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791200" y="3581400"/>
            <a:ext cx="298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914400" y="4114800"/>
            <a:ext cx="298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553200" y="4114800"/>
            <a:ext cx="298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600200" y="4572000"/>
            <a:ext cx="377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867400" y="4572000"/>
            <a:ext cx="298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7162800" y="4572000"/>
            <a:ext cx="377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4343400" y="5105400"/>
            <a:ext cx="377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7772400" y="5562600"/>
            <a:ext cx="377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Podstatná jména zařaďte ke vzoru a vytvořte 1. a 7. pád </a:t>
            </a:r>
            <a:r>
              <a:rPr lang="cs-CZ" dirty="0" err="1" smtClean="0"/>
              <a:t>pl</a:t>
            </a:r>
            <a:r>
              <a:rPr lang="cs-CZ" dirty="0" smtClean="0"/>
              <a:t>.: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řetěz</a:t>
            </a:r>
          </a:p>
          <a:p>
            <a:r>
              <a:rPr lang="cs-CZ" dirty="0" smtClean="0"/>
              <a:t>Francouz</a:t>
            </a:r>
          </a:p>
          <a:p>
            <a:r>
              <a:rPr lang="cs-CZ" dirty="0" smtClean="0"/>
              <a:t>motouz</a:t>
            </a:r>
          </a:p>
          <a:p>
            <a:r>
              <a:rPr lang="cs-CZ" dirty="0" smtClean="0"/>
              <a:t>kotel</a:t>
            </a:r>
          </a:p>
          <a:p>
            <a:r>
              <a:rPr lang="cs-CZ" dirty="0" smtClean="0"/>
              <a:t>vítěz</a:t>
            </a:r>
          </a:p>
          <a:p>
            <a:r>
              <a:rPr lang="cs-CZ" dirty="0" smtClean="0"/>
              <a:t>Rus</a:t>
            </a:r>
          </a:p>
          <a:p>
            <a:r>
              <a:rPr lang="cs-CZ" dirty="0" smtClean="0"/>
              <a:t>sokol</a:t>
            </a:r>
          </a:p>
          <a:p>
            <a:r>
              <a:rPr lang="cs-CZ" dirty="0" smtClean="0"/>
              <a:t>anděl</a:t>
            </a:r>
          </a:p>
          <a:p>
            <a:r>
              <a:rPr lang="cs-CZ" dirty="0" smtClean="0"/>
              <a:t>klas</a:t>
            </a:r>
          </a:p>
          <a:p>
            <a:r>
              <a:rPr lang="cs-CZ" dirty="0" smtClean="0"/>
              <a:t>mráz</a:t>
            </a:r>
          </a:p>
          <a:p>
            <a:r>
              <a:rPr lang="cs-CZ" dirty="0" smtClean="0"/>
              <a:t>kněz</a:t>
            </a:r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řetězy, </a:t>
            </a:r>
            <a:r>
              <a:rPr lang="cs-CZ" dirty="0" err="1" smtClean="0"/>
              <a:t>řetězy</a:t>
            </a:r>
            <a:endParaRPr lang="cs-CZ" dirty="0" smtClean="0"/>
          </a:p>
          <a:p>
            <a:r>
              <a:rPr lang="cs-CZ" dirty="0" smtClean="0"/>
              <a:t>Francouzi, </a:t>
            </a:r>
            <a:r>
              <a:rPr lang="cs-CZ" dirty="0" err="1" smtClean="0"/>
              <a:t>Francouzi</a:t>
            </a:r>
            <a:endParaRPr lang="cs-CZ" dirty="0" smtClean="0"/>
          </a:p>
          <a:p>
            <a:r>
              <a:rPr lang="cs-CZ" dirty="0" smtClean="0"/>
              <a:t>motouzy, </a:t>
            </a:r>
            <a:r>
              <a:rPr lang="cs-CZ" dirty="0" err="1" smtClean="0"/>
              <a:t>motouzy</a:t>
            </a:r>
            <a:endParaRPr lang="cs-CZ" dirty="0" smtClean="0"/>
          </a:p>
          <a:p>
            <a:r>
              <a:rPr lang="cs-CZ" dirty="0" smtClean="0"/>
              <a:t>kotle, kotli</a:t>
            </a:r>
          </a:p>
          <a:p>
            <a:r>
              <a:rPr lang="cs-CZ" dirty="0" smtClean="0"/>
              <a:t>vítězové, vítězi</a:t>
            </a:r>
          </a:p>
          <a:p>
            <a:r>
              <a:rPr lang="cs-CZ" dirty="0" smtClean="0"/>
              <a:t>Rusi, Rusy</a:t>
            </a:r>
          </a:p>
          <a:p>
            <a:r>
              <a:rPr lang="cs-CZ" dirty="0" smtClean="0"/>
              <a:t>sokoli, sokoly</a:t>
            </a:r>
          </a:p>
          <a:p>
            <a:r>
              <a:rPr lang="cs-CZ" dirty="0" smtClean="0"/>
              <a:t>andělé, </a:t>
            </a:r>
            <a:r>
              <a:rPr lang="cs-CZ" dirty="0" err="1" smtClean="0"/>
              <a:t>anděli</a:t>
            </a:r>
            <a:endParaRPr lang="cs-CZ" dirty="0" smtClean="0"/>
          </a:p>
          <a:p>
            <a:r>
              <a:rPr lang="cs-CZ" dirty="0" smtClean="0"/>
              <a:t>klasy, </a:t>
            </a:r>
            <a:r>
              <a:rPr lang="cs-CZ" dirty="0" err="1" smtClean="0"/>
              <a:t>klasy</a:t>
            </a:r>
            <a:endParaRPr lang="cs-CZ" dirty="0" smtClean="0"/>
          </a:p>
          <a:p>
            <a:r>
              <a:rPr lang="cs-CZ" dirty="0" smtClean="0"/>
              <a:t>mrazy, </a:t>
            </a:r>
            <a:r>
              <a:rPr lang="cs-CZ" dirty="0" err="1" smtClean="0"/>
              <a:t>mrazy</a:t>
            </a:r>
            <a:endParaRPr lang="cs-CZ" dirty="0" smtClean="0"/>
          </a:p>
          <a:p>
            <a:r>
              <a:rPr lang="cs-CZ" dirty="0" smtClean="0"/>
              <a:t>kněží, kněžími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Posuďte následující odůvodnění pravopisných jevů: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Ve slově </a:t>
            </a:r>
            <a:r>
              <a:rPr lang="cs-CZ" i="1" u="sng" dirty="0" smtClean="0"/>
              <a:t>drahokamy</a:t>
            </a:r>
            <a:r>
              <a:rPr lang="cs-CZ" dirty="0" smtClean="0"/>
              <a:t> má být </a:t>
            </a:r>
            <a:r>
              <a:rPr lang="cs-CZ" u="sng" dirty="0" smtClean="0"/>
              <a:t>y</a:t>
            </a:r>
            <a:r>
              <a:rPr lang="cs-CZ" dirty="0" smtClean="0"/>
              <a:t>, protože je to výjimka mezi koncovkami –</a:t>
            </a:r>
            <a:r>
              <a:rPr lang="cs-CZ" dirty="0" err="1" smtClean="0"/>
              <a:t>ami</a:t>
            </a:r>
            <a:r>
              <a:rPr lang="cs-CZ" dirty="0" smtClean="0"/>
              <a:t>,-</a:t>
            </a:r>
            <a:r>
              <a:rPr lang="cs-CZ" dirty="0" err="1" smtClean="0"/>
              <a:t>emi</a:t>
            </a:r>
            <a:r>
              <a:rPr lang="cs-CZ" dirty="0" smtClean="0"/>
              <a:t>,-mi.</a:t>
            </a:r>
          </a:p>
          <a:p>
            <a:endParaRPr lang="cs-CZ" dirty="0" smtClean="0"/>
          </a:p>
          <a:p>
            <a:r>
              <a:rPr lang="cs-CZ" dirty="0" smtClean="0"/>
              <a:t>Ve slově </a:t>
            </a:r>
            <a:r>
              <a:rPr lang="cs-CZ" u="sng" dirty="0" smtClean="0"/>
              <a:t>mývalí</a:t>
            </a:r>
            <a:r>
              <a:rPr lang="cs-CZ" dirty="0" smtClean="0"/>
              <a:t> (mládě) píšeme </a:t>
            </a:r>
            <a:r>
              <a:rPr lang="cs-CZ" u="sng" dirty="0" smtClean="0"/>
              <a:t>í</a:t>
            </a:r>
            <a:r>
              <a:rPr lang="cs-CZ" dirty="0" smtClean="0"/>
              <a:t>, protože se skloňuje podle vzoru jarní.</a:t>
            </a:r>
          </a:p>
          <a:p>
            <a:endParaRPr lang="cs-CZ" dirty="0" smtClean="0"/>
          </a:p>
          <a:p>
            <a:r>
              <a:rPr lang="cs-CZ" dirty="0" smtClean="0"/>
              <a:t>Ve slovech </a:t>
            </a:r>
            <a:r>
              <a:rPr lang="cs-CZ" i="1" u="sng" dirty="0" err="1" smtClean="0"/>
              <a:t>otepy</a:t>
            </a:r>
            <a:r>
              <a:rPr lang="cs-CZ" i="1" u="sng" dirty="0" smtClean="0"/>
              <a:t>, stepy </a:t>
            </a:r>
            <a:r>
              <a:rPr lang="cs-CZ" dirty="0" smtClean="0"/>
              <a:t>má být </a:t>
            </a:r>
            <a:r>
              <a:rPr lang="cs-CZ" u="sng" dirty="0" smtClean="0"/>
              <a:t>y</a:t>
            </a:r>
            <a:r>
              <a:rPr lang="cs-CZ" dirty="0" smtClean="0"/>
              <a:t>, protože se skloňují podle vzoru žena.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914400"/>
            <a:ext cx="9144000" cy="12954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82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Doplňte i,í/y,ý v koncovkách přídavných jmen: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838200"/>
            <a:ext cx="9144000" cy="56357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600" dirty="0" smtClean="0"/>
              <a:t>kos__ zpěv, </a:t>
            </a:r>
            <a:r>
              <a:rPr lang="cs-CZ" sz="2600" dirty="0" err="1" smtClean="0"/>
              <a:t>počítačov</a:t>
            </a:r>
            <a:r>
              <a:rPr lang="cs-CZ" sz="2600" dirty="0" smtClean="0"/>
              <a:t>__ kurz, </a:t>
            </a:r>
            <a:r>
              <a:rPr lang="cs-CZ" sz="2600" dirty="0" err="1" smtClean="0"/>
              <a:t>nevidom</a:t>
            </a:r>
            <a:r>
              <a:rPr lang="cs-CZ" sz="2600" dirty="0" smtClean="0"/>
              <a:t>__ člověk, Adamov__ </a:t>
            </a:r>
          </a:p>
          <a:p>
            <a:pPr>
              <a:buNone/>
            </a:pPr>
            <a:r>
              <a:rPr lang="cs-CZ" sz="2600" dirty="0" smtClean="0"/>
              <a:t>knihy, včel__ žihadla, </a:t>
            </a:r>
            <a:r>
              <a:rPr lang="cs-CZ" sz="2600" dirty="0" err="1" smtClean="0"/>
              <a:t>plesniv</a:t>
            </a:r>
            <a:r>
              <a:rPr lang="cs-CZ" sz="2600" dirty="0" smtClean="0"/>
              <a:t>__ sýr, nezdrav__ vzduch, </a:t>
            </a:r>
          </a:p>
          <a:p>
            <a:pPr>
              <a:buNone/>
            </a:pPr>
            <a:r>
              <a:rPr lang="cs-CZ" sz="2600" dirty="0" smtClean="0"/>
              <a:t>ryb__ kosti , </a:t>
            </a:r>
            <a:r>
              <a:rPr lang="cs-CZ" sz="2600" dirty="0" err="1" smtClean="0"/>
              <a:t>Tomáškov</a:t>
            </a:r>
            <a:r>
              <a:rPr lang="cs-CZ" sz="2600" dirty="0" smtClean="0"/>
              <a:t>__ pleny,  </a:t>
            </a:r>
            <a:r>
              <a:rPr lang="cs-CZ" sz="2600" dirty="0" err="1" smtClean="0"/>
              <a:t>ryz</a:t>
            </a:r>
            <a:r>
              <a:rPr lang="cs-CZ" sz="2600" dirty="0" smtClean="0"/>
              <a:t>__ zlato, </a:t>
            </a:r>
            <a:r>
              <a:rPr lang="cs-CZ" sz="2600" dirty="0" err="1" smtClean="0"/>
              <a:t>bíl</a:t>
            </a:r>
            <a:r>
              <a:rPr lang="cs-CZ" sz="2600" dirty="0" smtClean="0"/>
              <a:t>__ holubi, </a:t>
            </a:r>
          </a:p>
          <a:p>
            <a:pPr>
              <a:buNone/>
            </a:pPr>
            <a:r>
              <a:rPr lang="cs-CZ" sz="2600" dirty="0" err="1" smtClean="0"/>
              <a:t>jazykov</a:t>
            </a:r>
            <a:r>
              <a:rPr lang="cs-CZ" sz="2600" dirty="0" smtClean="0"/>
              <a:t>__ znalci, znám__ lidé, </a:t>
            </a:r>
            <a:r>
              <a:rPr lang="cs-CZ" sz="2600" dirty="0" err="1" smtClean="0"/>
              <a:t>šerifov</a:t>
            </a:r>
            <a:r>
              <a:rPr lang="cs-CZ" sz="2600" dirty="0" smtClean="0"/>
              <a:t>__ pomocníci, </a:t>
            </a:r>
          </a:p>
          <a:p>
            <a:pPr>
              <a:buNone/>
            </a:pPr>
            <a:r>
              <a:rPr lang="cs-CZ" sz="2600" dirty="0" err="1" smtClean="0"/>
              <a:t>snaživ</a:t>
            </a:r>
            <a:r>
              <a:rPr lang="cs-CZ" sz="2600" dirty="0" smtClean="0"/>
              <a:t>__ žák, </a:t>
            </a:r>
            <a:r>
              <a:rPr lang="cs-CZ" sz="2600" dirty="0" err="1" smtClean="0"/>
              <a:t>papírov</a:t>
            </a:r>
            <a:r>
              <a:rPr lang="cs-CZ" sz="2600" dirty="0" smtClean="0"/>
              <a:t>__  draci, </a:t>
            </a:r>
            <a:r>
              <a:rPr lang="cs-CZ" sz="2600" dirty="0" err="1" smtClean="0"/>
              <a:t>ciz</a:t>
            </a:r>
            <a:r>
              <a:rPr lang="cs-CZ" sz="2600" dirty="0" smtClean="0"/>
              <a:t>__ muž, </a:t>
            </a:r>
            <a:r>
              <a:rPr lang="cs-CZ" sz="2600" dirty="0" err="1" smtClean="0"/>
              <a:t>pomerančov</a:t>
            </a:r>
            <a:r>
              <a:rPr lang="cs-CZ" sz="2600" dirty="0" smtClean="0"/>
              <a:t>__ </a:t>
            </a:r>
          </a:p>
          <a:p>
            <a:pPr>
              <a:buNone/>
            </a:pPr>
            <a:r>
              <a:rPr lang="cs-CZ" sz="2600" dirty="0" smtClean="0"/>
              <a:t>džus</a:t>
            </a:r>
            <a:endParaRPr lang="cs-CZ" sz="2600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2514600" y="3505200"/>
          <a:ext cx="6172200" cy="2895600"/>
        </p:xfrm>
        <a:graphic>
          <a:graphicData uri="http://schemas.openxmlformats.org/drawingml/2006/table">
            <a:tbl>
              <a:tblPr/>
              <a:tblGrid>
                <a:gridCol w="427961"/>
                <a:gridCol w="416663"/>
                <a:gridCol w="421315"/>
                <a:gridCol w="400715"/>
                <a:gridCol w="426632"/>
                <a:gridCol w="429954"/>
                <a:gridCol w="443909"/>
                <a:gridCol w="420650"/>
                <a:gridCol w="400715"/>
                <a:gridCol w="417993"/>
                <a:gridCol w="395399"/>
                <a:gridCol w="394069"/>
                <a:gridCol w="396727"/>
                <a:gridCol w="394733"/>
                <a:gridCol w="384765"/>
              </a:tblGrid>
              <a:tr h="579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2514600" y="3505200"/>
          <a:ext cx="6172200" cy="2895600"/>
        </p:xfrm>
        <a:graphic>
          <a:graphicData uri="http://schemas.openxmlformats.org/drawingml/2006/table">
            <a:tbl>
              <a:tblPr/>
              <a:tblGrid>
                <a:gridCol w="427961"/>
                <a:gridCol w="416663"/>
                <a:gridCol w="421315"/>
                <a:gridCol w="400715"/>
                <a:gridCol w="426632"/>
                <a:gridCol w="429954"/>
                <a:gridCol w="443909"/>
                <a:gridCol w="420650"/>
                <a:gridCol w="400715"/>
                <a:gridCol w="417993"/>
                <a:gridCol w="395399"/>
                <a:gridCol w="394069"/>
                <a:gridCol w="396727"/>
                <a:gridCol w="394733"/>
                <a:gridCol w="384765"/>
              </a:tblGrid>
              <a:tr h="579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Č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Í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Č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Ý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Ý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Ý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Z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Ý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Í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Í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TextovéPole 10"/>
          <p:cNvSpPr txBox="1"/>
          <p:nvPr/>
        </p:nvSpPr>
        <p:spPr>
          <a:xfrm>
            <a:off x="0" y="4191000"/>
            <a:ext cx="2743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Ve vyznačené části</a:t>
            </a:r>
          </a:p>
          <a:p>
            <a:r>
              <a:rPr lang="cs-CZ" sz="2000" dirty="0" smtClean="0"/>
              <a:t>textu vyhledejte </a:t>
            </a:r>
          </a:p>
          <a:p>
            <a:r>
              <a:rPr lang="cs-CZ" sz="2000" dirty="0" smtClean="0"/>
              <a:t>adjektiva tvrdá a zapište do křížovky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" y="5791200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Tajenku převeďte do 1.,4., a 7. p. </a:t>
            </a:r>
            <a:r>
              <a:rPr lang="cs-CZ" dirty="0" err="1" smtClean="0"/>
              <a:t>pl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Opravte chyby: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Rychlík z Bratislavy do Boleslavy měl zpoždění. </a:t>
            </a:r>
          </a:p>
          <a:p>
            <a:pPr>
              <a:buNone/>
            </a:pPr>
            <a:r>
              <a:rPr lang="cs-CZ" dirty="0" smtClean="0"/>
              <a:t>Sedni si prosím vedle mně. Tlumočník hovořil s </a:t>
            </a:r>
          </a:p>
          <a:p>
            <a:pPr>
              <a:buNone/>
            </a:pPr>
            <a:r>
              <a:rPr lang="cs-CZ" dirty="0" smtClean="0"/>
              <a:t>Rusy, Angličany a Francouzy. Kliky se dělaly z </a:t>
            </a:r>
          </a:p>
          <a:p>
            <a:pPr>
              <a:buNone/>
            </a:pPr>
            <a:r>
              <a:rPr lang="cs-CZ" dirty="0" smtClean="0"/>
              <a:t>mosazi. Přečti Martínkovy </a:t>
            </a:r>
            <a:r>
              <a:rPr lang="cs-CZ" dirty="0" err="1" smtClean="0"/>
              <a:t>Hrubínovy</a:t>
            </a:r>
            <a:r>
              <a:rPr lang="cs-CZ" dirty="0" smtClean="0"/>
              <a:t> verše. S </a:t>
            </a:r>
          </a:p>
          <a:p>
            <a:pPr>
              <a:buNone/>
            </a:pPr>
            <a:r>
              <a:rPr lang="cs-CZ" dirty="0" err="1" smtClean="0"/>
              <a:t>otcovími</a:t>
            </a:r>
            <a:r>
              <a:rPr lang="cs-CZ" dirty="0" smtClean="0"/>
              <a:t> přáteli přišli i </a:t>
            </a:r>
            <a:r>
              <a:rPr lang="cs-CZ" dirty="0" err="1" smtClean="0"/>
              <a:t>mý</a:t>
            </a:r>
            <a:r>
              <a:rPr lang="cs-CZ" dirty="0" smtClean="0"/>
              <a:t> známý. Mluvil o mně </a:t>
            </a:r>
          </a:p>
          <a:p>
            <a:pPr>
              <a:buNone/>
            </a:pPr>
            <a:r>
              <a:rPr lang="cs-CZ" dirty="0" smtClean="0"/>
              <a:t>velmi pěkně. V ZOO mluvili o šimpanzy jménem </a:t>
            </a:r>
          </a:p>
          <a:p>
            <a:pPr>
              <a:buNone/>
            </a:pPr>
            <a:r>
              <a:rPr lang="cs-CZ" dirty="0" err="1" smtClean="0"/>
              <a:t>Fido</a:t>
            </a:r>
            <a:r>
              <a:rPr lang="cs-CZ" dirty="0" smtClean="0"/>
              <a:t>. Jez </a:t>
            </a:r>
            <a:r>
              <a:rPr lang="cs-CZ" dirty="0" err="1" smtClean="0"/>
              <a:t>střídmněji</a:t>
            </a:r>
            <a:r>
              <a:rPr lang="cs-CZ" dirty="0" smtClean="0"/>
              <a:t> nebo budeš vypadat jako </a:t>
            </a:r>
          </a:p>
          <a:p>
            <a:pPr>
              <a:buNone/>
            </a:pPr>
            <a:r>
              <a:rPr lang="cs-CZ" dirty="0" smtClean="0"/>
              <a:t>koule.Nechali jsme chlapce doma sami. Vezměte </a:t>
            </a:r>
          </a:p>
          <a:p>
            <a:pPr>
              <a:buNone/>
            </a:pPr>
            <a:r>
              <a:rPr lang="cs-CZ" dirty="0" smtClean="0"/>
              <a:t>si pěti procentní roztok hydroxidu. Buď zticha! </a:t>
            </a:r>
          </a:p>
          <a:p>
            <a:pPr>
              <a:buNone/>
            </a:pPr>
            <a:r>
              <a:rPr lang="cs-CZ" dirty="0" smtClean="0"/>
              <a:t>Vypadal velice tajemně. </a:t>
            </a:r>
            <a:r>
              <a:rPr lang="cs-CZ" dirty="0" err="1" smtClean="0"/>
              <a:t>Tamnější</a:t>
            </a:r>
            <a:r>
              <a:rPr lang="cs-CZ" dirty="0" smtClean="0"/>
              <a:t> obyvatelé jsou </a:t>
            </a:r>
          </a:p>
          <a:p>
            <a:pPr>
              <a:buNone/>
            </a:pPr>
            <a:r>
              <a:rPr lang="cs-CZ" dirty="0" smtClean="0"/>
              <a:t>velmi zvláštní.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94</TotalTime>
  <Words>504</Words>
  <Application>Microsoft Office PowerPoint</Application>
  <PresentationFormat>Předvádění na obrazovce (4:3)</PresentationFormat>
  <Paragraphs>140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Snímek 1</vt:lpstr>
      <vt:lpstr>MORFOLOGICKÝ PRAVOPIS</vt:lpstr>
      <vt:lpstr>Morfologický pravopis</vt:lpstr>
      <vt:lpstr>Doplňte i,í/y,ý</vt:lpstr>
      <vt:lpstr>Podstatná jména zařaďte ke vzoru a vytvořte 1. a 7. pád pl.:</vt:lpstr>
      <vt:lpstr>Posuďte následující odůvodnění pravopisných jevů:</vt:lpstr>
      <vt:lpstr>Doplňte i,í/y,ý v koncovkách přídavných jmen:</vt:lpstr>
      <vt:lpstr>Opravte chyby: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MORFOLOGICKÝ PRAVOPIS</dc:title>
  <dc:creator>Martina</dc:creator>
  <cp:lastModifiedBy>Martina</cp:lastModifiedBy>
  <cp:revision>16</cp:revision>
  <dcterms:created xsi:type="dcterms:W3CDTF">2006-08-16T00:00:00Z</dcterms:created>
  <dcterms:modified xsi:type="dcterms:W3CDTF">2011-08-31T12:47:10Z</dcterms:modified>
</cp:coreProperties>
</file>