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60" r:id="rId4"/>
    <p:sldId id="257" r:id="rId5"/>
    <p:sldId id="258" r:id="rId6"/>
    <p:sldId id="261" r:id="rId7"/>
    <p:sldId id="259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0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CABC558-3057-48E8-8176-5637A4C076CB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2601874-2EE5-4DE0-9951-05319FC3ED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CABC558-3057-48E8-8176-5637A4C076CB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2601874-2EE5-4DE0-9951-05319FC3ED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CABC558-3057-48E8-8176-5637A4C076CB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2601874-2EE5-4DE0-9951-05319FC3ED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BC558-3057-48E8-8176-5637A4C076CB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01874-2EE5-4DE0-9951-05319FC3ED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BC558-3057-48E8-8176-5637A4C076CB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01874-2EE5-4DE0-9951-05319FC3ED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CABC558-3057-48E8-8176-5637A4C076CB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2601874-2EE5-4DE0-9951-05319FC3ED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BC558-3057-48E8-8176-5637A4C076CB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01874-2EE5-4DE0-9951-05319FC3ED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CABC558-3057-48E8-8176-5637A4C076CB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2601874-2EE5-4DE0-9951-05319FC3ED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CABC558-3057-48E8-8176-5637A4C076CB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2601874-2EE5-4DE0-9951-05319FC3ED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BC558-3057-48E8-8176-5637A4C076CB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01874-2EE5-4DE0-9951-05319FC3ED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BC558-3057-48E8-8176-5637A4C076CB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01874-2EE5-4DE0-9951-05319FC3ED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CABC558-3057-48E8-8176-5637A4C076CB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2601874-2EE5-4DE0-9951-05319FC3EDE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0" y="5229200"/>
          <a:ext cx="9144000" cy="1402080"/>
        </p:xfrm>
        <a:graphic>
          <a:graphicData uri="http://schemas.openxmlformats.org/drawingml/2006/table">
            <a:tbl>
              <a:tblPr/>
              <a:tblGrid>
                <a:gridCol w="2768366"/>
                <a:gridCol w="6375634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Skladba  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VY_32_INOVACE_04_Základní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větné členy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Chňoupková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Martina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dirty="0" smtClean="0"/>
              <a:t>Základní větné členy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Mgr. Martina </a:t>
            </a:r>
            <a:r>
              <a:rPr lang="cs-CZ" dirty="0" err="1" smtClean="0"/>
              <a:t>Chňoupková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tina\AppData\Local\Microsoft\Windows\Temporary Internet Files\Content.IE5\1NM3O2R6\MC90035623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188764"/>
            <a:ext cx="3384376" cy="5849503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4139952" y="6093296"/>
            <a:ext cx="360040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2627784" y="6093296"/>
            <a:ext cx="216024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0" y="6093296"/>
            <a:ext cx="323528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835696" y="5517232"/>
            <a:ext cx="216024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084168" y="4941168"/>
            <a:ext cx="216024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411760" y="3789040"/>
            <a:ext cx="14401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812360" y="2708920"/>
            <a:ext cx="14401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148064" y="2636912"/>
            <a:ext cx="14401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164288" y="1628800"/>
            <a:ext cx="14401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Procvičení pravopisu: oprav chyby v textu: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412776"/>
            <a:ext cx="8748464" cy="511256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200" dirty="0" smtClean="0"/>
              <a:t>Ostrov je kus pevniny menší než </a:t>
            </a:r>
            <a:r>
              <a:rPr lang="cs-CZ" sz="3200" dirty="0" err="1" smtClean="0"/>
              <a:t>kontynent</a:t>
            </a:r>
            <a:r>
              <a:rPr lang="cs-CZ" sz="3200" dirty="0" smtClean="0"/>
              <a:t> a </a:t>
            </a:r>
          </a:p>
          <a:p>
            <a:pPr>
              <a:buNone/>
            </a:pPr>
            <a:r>
              <a:rPr lang="cs-CZ" sz="3200" dirty="0" smtClean="0"/>
              <a:t>větší než skála, který je ze všech stran </a:t>
            </a:r>
          </a:p>
          <a:p>
            <a:pPr>
              <a:buNone/>
            </a:pPr>
            <a:r>
              <a:rPr lang="cs-CZ" sz="3200" dirty="0" smtClean="0"/>
              <a:t>obklopen vod</a:t>
            </a:r>
            <a:r>
              <a:rPr lang="cs-CZ" sz="3200" dirty="0" smtClean="0">
                <a:solidFill>
                  <a:schemeClr val="bg1"/>
                </a:solidFill>
              </a:rPr>
              <a:t>ou</a:t>
            </a:r>
            <a:r>
              <a:rPr lang="cs-CZ" sz="3200" dirty="0" smtClean="0"/>
              <a:t>. Velmi malí ostrov se </a:t>
            </a:r>
            <a:r>
              <a:rPr lang="cs-CZ" sz="3200" dirty="0" err="1" smtClean="0"/>
              <a:t>nazívá</a:t>
            </a:r>
            <a:r>
              <a:rPr lang="cs-CZ" sz="3200" dirty="0" smtClean="0"/>
              <a:t> </a:t>
            </a:r>
          </a:p>
          <a:p>
            <a:pPr>
              <a:buNone/>
            </a:pPr>
            <a:r>
              <a:rPr lang="cs-CZ" sz="3200" dirty="0" smtClean="0"/>
              <a:t>ostrůvek. Skup</a:t>
            </a:r>
            <a:r>
              <a:rPr lang="cs-CZ" sz="3200" dirty="0" smtClean="0">
                <a:solidFill>
                  <a:schemeClr val="bg1"/>
                </a:solidFill>
              </a:rPr>
              <a:t>in</a:t>
            </a:r>
            <a:r>
              <a:rPr lang="cs-CZ" sz="3200" dirty="0" smtClean="0"/>
              <a:t>a ostrovů, které k sobě </a:t>
            </a:r>
          </a:p>
          <a:p>
            <a:pPr>
              <a:buNone/>
            </a:pPr>
            <a:r>
              <a:rPr lang="cs-CZ" sz="3200" dirty="0" smtClean="0"/>
              <a:t>patří, se </a:t>
            </a:r>
            <a:r>
              <a:rPr lang="cs-CZ" sz="3200" dirty="0" err="1" smtClean="0"/>
              <a:t>nazívá</a:t>
            </a:r>
            <a:r>
              <a:rPr lang="cs-CZ" sz="3200" dirty="0" smtClean="0"/>
              <a:t> </a:t>
            </a:r>
            <a:r>
              <a:rPr lang="cs-CZ" sz="3200" dirty="0" smtClean="0">
                <a:solidFill>
                  <a:schemeClr val="bg1"/>
                </a:solidFill>
              </a:rPr>
              <a:t>s</a:t>
            </a:r>
            <a:r>
              <a:rPr lang="cs-CZ" sz="3200" dirty="0" smtClean="0"/>
              <a:t>ouostroví neboli archipel. </a:t>
            </a:r>
          </a:p>
          <a:p>
            <a:pPr>
              <a:buNone/>
            </a:pPr>
            <a:r>
              <a:rPr lang="cs-CZ" sz="3200" dirty="0" smtClean="0"/>
              <a:t>Ostrovy dělíme </a:t>
            </a:r>
            <a:r>
              <a:rPr lang="cs-CZ" sz="3200" dirty="0" smtClean="0">
                <a:solidFill>
                  <a:schemeClr val="bg1"/>
                </a:solidFill>
              </a:rPr>
              <a:t>na</a:t>
            </a:r>
            <a:r>
              <a:rPr lang="cs-CZ" sz="3200" dirty="0" smtClean="0"/>
              <a:t> přírodní a umělé. Mezi </a:t>
            </a:r>
          </a:p>
          <a:p>
            <a:pPr>
              <a:buNone/>
            </a:pPr>
            <a:r>
              <a:rPr lang="cs-CZ" sz="3200" dirty="0" smtClean="0"/>
              <a:t>největší ostrov</a:t>
            </a:r>
            <a:r>
              <a:rPr lang="cs-CZ" sz="3200" dirty="0" smtClean="0">
                <a:solidFill>
                  <a:schemeClr val="bg1"/>
                </a:solidFill>
              </a:rPr>
              <a:t>y p</a:t>
            </a:r>
            <a:r>
              <a:rPr lang="cs-CZ" sz="3200" dirty="0" smtClean="0"/>
              <a:t>atří například </a:t>
            </a:r>
            <a:r>
              <a:rPr lang="cs-CZ" sz="3200" dirty="0" err="1" smtClean="0"/>
              <a:t>grónsko</a:t>
            </a:r>
            <a:r>
              <a:rPr lang="cs-CZ" sz="3200" dirty="0" smtClean="0"/>
              <a:t>, </a:t>
            </a:r>
          </a:p>
          <a:p>
            <a:pPr>
              <a:buNone/>
            </a:pPr>
            <a:r>
              <a:rPr lang="cs-CZ" sz="3200" dirty="0" smtClean="0"/>
              <a:t>kam přišly prv</a:t>
            </a:r>
            <a:r>
              <a:rPr lang="cs-CZ" sz="3200" dirty="0" smtClean="0">
                <a:solidFill>
                  <a:schemeClr val="bg1"/>
                </a:solidFill>
              </a:rPr>
              <a:t>ní</a:t>
            </a:r>
            <a:r>
              <a:rPr lang="cs-CZ" sz="3200" dirty="0" smtClean="0"/>
              <a:t> osadníci roku 3000 př.n.l., </a:t>
            </a:r>
          </a:p>
          <a:p>
            <a:pPr>
              <a:buNone/>
            </a:pPr>
            <a:r>
              <a:rPr lang="cs-CZ" sz="3200" dirty="0" smtClean="0"/>
              <a:t>nová Guinea, </a:t>
            </a:r>
            <a:r>
              <a:rPr lang="cs-CZ" sz="3200" dirty="0" err="1" smtClean="0"/>
              <a:t>b</a:t>
            </a:r>
            <a:r>
              <a:rPr lang="cs-CZ" sz="3200" dirty="0" err="1" smtClean="0">
                <a:solidFill>
                  <a:schemeClr val="bg1"/>
                </a:solidFill>
              </a:rPr>
              <a:t>orn</a:t>
            </a:r>
            <a:r>
              <a:rPr lang="cs-CZ" sz="3200" dirty="0" err="1" smtClean="0"/>
              <a:t>eo</a:t>
            </a:r>
            <a:r>
              <a:rPr lang="cs-CZ" sz="3200" dirty="0" smtClean="0"/>
              <a:t>, </a:t>
            </a:r>
            <a:r>
              <a:rPr lang="cs-CZ" sz="3200" dirty="0" err="1" smtClean="0"/>
              <a:t>madagaskar</a:t>
            </a:r>
            <a:r>
              <a:rPr lang="cs-CZ" sz="3200" dirty="0" smtClean="0"/>
              <a:t>. </a:t>
            </a:r>
            <a:endParaRPr lang="cs-CZ" sz="3200" dirty="0"/>
          </a:p>
        </p:txBody>
      </p:sp>
      <p:cxnSp>
        <p:nvCxnSpPr>
          <p:cNvPr id="5" name="Přímá spojovací čára 4"/>
          <p:cNvCxnSpPr/>
          <p:nvPr/>
        </p:nvCxnSpPr>
        <p:spPr>
          <a:xfrm rot="5400000">
            <a:off x="4067944" y="1916832"/>
            <a:ext cx="288032" cy="0"/>
          </a:xfrm>
          <a:prstGeom prst="line">
            <a:avLst/>
          </a:prstGeom>
          <a:ln w="1016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9" grpId="0" animBg="1"/>
      <p:bldP spid="8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052736"/>
          </a:xfrm>
        </p:spPr>
        <p:txBody>
          <a:bodyPr>
            <a:normAutofit/>
          </a:bodyPr>
          <a:lstStyle/>
          <a:p>
            <a:pPr algn="ctr"/>
            <a:r>
              <a:rPr lang="cs-CZ" sz="4000" u="wavy" dirty="0" smtClean="0"/>
              <a:t>Přísudek (</a:t>
            </a:r>
            <a:r>
              <a:rPr lang="cs-CZ" sz="4000" u="wavy" dirty="0" err="1" smtClean="0"/>
              <a:t>Př</a:t>
            </a:r>
            <a:r>
              <a:rPr lang="cs-CZ" sz="4000" u="wavy" dirty="0" smtClean="0"/>
              <a:t>)</a:t>
            </a:r>
            <a:endParaRPr lang="cs-CZ" sz="4000" u="wavy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196752"/>
            <a:ext cx="9144000" cy="5661248"/>
          </a:xfrm>
        </p:spPr>
        <p:txBody>
          <a:bodyPr>
            <a:normAutofit/>
          </a:bodyPr>
          <a:lstStyle/>
          <a:p>
            <a:r>
              <a:rPr lang="cs-CZ" dirty="0" smtClean="0"/>
              <a:t>Přísudkem může být:</a:t>
            </a:r>
          </a:p>
          <a:p>
            <a:pPr marL="457200" indent="-457200">
              <a:buAutoNum type="alphaUcParenR"/>
            </a:pPr>
            <a:r>
              <a:rPr lang="cs-CZ" dirty="0" smtClean="0"/>
              <a:t>určitý slovesný tvar (</a:t>
            </a:r>
            <a:r>
              <a:rPr lang="cs-CZ" i="1" dirty="0" smtClean="0"/>
              <a:t>Včera k nám </a:t>
            </a:r>
            <a:r>
              <a:rPr lang="cs-CZ" b="1" i="1" dirty="0" smtClean="0"/>
              <a:t>přijel</a:t>
            </a:r>
            <a:r>
              <a:rPr lang="cs-CZ" i="1" dirty="0" smtClean="0"/>
              <a:t> cirkus. </a:t>
            </a:r>
            <a:r>
              <a:rPr lang="cs-CZ" b="1" i="1" dirty="0" smtClean="0"/>
              <a:t>Budu malovat </a:t>
            </a:r>
            <a:r>
              <a:rPr lang="cs-CZ" i="1" dirty="0" smtClean="0"/>
              <a:t>pokoj</a:t>
            </a:r>
            <a:r>
              <a:rPr lang="cs-CZ" dirty="0" smtClean="0"/>
              <a:t>.) →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PŘ SLOVESNÝ JEDNODUCHÝ</a:t>
            </a:r>
          </a:p>
          <a:p>
            <a:pPr marL="457200" indent="-457200">
              <a:buAutoNum type="alphaUcParenR"/>
            </a:pPr>
            <a:r>
              <a:rPr lang="cs-CZ" dirty="0" smtClean="0"/>
              <a:t>sloveso způsobové n. fázové a infinitiv (</a:t>
            </a:r>
            <a:r>
              <a:rPr lang="cs-CZ" b="1" i="1" dirty="0" smtClean="0"/>
              <a:t>Chtěl jsem pokračovat</a:t>
            </a:r>
            <a:r>
              <a:rPr lang="cs-CZ" i="1" dirty="0" smtClean="0"/>
              <a:t> v chůzi. </a:t>
            </a:r>
            <a:r>
              <a:rPr lang="cs-CZ" b="1" i="1" dirty="0" smtClean="0"/>
              <a:t>Přestala doufat </a:t>
            </a:r>
            <a:r>
              <a:rPr lang="cs-CZ" i="1" dirty="0" smtClean="0"/>
              <a:t>ve vítězství</a:t>
            </a:r>
            <a:r>
              <a:rPr lang="cs-CZ" dirty="0" smtClean="0"/>
              <a:t>.) →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PŘ SLOVESNÝ SLOŽENÝ</a:t>
            </a:r>
          </a:p>
          <a:p>
            <a:pPr marL="457200" indent="-457200">
              <a:buAutoNum type="alphaUcParenR"/>
            </a:pPr>
            <a:r>
              <a:rPr lang="cs-CZ" dirty="0" smtClean="0"/>
              <a:t>sponové sloveso a podstatné jméno (</a:t>
            </a:r>
            <a:r>
              <a:rPr lang="cs-CZ" i="1" dirty="0" smtClean="0"/>
              <a:t>Historie </a:t>
            </a:r>
            <a:r>
              <a:rPr lang="cs-CZ" b="1" i="1" dirty="0" smtClean="0"/>
              <a:t>je učitelkou </a:t>
            </a:r>
            <a:r>
              <a:rPr lang="cs-CZ" i="1" dirty="0" smtClean="0"/>
              <a:t>života</a:t>
            </a:r>
            <a:r>
              <a:rPr lang="cs-CZ" dirty="0" smtClean="0"/>
              <a:t>.) →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PŘ JMENNÝ SE SPONOU</a:t>
            </a:r>
          </a:p>
          <a:p>
            <a:pPr marL="457200" indent="-457200">
              <a:buAutoNum type="alphaUcParenR"/>
            </a:pPr>
            <a:r>
              <a:rPr lang="cs-CZ" dirty="0" smtClean="0"/>
              <a:t>podstatné jméno (</a:t>
            </a:r>
            <a:r>
              <a:rPr lang="cs-CZ" i="1" dirty="0" smtClean="0"/>
              <a:t>Sliby </a:t>
            </a:r>
            <a:r>
              <a:rPr lang="cs-CZ" b="1" i="1" dirty="0" smtClean="0"/>
              <a:t>chyby</a:t>
            </a:r>
            <a:r>
              <a:rPr lang="cs-CZ" dirty="0" smtClean="0"/>
              <a:t>.) →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PŘ JMENNÝ BEZE SPONY</a:t>
            </a:r>
          </a:p>
          <a:p>
            <a:pPr marL="457200" indent="-457200">
              <a:buAutoNum type="alphaUcParenR"/>
            </a:pPr>
            <a:r>
              <a:rPr lang="cs-CZ" dirty="0" smtClean="0"/>
              <a:t>citoslovce (</a:t>
            </a:r>
            <a:r>
              <a:rPr lang="cs-CZ" i="1" dirty="0" smtClean="0"/>
              <a:t>Žába </a:t>
            </a:r>
            <a:r>
              <a:rPr lang="cs-CZ" b="1" i="1" dirty="0" smtClean="0"/>
              <a:t>žbluňk</a:t>
            </a:r>
            <a:r>
              <a:rPr lang="cs-CZ" i="1" dirty="0" smtClean="0"/>
              <a:t> do vody</a:t>
            </a:r>
            <a:r>
              <a:rPr lang="cs-CZ" dirty="0" smtClean="0"/>
              <a:t>.) →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PŘ CITOSLOVEČNÝ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Vyhledejte přísudek a určete jeho druh: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7467600" cy="5445224"/>
          </a:xfrm>
        </p:spPr>
        <p:txBody>
          <a:bodyPr>
            <a:normAutofit/>
          </a:bodyPr>
          <a:lstStyle/>
          <a:p>
            <a:r>
              <a:rPr lang="cs-CZ" dirty="0" smtClean="0"/>
              <a:t>Naše ulice je slepá.</a:t>
            </a:r>
          </a:p>
          <a:p>
            <a:r>
              <a:rPr lang="cs-CZ" dirty="0" smtClean="0"/>
              <a:t>Snažil se pracovat v klidu.</a:t>
            </a:r>
          </a:p>
          <a:p>
            <a:r>
              <a:rPr lang="cs-CZ" dirty="0" smtClean="0"/>
              <a:t>Zájezd na Maledivy byl velice drahý.</a:t>
            </a:r>
          </a:p>
          <a:p>
            <a:r>
              <a:rPr lang="cs-CZ" dirty="0" smtClean="0"/>
              <a:t>Konečně začíná voda v hrnci bublat.</a:t>
            </a:r>
          </a:p>
          <a:p>
            <a:r>
              <a:rPr lang="cs-CZ" dirty="0" smtClean="0"/>
              <a:t>Materiál byl na stavbu dovezen včas.</a:t>
            </a:r>
          </a:p>
          <a:p>
            <a:r>
              <a:rPr lang="cs-CZ" dirty="0" smtClean="0"/>
              <a:t>Odveďte ty zvrhlíky.</a:t>
            </a:r>
          </a:p>
          <a:p>
            <a:r>
              <a:rPr lang="cs-CZ" dirty="0" smtClean="0"/>
              <a:t>Dobrá rada nad zlato.</a:t>
            </a:r>
          </a:p>
          <a:p>
            <a:r>
              <a:rPr lang="cs-CZ" dirty="0" err="1" smtClean="0"/>
              <a:t>Kája</a:t>
            </a:r>
            <a:r>
              <a:rPr lang="cs-CZ" dirty="0" smtClean="0"/>
              <a:t> šup učebnice do tašky.</a:t>
            </a:r>
          </a:p>
          <a:p>
            <a:r>
              <a:rPr lang="cs-CZ" dirty="0" smtClean="0"/>
              <a:t>Nebude to legrace.</a:t>
            </a:r>
          </a:p>
          <a:p>
            <a:r>
              <a:rPr lang="cs-CZ" dirty="0" smtClean="0"/>
              <a:t>Byla bych bývala ráda promluvila.</a:t>
            </a:r>
          </a:p>
          <a:p>
            <a:r>
              <a:rPr lang="cs-CZ" dirty="0" smtClean="0"/>
              <a:t>Kousek od naší zahrady je bukový les.</a:t>
            </a:r>
          </a:p>
          <a:p>
            <a:r>
              <a:rPr lang="cs-CZ" dirty="0" smtClean="0"/>
              <a:t>Půjdeme sbírat žaludy a kaštany?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4283968" y="4797152"/>
            <a:ext cx="39553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4283968" y="3789040"/>
            <a:ext cx="39553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4283968" y="2420888"/>
            <a:ext cx="39553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4211960" y="1124744"/>
            <a:ext cx="39553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0" y="6165304"/>
            <a:ext cx="39553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0" y="4221088"/>
            <a:ext cx="39553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0" y="3284984"/>
            <a:ext cx="39553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0" y="1340768"/>
            <a:ext cx="39553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Test: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0" y="764704"/>
            <a:ext cx="4283968" cy="6093296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b="1" dirty="0" smtClean="0"/>
              <a:t>Ve větě: </a:t>
            </a:r>
            <a:r>
              <a:rPr lang="cs-CZ" b="1" i="1" dirty="0" smtClean="0"/>
              <a:t>Matěj není doma. </a:t>
            </a:r>
            <a:r>
              <a:rPr lang="cs-CZ" b="1" dirty="0" smtClean="0"/>
              <a:t>je přísudek:</a:t>
            </a:r>
          </a:p>
          <a:p>
            <a:pPr marL="457200" indent="-457200">
              <a:buNone/>
            </a:pPr>
            <a:r>
              <a:rPr lang="cs-CZ" dirty="0" smtClean="0"/>
              <a:t>P) slovesný jednoduchý</a:t>
            </a:r>
          </a:p>
          <a:p>
            <a:pPr marL="457200" indent="-457200">
              <a:buNone/>
            </a:pPr>
            <a:r>
              <a:rPr lang="cs-CZ" dirty="0" smtClean="0"/>
              <a:t>H) jmenný se sponou</a:t>
            </a:r>
          </a:p>
          <a:p>
            <a:pPr marL="457200" indent="-457200">
              <a:buFont typeface="+mj-lt"/>
              <a:buAutoNum type="arabicPeriod" startAt="2"/>
            </a:pPr>
            <a:r>
              <a:rPr lang="cs-CZ" b="1" dirty="0" smtClean="0"/>
              <a:t>Ve větě: </a:t>
            </a:r>
            <a:r>
              <a:rPr lang="cs-CZ" b="1" i="1" dirty="0" smtClean="0"/>
              <a:t>Náš otec není příliš elegantní. </a:t>
            </a:r>
            <a:r>
              <a:rPr lang="cs-CZ" b="1" dirty="0" smtClean="0"/>
              <a:t>je přísudek:</a:t>
            </a:r>
            <a:r>
              <a:rPr lang="cs-CZ" dirty="0" smtClean="0"/>
              <a:t> </a:t>
            </a:r>
            <a:endParaRPr lang="cs-CZ" b="1" dirty="0" smtClean="0"/>
          </a:p>
          <a:p>
            <a:pPr marL="457200" indent="-457200">
              <a:buNone/>
            </a:pPr>
            <a:r>
              <a:rPr lang="cs-CZ" dirty="0" smtClean="0"/>
              <a:t>L) otec není</a:t>
            </a:r>
          </a:p>
          <a:p>
            <a:pPr marL="457200" indent="-457200">
              <a:buNone/>
            </a:pPr>
            <a:r>
              <a:rPr lang="cs-CZ" dirty="0" smtClean="0"/>
              <a:t>R) není elegantní</a:t>
            </a:r>
          </a:p>
          <a:p>
            <a:pPr marL="457200" indent="-457200">
              <a:buFont typeface="+mj-lt"/>
              <a:buAutoNum type="arabicPeriod" startAt="3"/>
            </a:pPr>
            <a:r>
              <a:rPr lang="cs-CZ" b="1" i="1" dirty="0" smtClean="0"/>
              <a:t>Měli byste už jít spát</a:t>
            </a:r>
            <a:r>
              <a:rPr lang="cs-CZ" b="1" dirty="0" smtClean="0"/>
              <a:t>. Přísudek je:</a:t>
            </a:r>
          </a:p>
          <a:p>
            <a:pPr marL="457200" indent="-457200">
              <a:buNone/>
            </a:pPr>
            <a:r>
              <a:rPr lang="cs-CZ" dirty="0" smtClean="0"/>
              <a:t>E) měli byste jít</a:t>
            </a:r>
          </a:p>
          <a:p>
            <a:pPr marL="457200" indent="-457200">
              <a:buNone/>
            </a:pPr>
            <a:r>
              <a:rPr lang="cs-CZ" dirty="0" smtClean="0"/>
              <a:t>O) měli byste jít spát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cs-CZ" b="1" i="1" dirty="0" smtClean="0"/>
              <a:t>Muset, chtít, smět, moci </a:t>
            </a:r>
            <a:r>
              <a:rPr lang="cs-CZ" b="1" dirty="0" smtClean="0"/>
              <a:t>Jaké způsobové sloveso chybí?</a:t>
            </a:r>
          </a:p>
          <a:p>
            <a:pPr marL="457200" indent="-457200">
              <a:buNone/>
            </a:pPr>
            <a:r>
              <a:rPr lang="cs-CZ" dirty="0" smtClean="0"/>
              <a:t>U) žádné</a:t>
            </a:r>
          </a:p>
          <a:p>
            <a:pPr marL="457200" indent="-457200">
              <a:buNone/>
            </a:pPr>
            <a:r>
              <a:rPr lang="cs-CZ" dirty="0" smtClean="0"/>
              <a:t>D) mít</a:t>
            </a:r>
          </a:p>
          <a:p>
            <a:pPr marL="457200" indent="-457200">
              <a:buNone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270248" y="836712"/>
            <a:ext cx="4478216" cy="6021288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 startAt="5"/>
            </a:pPr>
            <a:r>
              <a:rPr lang="cs-CZ" b="1" dirty="0" smtClean="0"/>
              <a:t>Sponová slovesa jsou:</a:t>
            </a:r>
          </a:p>
          <a:p>
            <a:pPr marL="514350" indent="-514350">
              <a:buNone/>
            </a:pPr>
            <a:r>
              <a:rPr lang="cs-CZ" dirty="0" smtClean="0"/>
              <a:t>I) být, bývat, stát se, stávat se</a:t>
            </a:r>
          </a:p>
          <a:p>
            <a:pPr marL="514350" indent="-514350">
              <a:buNone/>
            </a:pPr>
            <a:r>
              <a:rPr lang="cs-CZ" dirty="0" smtClean="0"/>
              <a:t>P) začít, přestat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cs-CZ" b="1" dirty="0" smtClean="0"/>
              <a:t>Ve větě: </a:t>
            </a:r>
            <a:r>
              <a:rPr lang="cs-CZ" b="1" i="1" dirty="0" smtClean="0"/>
              <a:t>Jablka ještě nebyla zralá.</a:t>
            </a:r>
            <a:r>
              <a:rPr lang="cs-CZ" b="1" dirty="0" smtClean="0"/>
              <a:t> je přísudek:</a:t>
            </a:r>
          </a:p>
          <a:p>
            <a:pPr marL="514350" indent="-514350">
              <a:buNone/>
            </a:pPr>
            <a:r>
              <a:rPr lang="cs-CZ" dirty="0" smtClean="0"/>
              <a:t>K) jmenný se sponou</a:t>
            </a:r>
          </a:p>
          <a:p>
            <a:pPr marL="514350" indent="-514350">
              <a:buNone/>
            </a:pPr>
            <a:r>
              <a:rPr lang="cs-CZ" dirty="0" smtClean="0"/>
              <a:t>O) slovesný jednoduchý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cs-CZ" b="1" dirty="0" smtClean="0"/>
              <a:t>Přísudek se podtrhává:</a:t>
            </a:r>
          </a:p>
          <a:p>
            <a:pPr marL="514350" indent="-514350">
              <a:buNone/>
            </a:pPr>
            <a:r>
              <a:rPr lang="cs-CZ" dirty="0" smtClean="0"/>
              <a:t>S) rovnou čarou</a:t>
            </a:r>
          </a:p>
          <a:p>
            <a:pPr marL="514350" indent="-514350">
              <a:buNone/>
            </a:pPr>
            <a:r>
              <a:rPr lang="cs-CZ" dirty="0" smtClean="0"/>
              <a:t>Á) vlnovkou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cs-CZ" b="1" dirty="0" smtClean="0"/>
              <a:t>Ve větě: Nestačil jsem ji sledovat. je přísudek:</a:t>
            </a:r>
          </a:p>
          <a:p>
            <a:pPr marL="514350" indent="-514350">
              <a:buNone/>
            </a:pPr>
            <a:r>
              <a:rPr lang="cs-CZ" dirty="0" smtClean="0"/>
              <a:t>T) nestačil jsem (</a:t>
            </a:r>
            <a:r>
              <a:rPr lang="cs-CZ" dirty="0" err="1" smtClean="0"/>
              <a:t>sl</a:t>
            </a:r>
            <a:r>
              <a:rPr lang="cs-CZ" dirty="0" smtClean="0"/>
              <a:t>. jednoduchý)</a:t>
            </a:r>
          </a:p>
          <a:p>
            <a:pPr marL="514350" indent="-514350">
              <a:buNone/>
            </a:pPr>
            <a:r>
              <a:rPr lang="cs-CZ" dirty="0" smtClean="0"/>
              <a:t>T) nestačil jsem (</a:t>
            </a:r>
            <a:r>
              <a:rPr lang="cs-CZ" dirty="0" err="1" smtClean="0"/>
              <a:t>sl</a:t>
            </a:r>
            <a:r>
              <a:rPr lang="cs-CZ" dirty="0" smtClean="0"/>
              <a:t>. složený)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AutoNum type="romanUcParenR"/>
            </a:pPr>
            <a:endParaRPr lang="cs-CZ" dirty="0" smtClean="0"/>
          </a:p>
          <a:p>
            <a:pPr marL="514350" indent="-514350">
              <a:buAutoNum type="romanUcParenR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Vytvoř větu, v níž budou písmena následujících slov začátečními písmeny.</a:t>
            </a:r>
            <a:br>
              <a:rPr lang="cs-CZ" dirty="0" smtClean="0"/>
            </a:br>
            <a:r>
              <a:rPr lang="cs-CZ" dirty="0" smtClean="0"/>
              <a:t>Poté v nich vyhledej přísudek a urči jeho druh: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1666528" cy="4572000"/>
          </a:xfrm>
        </p:spPr>
        <p:txBody>
          <a:bodyPr>
            <a:normAutofit/>
          </a:bodyPr>
          <a:lstStyle/>
          <a:p>
            <a:r>
              <a:rPr lang="cs-CZ" sz="3000" dirty="0" smtClean="0"/>
              <a:t>Lenka</a:t>
            </a:r>
          </a:p>
          <a:p>
            <a:pPr>
              <a:buNone/>
            </a:pPr>
            <a:endParaRPr lang="cs-CZ" sz="3000" dirty="0" smtClean="0"/>
          </a:p>
          <a:p>
            <a:r>
              <a:rPr lang="cs-CZ" sz="3000" dirty="0" smtClean="0"/>
              <a:t>nanuk</a:t>
            </a:r>
          </a:p>
          <a:p>
            <a:endParaRPr lang="cs-CZ" sz="3000" dirty="0" smtClean="0"/>
          </a:p>
          <a:p>
            <a:r>
              <a:rPr lang="cs-CZ" sz="3000" dirty="0" smtClean="0"/>
              <a:t>most</a:t>
            </a:r>
            <a:endParaRPr lang="cs-CZ" sz="3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123728" y="1600200"/>
            <a:ext cx="7020272" cy="4572000"/>
          </a:xfrm>
        </p:spPr>
        <p:txBody>
          <a:bodyPr>
            <a:normAutofit/>
          </a:bodyPr>
          <a:lstStyle/>
          <a:p>
            <a:r>
              <a:rPr lang="cs-CZ" sz="3000" dirty="0" smtClean="0"/>
              <a:t>Loni Emil nešel k </a:t>
            </a:r>
            <a:r>
              <a:rPr lang="cs-CZ" sz="3000" dirty="0" err="1" smtClean="0"/>
              <a:t>Andree</a:t>
            </a:r>
            <a:r>
              <a:rPr lang="cs-CZ" sz="3000" dirty="0" smtClean="0"/>
              <a:t>.</a:t>
            </a:r>
          </a:p>
          <a:p>
            <a:pPr>
              <a:buNone/>
            </a:pPr>
            <a:endParaRPr lang="cs-CZ" sz="3000" dirty="0" smtClean="0"/>
          </a:p>
          <a:p>
            <a:r>
              <a:rPr lang="cs-CZ" sz="3000" dirty="0" smtClean="0"/>
              <a:t>Necitlivá Anna nemá už kamarády.</a:t>
            </a:r>
          </a:p>
          <a:p>
            <a:pPr>
              <a:buNone/>
            </a:pPr>
            <a:endParaRPr lang="cs-CZ" sz="3000" dirty="0" smtClean="0"/>
          </a:p>
          <a:p>
            <a:r>
              <a:rPr lang="cs-CZ" sz="3000" dirty="0" smtClean="0"/>
              <a:t>Musím odejít s tebou.</a:t>
            </a:r>
          </a:p>
          <a:p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Procvičení - přísudku: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4000" dirty="0" smtClean="0"/>
          </a:p>
          <a:p>
            <a:pPr algn="ctr">
              <a:buNone/>
            </a:pPr>
            <a:endParaRPr lang="cs-CZ" sz="4000" dirty="0" smtClean="0"/>
          </a:p>
          <a:p>
            <a:pPr algn="ctr">
              <a:buNone/>
            </a:pPr>
            <a:r>
              <a:rPr lang="cs-CZ" sz="4000" dirty="0" smtClean="0"/>
              <a:t>Učebnice strana 69, cvičení 1,2,3.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u="sng" dirty="0" smtClean="0"/>
              <a:t>Podmět (po)</a:t>
            </a:r>
            <a:endParaRPr lang="cs-CZ" sz="40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Otázka: Kdo, co?</a:t>
            </a:r>
          </a:p>
          <a:p>
            <a:r>
              <a:rPr lang="cs-CZ" dirty="0" smtClean="0"/>
              <a:t>Závislost: na přísudku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Druhy podmětu:</a:t>
            </a:r>
          </a:p>
          <a:p>
            <a:pPr marL="457200" indent="-457200">
              <a:buAutoNum type="arabicPeriod"/>
            </a:pPr>
            <a:r>
              <a:rPr lang="cs-CZ" dirty="0" smtClean="0"/>
              <a:t>VYJÁDŘENÝ (</a:t>
            </a:r>
            <a:r>
              <a:rPr lang="cs-CZ" i="1" dirty="0" smtClean="0"/>
              <a:t>Děj filmu se nám nelíbil.</a:t>
            </a:r>
            <a:r>
              <a:rPr lang="cs-CZ" dirty="0" smtClean="0"/>
              <a:t>)</a:t>
            </a:r>
          </a:p>
          <a:p>
            <a:pPr marL="457200" indent="-457200">
              <a:buAutoNum type="arabicPeriod"/>
            </a:pPr>
            <a:r>
              <a:rPr lang="cs-CZ" dirty="0" smtClean="0"/>
              <a:t>NEVYJÁDŘENÝ (</a:t>
            </a:r>
            <a:r>
              <a:rPr lang="cs-CZ" i="1" dirty="0" smtClean="0"/>
              <a:t>Šel jsem do lesa na houby.</a:t>
            </a:r>
            <a:r>
              <a:rPr lang="cs-CZ" dirty="0" smtClean="0"/>
              <a:t>)</a:t>
            </a:r>
          </a:p>
          <a:p>
            <a:pPr marL="457200" indent="-457200">
              <a:buAutoNum type="arabicPeriod"/>
            </a:pPr>
            <a:r>
              <a:rPr lang="cs-CZ" dirty="0" smtClean="0"/>
              <a:t>VŠEOBECNÝ (</a:t>
            </a:r>
            <a:r>
              <a:rPr lang="cs-CZ" i="1" dirty="0" smtClean="0"/>
              <a:t>Dávali to v televizi.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Vyhledejte podmět a určete jeho druh: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5940152" cy="4572000"/>
          </a:xfrm>
        </p:spPr>
        <p:txBody>
          <a:bodyPr>
            <a:normAutofit/>
          </a:bodyPr>
          <a:lstStyle/>
          <a:p>
            <a:r>
              <a:rPr lang="cs-CZ" dirty="0" err="1" smtClean="0"/>
              <a:t>Chybovati</a:t>
            </a:r>
            <a:r>
              <a:rPr lang="cs-CZ" dirty="0" smtClean="0"/>
              <a:t> je lidské.</a:t>
            </a:r>
          </a:p>
          <a:p>
            <a:r>
              <a:rPr lang="cs-CZ" dirty="0" smtClean="0"/>
              <a:t>Na zahradě jsou jen ovocné stromy.</a:t>
            </a:r>
          </a:p>
          <a:p>
            <a:r>
              <a:rPr lang="cs-CZ" dirty="0" smtClean="0"/>
              <a:t>Mohutné hurá zaznělo stadionem.</a:t>
            </a:r>
          </a:p>
          <a:p>
            <a:r>
              <a:rPr lang="cs-CZ" dirty="0" smtClean="0"/>
              <a:t>Mám hlad.</a:t>
            </a:r>
          </a:p>
          <a:p>
            <a:r>
              <a:rPr lang="cs-CZ" dirty="0" smtClean="0"/>
              <a:t>Když je spojka podřadicí.</a:t>
            </a:r>
          </a:p>
          <a:p>
            <a:r>
              <a:rPr lang="cs-CZ" dirty="0" smtClean="0"/>
              <a:t>Ten film už jednou dávali.</a:t>
            </a:r>
          </a:p>
          <a:p>
            <a:r>
              <a:rPr lang="cs-CZ" dirty="0" smtClean="0"/>
              <a:t>Nůž držíme v pravé ruce.</a:t>
            </a:r>
          </a:p>
          <a:p>
            <a:r>
              <a:rPr lang="cs-CZ" dirty="0" smtClean="0"/>
              <a:t>Medvěd je šelma.</a:t>
            </a:r>
          </a:p>
          <a:p>
            <a:r>
              <a:rPr lang="cs-CZ" dirty="0" smtClean="0"/>
              <a:t>Byl velice sychravý den.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5724128" y="1600200"/>
            <a:ext cx="3672408" cy="4572000"/>
          </a:xfrm>
        </p:spPr>
        <p:txBody>
          <a:bodyPr>
            <a:normAutofit/>
          </a:bodyPr>
          <a:lstStyle/>
          <a:p>
            <a:r>
              <a:rPr lang="cs-CZ" dirty="0" err="1" smtClean="0"/>
              <a:t>chybovati</a:t>
            </a:r>
            <a:r>
              <a:rPr lang="cs-CZ" dirty="0" smtClean="0"/>
              <a:t> - vyjádřený</a:t>
            </a:r>
          </a:p>
          <a:p>
            <a:r>
              <a:rPr lang="cs-CZ" dirty="0" smtClean="0"/>
              <a:t>stromy - vyjádřený</a:t>
            </a:r>
          </a:p>
          <a:p>
            <a:r>
              <a:rPr lang="cs-CZ" dirty="0" smtClean="0"/>
              <a:t>hurá - vyjádřený</a:t>
            </a:r>
          </a:p>
          <a:p>
            <a:r>
              <a:rPr lang="cs-CZ" dirty="0" smtClean="0"/>
              <a:t>(já) - nevyjádřený</a:t>
            </a:r>
          </a:p>
          <a:p>
            <a:r>
              <a:rPr lang="cs-CZ" dirty="0" smtClean="0"/>
              <a:t>když - vyjádřený</a:t>
            </a:r>
          </a:p>
          <a:p>
            <a:r>
              <a:rPr lang="cs-CZ" dirty="0" smtClean="0"/>
              <a:t>všeobecný</a:t>
            </a:r>
          </a:p>
          <a:p>
            <a:r>
              <a:rPr lang="cs-CZ" dirty="0" smtClean="0"/>
              <a:t>všeobecný</a:t>
            </a:r>
          </a:p>
          <a:p>
            <a:r>
              <a:rPr lang="cs-CZ" dirty="0" smtClean="0"/>
              <a:t>medvěd – vyjádřený</a:t>
            </a:r>
          </a:p>
          <a:p>
            <a:r>
              <a:rPr lang="cs-CZ" dirty="0" smtClean="0"/>
              <a:t>den - vyjádřený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748464" cy="1143000"/>
          </a:xfrm>
        </p:spPr>
        <p:txBody>
          <a:bodyPr/>
          <a:lstStyle/>
          <a:p>
            <a:pPr algn="ctr"/>
            <a:r>
              <a:rPr lang="cs-CZ" dirty="0" smtClean="0"/>
              <a:t>Vyhledejte základní skladební dvojice: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5508104" cy="4572000"/>
          </a:xfrm>
        </p:spPr>
        <p:txBody>
          <a:bodyPr>
            <a:normAutofit/>
          </a:bodyPr>
          <a:lstStyle/>
          <a:p>
            <a:r>
              <a:rPr lang="cs-CZ" sz="2200" dirty="0" err="1" smtClean="0"/>
              <a:t>Orwel</a:t>
            </a:r>
            <a:r>
              <a:rPr lang="cs-CZ" sz="2200" dirty="0" smtClean="0"/>
              <a:t> napsal mnoho románů a knih.</a:t>
            </a:r>
          </a:p>
          <a:p>
            <a:r>
              <a:rPr lang="cs-CZ" sz="2200" dirty="0" smtClean="0"/>
              <a:t>Chcete si zazpívat?</a:t>
            </a:r>
          </a:p>
          <a:p>
            <a:r>
              <a:rPr lang="cs-CZ" sz="2200" dirty="0" smtClean="0"/>
              <a:t>Zítra nám odpadá škola.</a:t>
            </a:r>
          </a:p>
          <a:p>
            <a:r>
              <a:rPr lang="cs-CZ" sz="2200" dirty="0" smtClean="0"/>
              <a:t>Těsto špatně kynulo.</a:t>
            </a:r>
          </a:p>
          <a:p>
            <a:r>
              <a:rPr lang="cs-CZ" sz="2200" dirty="0" smtClean="0"/>
              <a:t>Nezapomeň nám napsat.</a:t>
            </a:r>
          </a:p>
          <a:p>
            <a:r>
              <a:rPr lang="cs-CZ" sz="2200" dirty="0" smtClean="0"/>
              <a:t>Ale on se to přece snaží vyřešit.</a:t>
            </a:r>
          </a:p>
          <a:p>
            <a:r>
              <a:rPr lang="cs-CZ" sz="2200" dirty="0" smtClean="0"/>
              <a:t>Petr bude muset spravit rozbité auto.</a:t>
            </a:r>
          </a:p>
          <a:p>
            <a:r>
              <a:rPr lang="cs-CZ" sz="2200" dirty="0" smtClean="0"/>
              <a:t>Kámen </a:t>
            </a:r>
            <a:r>
              <a:rPr lang="cs-CZ" sz="2200" dirty="0" err="1" smtClean="0"/>
              <a:t>bác</a:t>
            </a:r>
            <a:r>
              <a:rPr lang="cs-CZ" sz="2200" dirty="0" smtClean="0"/>
              <a:t> ze skály.</a:t>
            </a:r>
          </a:p>
          <a:p>
            <a:r>
              <a:rPr lang="cs-CZ" sz="2200" dirty="0" smtClean="0"/>
              <a:t>Vraní peří není tak černé jako havraní.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5292080" y="1600200"/>
            <a:ext cx="3851920" cy="4572000"/>
          </a:xfrm>
        </p:spPr>
        <p:txBody>
          <a:bodyPr>
            <a:normAutofit/>
          </a:bodyPr>
          <a:lstStyle/>
          <a:p>
            <a:r>
              <a:rPr lang="cs-CZ" sz="2200" dirty="0" err="1" smtClean="0"/>
              <a:t>Orwel</a:t>
            </a:r>
            <a:r>
              <a:rPr lang="cs-CZ" sz="2200" dirty="0" smtClean="0"/>
              <a:t> - napsal</a:t>
            </a:r>
          </a:p>
          <a:p>
            <a:r>
              <a:rPr lang="cs-CZ" sz="2200" dirty="0" smtClean="0"/>
              <a:t>(vy) - chcete si zazpívat</a:t>
            </a:r>
          </a:p>
          <a:p>
            <a:r>
              <a:rPr lang="cs-CZ" sz="2200" dirty="0" smtClean="0"/>
              <a:t>škola – odpadá</a:t>
            </a:r>
          </a:p>
          <a:p>
            <a:r>
              <a:rPr lang="cs-CZ" sz="2200" dirty="0" smtClean="0"/>
              <a:t>těsto – kynulo</a:t>
            </a:r>
          </a:p>
          <a:p>
            <a:r>
              <a:rPr lang="cs-CZ" sz="2200" dirty="0" smtClean="0"/>
              <a:t>(ty) – nezapomeň</a:t>
            </a:r>
          </a:p>
          <a:p>
            <a:r>
              <a:rPr lang="cs-CZ" sz="2200" dirty="0" smtClean="0"/>
              <a:t>on – se snaží</a:t>
            </a:r>
          </a:p>
          <a:p>
            <a:r>
              <a:rPr lang="cs-CZ" sz="2200" dirty="0" smtClean="0"/>
              <a:t>Petr – bude muset spravit</a:t>
            </a:r>
          </a:p>
          <a:p>
            <a:r>
              <a:rPr lang="cs-CZ" sz="2200" dirty="0" smtClean="0"/>
              <a:t>kámen – </a:t>
            </a:r>
            <a:r>
              <a:rPr lang="cs-CZ" sz="2200" dirty="0" err="1" smtClean="0"/>
              <a:t>bác</a:t>
            </a:r>
            <a:endParaRPr lang="cs-CZ" sz="2200" dirty="0" smtClean="0"/>
          </a:p>
          <a:p>
            <a:r>
              <a:rPr lang="cs-CZ" sz="2200" dirty="0" smtClean="0"/>
              <a:t>peří – není černé</a:t>
            </a:r>
            <a:endParaRPr lang="cs-CZ" sz="2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6093296"/>
            <a:ext cx="77989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 smtClean="0"/>
              <a:t>Jaký je formální vztah mezi podmětem  a přísudkem?</a:t>
            </a:r>
            <a:endParaRPr lang="cs-CZ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Procvičení – podmětu: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endParaRPr lang="cs-CZ" sz="4000" dirty="0" smtClean="0"/>
          </a:p>
          <a:p>
            <a:pPr algn="ctr">
              <a:buNone/>
            </a:pPr>
            <a:endParaRPr lang="cs-CZ" sz="4000" dirty="0" smtClean="0"/>
          </a:p>
          <a:p>
            <a:pPr algn="ctr">
              <a:buNone/>
            </a:pPr>
            <a:r>
              <a:rPr lang="cs-CZ" sz="4000" smtClean="0"/>
              <a:t>Učebnice strana 70, cvičení 4.</a:t>
            </a:r>
            <a:endParaRPr lang="cs-CZ" sz="40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93</TotalTime>
  <Words>701</Words>
  <Application>Microsoft Office PowerPoint</Application>
  <PresentationFormat>Předvádění na obrazovce (4:3)</PresentationFormat>
  <Paragraphs>135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Snímek 1</vt:lpstr>
      <vt:lpstr>Základní větné členy</vt:lpstr>
      <vt:lpstr>Procvičení pravopisu: oprav chyby v textu:</vt:lpstr>
      <vt:lpstr>Přísudek (Př)</vt:lpstr>
      <vt:lpstr>Vyhledejte přísudek a určete jeho druh:</vt:lpstr>
      <vt:lpstr>Test:</vt:lpstr>
      <vt:lpstr>Vytvoř větu, v níž budou písmena následujících slov začátečními písmeny. Poté v nich vyhledej přísudek a urči jeho druh:</vt:lpstr>
      <vt:lpstr>Procvičení - přísudku:</vt:lpstr>
      <vt:lpstr>Podmět (po)</vt:lpstr>
      <vt:lpstr>Vyhledejte podmět a určete jeho druh:</vt:lpstr>
      <vt:lpstr>Vyhledejte základní skladební dvojice:</vt:lpstr>
      <vt:lpstr>Procvičení – podmětu: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Přísudek</dc:title>
  <dc:creator>Martina</dc:creator>
  <cp:lastModifiedBy>Martina</cp:lastModifiedBy>
  <cp:revision>12</cp:revision>
  <dcterms:created xsi:type="dcterms:W3CDTF">2010-09-09T08:59:31Z</dcterms:created>
  <dcterms:modified xsi:type="dcterms:W3CDTF">2011-08-31T12:52:25Z</dcterms:modified>
</cp:coreProperties>
</file>