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72" r:id="rId2"/>
    <p:sldId id="256" r:id="rId3"/>
    <p:sldId id="268" r:id="rId4"/>
    <p:sldId id="257" r:id="rId5"/>
    <p:sldId id="258" r:id="rId6"/>
    <p:sldId id="259" r:id="rId7"/>
    <p:sldId id="260" r:id="rId8"/>
    <p:sldId id="270" r:id="rId9"/>
    <p:sldId id="271" r:id="rId10"/>
    <p:sldId id="261" r:id="rId11"/>
    <p:sldId id="262" r:id="rId12"/>
    <p:sldId id="263" r:id="rId13"/>
    <p:sldId id="264" r:id="rId14"/>
    <p:sldId id="266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539EC6-84E6-4C51-85CD-E522D7FFF5A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E8D62F-8CF2-4EB2-B461-6183BDFCD9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E8D62F-8CF2-4EB2-B461-6183BDFCD979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30DD8-BD27-478D-ADCA-465B3055D6B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71F6-0D65-4BCE-A8AF-F1B436FDA1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30DD8-BD27-478D-ADCA-465B3055D6B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71F6-0D65-4BCE-A8AF-F1B436FDA1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30DD8-BD27-478D-ADCA-465B3055D6B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71F6-0D65-4BCE-A8AF-F1B436FDA1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30DD8-BD27-478D-ADCA-465B3055D6B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71F6-0D65-4BCE-A8AF-F1B436FDA1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30DD8-BD27-478D-ADCA-465B3055D6B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71F6-0D65-4BCE-A8AF-F1B436FDA1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30DD8-BD27-478D-ADCA-465B3055D6B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F2F71F6-0D65-4BCE-A8AF-F1B436FDA1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30DD8-BD27-478D-ADCA-465B3055D6B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71F6-0D65-4BCE-A8AF-F1B436FDA1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30DD8-BD27-478D-ADCA-465B3055D6B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5F2F71F6-0D65-4BCE-A8AF-F1B436FDA1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AC130DD8-BD27-478D-ADCA-465B3055D6B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71F6-0D65-4BCE-A8AF-F1B436FDA1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30DD8-BD27-478D-ADCA-465B3055D6B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71F6-0D65-4BCE-A8AF-F1B436FDA1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30DD8-BD27-478D-ADCA-465B3055D6B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71F6-0D65-4BCE-A8AF-F1B436FDA1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130DD8-BD27-478D-ADCA-465B3055D6B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F2F71F6-0D65-4BCE-A8AF-F1B436FDA14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Skladba 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VY_32_INOVACE_05_Shoda přísudku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s podmětem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Shoda přísudku s podmětem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lipsa 6"/>
          <p:cNvSpPr/>
          <p:nvPr/>
        </p:nvSpPr>
        <p:spPr>
          <a:xfrm>
            <a:off x="323528" y="3573016"/>
            <a:ext cx="432048" cy="43204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23528" y="6165304"/>
            <a:ext cx="432048" cy="43204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51520" y="5373216"/>
            <a:ext cx="432048" cy="43204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323528" y="1916832"/>
            <a:ext cx="432048" cy="43204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354162"/>
          </a:xfrm>
        </p:spPr>
        <p:txBody>
          <a:bodyPr>
            <a:normAutofit fontScale="90000"/>
          </a:bodyPr>
          <a:lstStyle/>
          <a:p>
            <a:pPr lvl="0" algn="ctr"/>
            <a:r>
              <a:rPr lang="cs-CZ" sz="3300" b="1" dirty="0" smtClean="0"/>
              <a:t>Zakroužkujte písmena, pod kterými se skrývá věta s chybnou interpunkcí nebo s pravopisnou chybou: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5257800"/>
          </a:xfrm>
        </p:spPr>
        <p:txBody>
          <a:bodyPr>
            <a:normAutofit fontScale="92500"/>
          </a:bodyPr>
          <a:lstStyle/>
          <a:p>
            <a:pPr lvl="0"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smtClean="0"/>
              <a:t>1. 	Řekl že dnes nedorazí, jelikož je mu zle.</a:t>
            </a:r>
          </a:p>
          <a:p>
            <a:pPr lvl="0"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smtClean="0"/>
              <a:t>2. 	Řekl: „Nepřijdu, je mi zle!“</a:t>
            </a:r>
          </a:p>
          <a:p>
            <a:pPr lvl="0"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smtClean="0"/>
              <a:t>3. 	„Okamžitě to ukliď“ řekla maminka.  </a:t>
            </a:r>
          </a:p>
          <a:p>
            <a:pPr lvl="0"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smtClean="0"/>
              <a:t>4. 	Zaúpěl bolestí a chytl se za srdce.</a:t>
            </a:r>
          </a:p>
          <a:p>
            <a:pPr lvl="0"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smtClean="0"/>
              <a:t>5. 	Had výjimečně </a:t>
            </a:r>
            <a:r>
              <a:rPr lang="cs-CZ" dirty="0" err="1" smtClean="0"/>
              <a:t>nesičel</a:t>
            </a:r>
            <a:r>
              <a:rPr lang="cs-CZ" dirty="0" smtClean="0"/>
              <a:t> zlostí.</a:t>
            </a:r>
          </a:p>
          <a:p>
            <a:pPr lvl="0">
              <a:lnSpc>
                <a:spcPct val="200000"/>
              </a:lnSpc>
              <a:spcBef>
                <a:spcPts val="0"/>
              </a:spcBef>
              <a:buNone/>
            </a:pPr>
            <a:r>
              <a:rPr lang="cs-CZ" dirty="0" smtClean="0"/>
              <a:t>6. 	Tamější </a:t>
            </a:r>
            <a:r>
              <a:rPr lang="cs-CZ" dirty="0" err="1" smtClean="0"/>
              <a:t>drahokami</a:t>
            </a:r>
            <a:r>
              <a:rPr lang="cs-CZ" dirty="0" smtClean="0"/>
              <a:t> jsou velice vzácné.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 animBg="1"/>
      <p:bldP spid="5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Shoda přísudku s jednoduchým podmětem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r>
              <a:rPr lang="cs-CZ" dirty="0" smtClean="0"/>
              <a:t>podmět rodu mužského životného</a:t>
            </a:r>
          </a:p>
          <a:p>
            <a:pPr lvl="1"/>
            <a:r>
              <a:rPr lang="cs-CZ" dirty="0" smtClean="0"/>
              <a:t>v přísudku </a:t>
            </a:r>
            <a:r>
              <a:rPr lang="cs-CZ" sz="3600" b="1" i="1" dirty="0" smtClean="0">
                <a:solidFill>
                  <a:srgbClr val="FF0000"/>
                </a:solidFill>
              </a:rPr>
              <a:t>i 		</a:t>
            </a:r>
            <a:r>
              <a:rPr lang="cs-CZ" dirty="0" smtClean="0"/>
              <a:t>(psi štěkali)</a:t>
            </a:r>
            <a:endParaRPr lang="cs-CZ" sz="3600" b="1" i="1" dirty="0" smtClean="0">
              <a:solidFill>
                <a:srgbClr val="FF0000"/>
              </a:solidFill>
            </a:endParaRPr>
          </a:p>
          <a:p>
            <a:pPr lvl="1"/>
            <a:endParaRPr lang="cs-CZ" sz="3600" b="1" i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podmět rodu ženského a mužského neživotného</a:t>
            </a:r>
          </a:p>
          <a:p>
            <a:pPr lvl="1"/>
            <a:r>
              <a:rPr lang="cs-CZ" dirty="0" smtClean="0"/>
              <a:t>v přísudku </a:t>
            </a:r>
            <a:r>
              <a:rPr lang="cs-CZ" sz="3600" b="1" i="1" dirty="0" smtClean="0">
                <a:solidFill>
                  <a:srgbClr val="FF0000"/>
                </a:solidFill>
              </a:rPr>
              <a:t>y</a:t>
            </a:r>
            <a:r>
              <a:rPr lang="cs-CZ" sz="3600" dirty="0" smtClean="0"/>
              <a:t> 		</a:t>
            </a:r>
            <a:r>
              <a:rPr lang="cs-CZ" dirty="0" smtClean="0"/>
              <a:t>(kočky předly; stromy kvetly)</a:t>
            </a:r>
            <a:endParaRPr lang="cs-CZ" b="1" i="1" dirty="0" smtClean="0">
              <a:solidFill>
                <a:srgbClr val="FF0000"/>
              </a:solidFill>
            </a:endParaRPr>
          </a:p>
          <a:p>
            <a:pPr lvl="1"/>
            <a:endParaRPr lang="cs-CZ" sz="3600" b="1" i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podmět rodu středního</a:t>
            </a:r>
          </a:p>
          <a:p>
            <a:pPr lvl="1"/>
            <a:r>
              <a:rPr lang="cs-CZ" dirty="0" smtClean="0"/>
              <a:t>v přísudku </a:t>
            </a:r>
            <a:r>
              <a:rPr lang="cs-CZ" sz="3600" b="1" i="1" dirty="0" smtClean="0">
                <a:solidFill>
                  <a:srgbClr val="FF0000"/>
                </a:solidFill>
              </a:rPr>
              <a:t>a</a:t>
            </a:r>
            <a:r>
              <a:rPr lang="cs-CZ" sz="3600" dirty="0" smtClean="0"/>
              <a:t>  	</a:t>
            </a:r>
            <a:r>
              <a:rPr lang="cs-CZ" dirty="0" smtClean="0"/>
              <a:t>(štěňata si hrála)</a:t>
            </a:r>
            <a:endParaRPr lang="cs-CZ" b="1" i="1" dirty="0" smtClean="0">
              <a:solidFill>
                <a:srgbClr val="FF0000"/>
              </a:solidFill>
            </a:endParaRPr>
          </a:p>
          <a:p>
            <a:pPr lvl="1"/>
            <a:endParaRPr lang="cs-CZ" sz="3600" b="1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980728"/>
          </a:xfrm>
        </p:spPr>
        <p:txBody>
          <a:bodyPr/>
          <a:lstStyle/>
          <a:p>
            <a:pPr algn="ctr"/>
            <a:r>
              <a:rPr lang="cs-CZ" dirty="0" smtClean="0"/>
              <a:t>POZOR!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580526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podstatná jména děti, oči, uši jsou v mn.č. rodu ženského </a:t>
            </a:r>
          </a:p>
          <a:p>
            <a:r>
              <a:rPr lang="cs-CZ" dirty="0" smtClean="0"/>
              <a:t> některá podstatná jména r. muž. kolísají v životnosti (mohou mít tvar životný i neživotný)</a:t>
            </a:r>
          </a:p>
          <a:p>
            <a:pPr lvl="1"/>
            <a:r>
              <a:rPr lang="cs-CZ" dirty="0" smtClean="0"/>
              <a:t>životné koncovky (-i, -é, -</a:t>
            </a:r>
            <a:r>
              <a:rPr lang="cs-CZ" dirty="0" err="1" smtClean="0"/>
              <a:t>ové</a:t>
            </a:r>
            <a:r>
              <a:rPr lang="cs-CZ" dirty="0" smtClean="0"/>
              <a:t> ) </a:t>
            </a:r>
            <a:r>
              <a:rPr lang="cs-CZ" dirty="0" smtClean="0">
                <a:latin typeface="Century Schoolbook"/>
              </a:rPr>
              <a:t>→ </a:t>
            </a:r>
            <a:r>
              <a:rPr lang="cs-CZ" b="1" dirty="0" smtClean="0">
                <a:solidFill>
                  <a:srgbClr val="FF0000"/>
                </a:solidFill>
                <a:latin typeface="Century Schoolbook"/>
              </a:rPr>
              <a:t>i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</a:p>
          <a:p>
            <a:pPr lvl="1"/>
            <a:r>
              <a:rPr lang="cs-CZ" dirty="0" smtClean="0"/>
              <a:t>neživotné koncovky (-y, -e) </a:t>
            </a:r>
            <a:r>
              <a:rPr lang="cs-CZ" dirty="0" smtClean="0">
                <a:latin typeface="Century Schoolbook"/>
              </a:rPr>
              <a:t>→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Ledoborci vypluli. Ledoborce vypluly. </a:t>
            </a:r>
            <a:br>
              <a:rPr lang="cs-CZ" dirty="0" smtClean="0"/>
            </a:br>
            <a:r>
              <a:rPr lang="cs-CZ" dirty="0" smtClean="0"/>
              <a:t>Uzenáči mi nechutnali. Uzenáče mi nechutnaly. </a:t>
            </a:r>
            <a:br>
              <a:rPr lang="cs-CZ" dirty="0" smtClean="0"/>
            </a:br>
            <a:endParaRPr lang="cs-CZ" dirty="0" smtClean="0"/>
          </a:p>
          <a:p>
            <a:pPr lvl="1">
              <a:buNone/>
            </a:pPr>
            <a:r>
              <a:rPr lang="cs-CZ" dirty="0" smtClean="0"/>
              <a:t>Výjimkou z tohoto pravidla jsou podstatná jména: </a:t>
            </a:r>
          </a:p>
          <a:p>
            <a:pPr lvl="1">
              <a:buNone/>
            </a:pPr>
            <a:r>
              <a:rPr lang="cs-CZ" i="1" dirty="0" smtClean="0"/>
              <a:t>Lidičky se shlukli na náměstí. </a:t>
            </a:r>
          </a:p>
          <a:p>
            <a:pPr lvl="1">
              <a:buNone/>
            </a:pPr>
            <a:r>
              <a:rPr lang="cs-CZ" i="1" dirty="0" smtClean="0"/>
              <a:t>Srpnové dni utíkaly nejrychleji. Uplynuly dva dny. X Dnové </a:t>
            </a:r>
          </a:p>
          <a:p>
            <a:pPr lvl="1">
              <a:buNone/>
            </a:pPr>
            <a:r>
              <a:rPr lang="cs-CZ" i="1" dirty="0" smtClean="0"/>
              <a:t>mladosti pominuli. </a:t>
            </a:r>
          </a:p>
          <a:p>
            <a:pPr lvl="1">
              <a:buNone/>
            </a:pPr>
            <a:r>
              <a:rPr lang="cs-CZ" i="1" dirty="0" smtClean="0"/>
              <a:t>Rodiče mě pochválili. </a:t>
            </a:r>
          </a:p>
          <a:p>
            <a:pPr lvl="1">
              <a:buNone/>
            </a:pPr>
            <a:r>
              <a:rPr lang="cs-CZ" i="1" dirty="0" smtClean="0"/>
              <a:t>Koně se pásli. X Dřevěné houpací koně se dětem líbily.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Doplňte i/y/a: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9251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/>
              <a:t>Oba kamarádi si myslel__, že povinnosti už pominul__. </a:t>
            </a:r>
          </a:p>
          <a:p>
            <a:pPr>
              <a:buNone/>
            </a:pPr>
            <a:r>
              <a:rPr lang="cs-CZ" sz="2600" dirty="0" smtClean="0"/>
              <a:t>Ledoborce už vyrazil__ z  přístavu. Góly, které nám naši </a:t>
            </a:r>
          </a:p>
          <a:p>
            <a:pPr>
              <a:buNone/>
            </a:pPr>
            <a:r>
              <a:rPr lang="cs-CZ" sz="2600" dirty="0" smtClean="0"/>
              <a:t>fotbalisté sliboval__, bohužel nepadl__. Dni  strávené v </a:t>
            </a:r>
          </a:p>
          <a:p>
            <a:pPr>
              <a:buNone/>
            </a:pPr>
            <a:r>
              <a:rPr lang="cs-CZ" sz="2600" dirty="0" smtClean="0"/>
              <a:t>práce plynul__ pomalu. Zranění se ocitl__ v nemocnici. </a:t>
            </a:r>
          </a:p>
          <a:p>
            <a:pPr>
              <a:buNone/>
            </a:pPr>
            <a:r>
              <a:rPr lang="cs-CZ" sz="2600" dirty="0" smtClean="0"/>
              <a:t>Tatínkova nová auta stál__ před domem. Zatímco si děti </a:t>
            </a:r>
          </a:p>
          <a:p>
            <a:pPr>
              <a:buNone/>
            </a:pPr>
            <a:r>
              <a:rPr lang="cs-CZ" sz="2600" dirty="0" smtClean="0"/>
              <a:t>hrál__ na pískovišti, jejich maminky si povídal__. Davy lidí </a:t>
            </a:r>
          </a:p>
          <a:p>
            <a:pPr>
              <a:buNone/>
            </a:pPr>
            <a:r>
              <a:rPr lang="cs-CZ" sz="2600" dirty="0" smtClean="0"/>
              <a:t>se shromáždil__ na náměstí. Námořníci se zděsil__, v </a:t>
            </a:r>
          </a:p>
          <a:p>
            <a:pPr>
              <a:buNone/>
            </a:pPr>
            <a:r>
              <a:rPr lang="cs-CZ" sz="2600" dirty="0" smtClean="0"/>
              <a:t>dohledu se objevil__ tři pirátské lodi! Obě oddělení naší </a:t>
            </a:r>
          </a:p>
          <a:p>
            <a:pPr>
              <a:buNone/>
            </a:pPr>
            <a:r>
              <a:rPr lang="cs-CZ" sz="2600" dirty="0" smtClean="0"/>
              <a:t>firmy pracoval__ s obrovským nasazením. Od mrazu mě </a:t>
            </a:r>
          </a:p>
          <a:p>
            <a:pPr>
              <a:buNone/>
            </a:pPr>
            <a:r>
              <a:rPr lang="cs-CZ" sz="2600" dirty="0" smtClean="0"/>
              <a:t>pálil__ obě uši. Důkazy byl__ v balíčku, který zmizel. </a:t>
            </a:r>
            <a:endParaRPr lang="cs-CZ" sz="2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5896" y="1556792"/>
            <a:ext cx="27764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i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12360" y="1556792"/>
            <a:ext cx="37061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y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1988840"/>
            <a:ext cx="37061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y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9792" y="2492896"/>
            <a:ext cx="27764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i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2492896"/>
            <a:ext cx="37061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y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79712" y="2924944"/>
            <a:ext cx="37061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y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40152" y="2924944"/>
            <a:ext cx="27764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i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3429000"/>
            <a:ext cx="37061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a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5576" y="3933056"/>
            <a:ext cx="37061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y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3861048"/>
            <a:ext cx="37061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y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67744" y="4365104"/>
            <a:ext cx="37061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y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452320" y="4365104"/>
            <a:ext cx="27764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i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43808" y="4869160"/>
            <a:ext cx="37061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y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267744" y="5373216"/>
            <a:ext cx="27764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i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5576" y="5805264"/>
            <a:ext cx="37061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y</a:t>
            </a:r>
            <a:endParaRPr lang="cs-CZ" sz="26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67944" y="5805264"/>
            <a:ext cx="37061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FF0000"/>
                </a:solidFill>
              </a:rPr>
              <a:t>y</a:t>
            </a:r>
            <a:endParaRPr lang="cs-CZ" sz="2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90872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Najděte chyby: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6768752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cs-CZ" sz="2300" dirty="0" smtClean="0"/>
              <a:t>koně stály – dívky pletly – mladíci pískali</a:t>
            </a:r>
            <a:br>
              <a:rPr lang="cs-CZ" sz="2300" dirty="0" smtClean="0"/>
            </a:br>
            <a:endParaRPr lang="cs-CZ" sz="2300" dirty="0" smtClean="0"/>
          </a:p>
          <a:p>
            <a:pPr>
              <a:spcBef>
                <a:spcPts val="0"/>
              </a:spcBef>
              <a:buNone/>
            </a:pPr>
            <a:r>
              <a:rPr lang="cs-CZ" sz="2300" dirty="0" smtClean="0"/>
              <a:t>oni přišly - lodě zakotvily – dni plynuly</a:t>
            </a:r>
            <a:br>
              <a:rPr lang="cs-CZ" sz="2300" dirty="0" smtClean="0"/>
            </a:br>
            <a:endParaRPr lang="cs-CZ" sz="2300" dirty="0" smtClean="0"/>
          </a:p>
          <a:p>
            <a:pPr>
              <a:spcBef>
                <a:spcPts val="0"/>
              </a:spcBef>
              <a:buNone/>
            </a:pPr>
            <a:r>
              <a:rPr lang="cs-CZ" sz="2300" dirty="0" smtClean="0"/>
              <a:t>všichni odešli – lidičky přišly – mrtví ožili</a:t>
            </a:r>
            <a:br>
              <a:rPr lang="cs-CZ" sz="2300" dirty="0" smtClean="0"/>
            </a:br>
            <a:endParaRPr lang="cs-CZ" sz="2300" dirty="0" smtClean="0"/>
          </a:p>
          <a:p>
            <a:pPr>
              <a:spcBef>
                <a:spcPts val="0"/>
              </a:spcBef>
              <a:buNone/>
            </a:pPr>
            <a:r>
              <a:rPr lang="cs-CZ" sz="2300" dirty="0" smtClean="0"/>
              <a:t>zazněly první slova – krásky se upravily – knihy byly vázány</a:t>
            </a:r>
            <a:br>
              <a:rPr lang="cs-CZ" sz="2300" dirty="0" smtClean="0"/>
            </a:br>
            <a:endParaRPr lang="cs-CZ" sz="2300" dirty="0" smtClean="0"/>
          </a:p>
          <a:p>
            <a:pPr>
              <a:spcBef>
                <a:spcPts val="0"/>
              </a:spcBef>
              <a:buNone/>
            </a:pPr>
            <a:r>
              <a:rPr lang="cs-CZ" sz="2300" dirty="0" smtClean="0"/>
              <a:t>známí se sešli - samy se nás opustily - ukazatelé nás vedly</a:t>
            </a:r>
            <a:br>
              <a:rPr lang="cs-CZ" sz="2300" dirty="0" smtClean="0"/>
            </a:br>
            <a:endParaRPr lang="cs-CZ" sz="2300" dirty="0" smtClean="0"/>
          </a:p>
          <a:p>
            <a:pPr>
              <a:spcBef>
                <a:spcPts val="0"/>
              </a:spcBef>
              <a:buNone/>
            </a:pPr>
            <a:r>
              <a:rPr lang="cs-CZ" sz="2300" dirty="0" smtClean="0"/>
              <a:t>uletěli mu včely – kuřata se bála - diváci se nudili</a:t>
            </a:r>
            <a:br>
              <a:rPr lang="cs-CZ" sz="2300" dirty="0" smtClean="0"/>
            </a:br>
            <a:endParaRPr lang="cs-CZ" sz="2300" dirty="0" smtClean="0"/>
          </a:p>
          <a:p>
            <a:pPr>
              <a:spcBef>
                <a:spcPts val="0"/>
              </a:spcBef>
              <a:buNone/>
            </a:pPr>
            <a:r>
              <a:rPr lang="cs-CZ" sz="2300" dirty="0" smtClean="0"/>
              <a:t>rodiče ho nepustily – skříně se mu nelíbily – sokoli lovili</a:t>
            </a:r>
          </a:p>
          <a:p>
            <a:pPr>
              <a:spcBef>
                <a:spcPts val="0"/>
              </a:spcBef>
              <a:buNone/>
            </a:pPr>
            <a:endParaRPr lang="cs-CZ" sz="2300" dirty="0" smtClean="0"/>
          </a:p>
          <a:p>
            <a:pPr>
              <a:spcBef>
                <a:spcPts val="0"/>
              </a:spcBef>
              <a:buNone/>
            </a:pPr>
            <a:r>
              <a:rPr lang="cs-CZ" sz="2300" dirty="0" smtClean="0"/>
              <a:t>detektivové pátrali – talíře se rozbili – sněhuláci roztály</a:t>
            </a:r>
          </a:p>
          <a:p>
            <a:pPr>
              <a:spcBef>
                <a:spcPts val="0"/>
              </a:spcBef>
            </a:pPr>
            <a:endParaRPr lang="cs-CZ" sz="23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0" y="1340768"/>
            <a:ext cx="147565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0" y="2060848"/>
            <a:ext cx="133164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2123728" y="2780928"/>
            <a:ext cx="172819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0" y="3501008"/>
            <a:ext cx="269979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5148064" y="4221088"/>
            <a:ext cx="273630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0" y="4869160"/>
            <a:ext cx="219573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0" y="5589240"/>
            <a:ext cx="269979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4932040" y="6309320"/>
            <a:ext cx="237626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Převeďte do množného čísla: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47248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Pěvkyně proslavila Strážnici.</a:t>
            </a:r>
          </a:p>
          <a:p>
            <a:pPr>
              <a:buNone/>
            </a:pPr>
            <a:r>
              <a:rPr lang="cs-CZ" dirty="0" smtClean="0"/>
              <a:t>Kniha o naší historii se mi líbila.</a:t>
            </a:r>
          </a:p>
          <a:p>
            <a:pPr>
              <a:buNone/>
            </a:pPr>
            <a:r>
              <a:rPr lang="cs-CZ" dirty="0" smtClean="0"/>
              <a:t>Těšil se na setkání s ním.</a:t>
            </a:r>
          </a:p>
          <a:p>
            <a:pPr>
              <a:buNone/>
            </a:pPr>
            <a:r>
              <a:rPr lang="cs-CZ" dirty="0" smtClean="0"/>
              <a:t>Poslíček mi přivezl pizzu až domů.</a:t>
            </a:r>
          </a:p>
          <a:p>
            <a:pPr>
              <a:buNone/>
            </a:pPr>
            <a:r>
              <a:rPr lang="cs-CZ" dirty="0" smtClean="0"/>
              <a:t>Sýkora přilétla do krmítka na balkóně.</a:t>
            </a:r>
          </a:p>
          <a:p>
            <a:pPr>
              <a:buNone/>
            </a:pPr>
            <a:r>
              <a:rPr lang="cs-CZ" dirty="0" smtClean="0"/>
              <a:t>Trval na tom, abych tu byla do pátého.</a:t>
            </a:r>
          </a:p>
          <a:p>
            <a:pPr>
              <a:buNone/>
            </a:pPr>
            <a:r>
              <a:rPr lang="cs-CZ" dirty="0" smtClean="0"/>
              <a:t>Jehličnatý strom na zimu neopadal.</a:t>
            </a:r>
          </a:p>
          <a:p>
            <a:pPr>
              <a:buNone/>
            </a:pPr>
            <a:r>
              <a:rPr lang="cs-CZ" dirty="0" smtClean="0"/>
              <a:t>Velice mi chutnala ta sušenka s čokoládou.</a:t>
            </a:r>
          </a:p>
          <a:p>
            <a:pPr>
              <a:buNone/>
            </a:pPr>
            <a:r>
              <a:rPr lang="cs-CZ" dirty="0" smtClean="0"/>
              <a:t>Váš právník mě pozval na dnešek.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Pěvkyně proslavily Strážnici.</a:t>
            </a:r>
          </a:p>
          <a:p>
            <a:pPr>
              <a:buNone/>
            </a:pPr>
            <a:r>
              <a:rPr lang="cs-CZ" dirty="0" smtClean="0"/>
              <a:t>Knihy o naší historii se mi líbily.</a:t>
            </a:r>
          </a:p>
          <a:p>
            <a:pPr>
              <a:buNone/>
            </a:pPr>
            <a:r>
              <a:rPr lang="cs-CZ" dirty="0" smtClean="0"/>
              <a:t>Těšili se na setkání s ním.</a:t>
            </a:r>
          </a:p>
          <a:p>
            <a:pPr>
              <a:buNone/>
            </a:pPr>
            <a:r>
              <a:rPr lang="cs-CZ" dirty="0" smtClean="0"/>
              <a:t>Poslíčci mi přivezli pizzu až domů.</a:t>
            </a:r>
          </a:p>
          <a:p>
            <a:pPr>
              <a:buNone/>
            </a:pPr>
            <a:r>
              <a:rPr lang="cs-CZ" dirty="0" smtClean="0"/>
              <a:t>Sýkory přilétly do krmítka na balkóně.</a:t>
            </a:r>
          </a:p>
          <a:p>
            <a:pPr>
              <a:buNone/>
            </a:pPr>
            <a:r>
              <a:rPr lang="cs-CZ" dirty="0" smtClean="0"/>
              <a:t>Trvali na tom, abychom tu byli do pátého.</a:t>
            </a:r>
          </a:p>
          <a:p>
            <a:pPr>
              <a:buNone/>
            </a:pPr>
            <a:r>
              <a:rPr lang="cs-CZ" dirty="0" smtClean="0"/>
              <a:t>Jehličnaté stromy na zimu neopadaly.</a:t>
            </a:r>
          </a:p>
          <a:p>
            <a:pPr>
              <a:buNone/>
            </a:pPr>
            <a:r>
              <a:rPr lang="cs-CZ" dirty="0" smtClean="0"/>
              <a:t>Velice mi chutnaly ty sušenky s čokoládou.</a:t>
            </a:r>
          </a:p>
          <a:p>
            <a:pPr>
              <a:buNone/>
            </a:pPr>
            <a:r>
              <a:rPr lang="cs-CZ" dirty="0" smtClean="0"/>
              <a:t>Vaši právníci mě pozvali na dnešek.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Utvořte věty s následujícími podměty: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dnové</a:t>
            </a:r>
          </a:p>
          <a:p>
            <a:r>
              <a:rPr lang="cs-CZ" dirty="0" smtClean="0"/>
              <a:t>dělenci</a:t>
            </a:r>
          </a:p>
          <a:p>
            <a:r>
              <a:rPr lang="cs-CZ" dirty="0" smtClean="0"/>
              <a:t>děti</a:t>
            </a:r>
          </a:p>
          <a:p>
            <a:r>
              <a:rPr lang="cs-CZ" dirty="0" smtClean="0"/>
              <a:t>rodiče</a:t>
            </a:r>
          </a:p>
          <a:p>
            <a:r>
              <a:rPr lang="cs-CZ" dirty="0" smtClean="0"/>
              <a:t>slanečky</a:t>
            </a:r>
          </a:p>
          <a:p>
            <a:r>
              <a:rPr lang="cs-CZ" dirty="0" smtClean="0"/>
              <a:t>oddíly</a:t>
            </a:r>
          </a:p>
          <a:p>
            <a:r>
              <a:rPr lang="cs-CZ" dirty="0" smtClean="0"/>
              <a:t>děvčata</a:t>
            </a:r>
          </a:p>
          <a:p>
            <a:r>
              <a:rPr lang="cs-CZ" dirty="0" smtClean="0"/>
              <a:t>maňásci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79912" y="2060848"/>
            <a:ext cx="4878259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i="1" dirty="0" smtClean="0"/>
              <a:t>Dnové našich časů uplynuli.</a:t>
            </a:r>
          </a:p>
          <a:p>
            <a:r>
              <a:rPr lang="cs-CZ" sz="2600" i="1" dirty="0" smtClean="0"/>
              <a:t>Dělenci měli různá znaménka.</a:t>
            </a:r>
          </a:p>
          <a:p>
            <a:r>
              <a:rPr lang="cs-CZ" sz="2600" i="1" dirty="0" smtClean="0"/>
              <a:t>Děti si hrály na písku.</a:t>
            </a:r>
          </a:p>
          <a:p>
            <a:r>
              <a:rPr lang="cs-CZ" sz="2600" i="1" dirty="0" smtClean="0"/>
              <a:t>Rodiče mi to zakázali.</a:t>
            </a:r>
          </a:p>
          <a:p>
            <a:r>
              <a:rPr lang="cs-CZ" sz="2600" i="1" dirty="0" smtClean="0"/>
              <a:t>Slanečky mi nechutnaly.</a:t>
            </a:r>
          </a:p>
          <a:p>
            <a:r>
              <a:rPr lang="cs-CZ" sz="2600" i="1" dirty="0" smtClean="0"/>
              <a:t>Oddíly skautů už odešly.</a:t>
            </a:r>
          </a:p>
          <a:p>
            <a:r>
              <a:rPr lang="cs-CZ" sz="2600" i="1" dirty="0" smtClean="0"/>
              <a:t>Děvčata krásně zpívala. </a:t>
            </a:r>
          </a:p>
          <a:p>
            <a:r>
              <a:rPr lang="cs-CZ" sz="2600" i="1" dirty="0" smtClean="0"/>
              <a:t>Maňásci byli pohozeni v krabici.</a:t>
            </a:r>
          </a:p>
          <a:p>
            <a:endParaRPr lang="cs-CZ" sz="26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8072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Shoda přísudku s několikanásobným podmětem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aspoň jeden člen několikanásobného podmětu je rodu </a:t>
            </a:r>
          </a:p>
          <a:p>
            <a:pPr>
              <a:buNone/>
            </a:pPr>
            <a:r>
              <a:rPr lang="cs-CZ" dirty="0" smtClean="0"/>
              <a:t>mužského životného </a:t>
            </a:r>
            <a:r>
              <a:rPr lang="cs-CZ" dirty="0" smtClean="0">
                <a:latin typeface="Century Schoolbook"/>
              </a:rPr>
              <a:t>→</a:t>
            </a:r>
            <a:r>
              <a:rPr lang="cs-CZ" dirty="0" smtClean="0"/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-i</a:t>
            </a:r>
            <a:r>
              <a:rPr lang="cs-CZ" i="1" dirty="0" smtClean="0"/>
              <a:t>: Psi a kočky se škádlili.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dirty="0" smtClean="0"/>
              <a:t>žádný člen několikanásobného podmětu není rodu </a:t>
            </a:r>
          </a:p>
          <a:p>
            <a:pPr>
              <a:buNone/>
            </a:pPr>
            <a:r>
              <a:rPr lang="cs-CZ" dirty="0" smtClean="0"/>
              <a:t>mužského </a:t>
            </a:r>
            <a:r>
              <a:rPr lang="cs-CZ" dirty="0" smtClean="0">
                <a:latin typeface="Century Schoolbook"/>
              </a:rPr>
              <a:t>→</a:t>
            </a:r>
            <a:r>
              <a:rPr lang="cs-CZ" dirty="0" smtClean="0"/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-y</a:t>
            </a:r>
            <a:r>
              <a:rPr lang="cs-CZ" i="1" dirty="0" smtClean="0"/>
              <a:t>: Slepice a kuřata zobaly zrní.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dirty="0" smtClean="0"/>
              <a:t>několikanásobný podmět je složen z jmen rodu </a:t>
            </a:r>
          </a:p>
          <a:p>
            <a:pPr>
              <a:buNone/>
            </a:pPr>
            <a:r>
              <a:rPr lang="cs-CZ" dirty="0" smtClean="0"/>
              <a:t>středního a aspoň jedno z nich je v čísle jednotném </a:t>
            </a:r>
            <a:r>
              <a:rPr lang="cs-CZ" dirty="0" smtClean="0">
                <a:latin typeface="Century Schoolbook"/>
              </a:rPr>
              <a:t>→ </a:t>
            </a:r>
          </a:p>
          <a:p>
            <a:pPr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-y</a:t>
            </a:r>
            <a:r>
              <a:rPr lang="cs-CZ" i="1" dirty="0" smtClean="0"/>
              <a:t>: Hříbě a kůzle se pásly. Hříbě a kůzlata se pásly. X </a:t>
            </a:r>
          </a:p>
          <a:p>
            <a:pPr>
              <a:buNone/>
            </a:pPr>
            <a:r>
              <a:rPr lang="cs-CZ" i="1" dirty="0" smtClean="0"/>
              <a:t>Hříbata a kůzlata se pásla.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Poznámka: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Předchází-li základ přísudku před několikanásobným </a:t>
            </a:r>
          </a:p>
          <a:p>
            <a:pPr>
              <a:buNone/>
            </a:pPr>
            <a:r>
              <a:rPr lang="cs-CZ" dirty="0" smtClean="0"/>
              <a:t>podmětem, jehož členy jsou různého rodu, pak se </a:t>
            </a:r>
          </a:p>
          <a:p>
            <a:pPr>
              <a:buNone/>
            </a:pPr>
            <a:r>
              <a:rPr lang="cs-CZ" dirty="0" smtClean="0"/>
              <a:t>shoda přísudku s podmětem může řídit rodem toho </a:t>
            </a:r>
          </a:p>
          <a:p>
            <a:pPr>
              <a:buNone/>
            </a:pPr>
            <a:r>
              <a:rPr lang="cs-CZ" dirty="0" smtClean="0"/>
              <a:t>jména, které k němu stojí nejblíže. Můžeme tedy </a:t>
            </a:r>
          </a:p>
          <a:p>
            <a:pPr>
              <a:buNone/>
            </a:pPr>
            <a:r>
              <a:rPr lang="cs-CZ" dirty="0" smtClean="0"/>
              <a:t>psát:		</a:t>
            </a:r>
          </a:p>
          <a:p>
            <a:pPr>
              <a:buNone/>
            </a:pPr>
            <a:r>
              <a:rPr lang="cs-CZ" i="1" dirty="0" smtClean="0"/>
              <a:t>Dospělí i děti se smáli. Smáli se (smály) se děti i </a:t>
            </a:r>
          </a:p>
          <a:p>
            <a:pPr>
              <a:buNone/>
            </a:pPr>
            <a:r>
              <a:rPr lang="cs-CZ" i="1" dirty="0" smtClean="0"/>
              <a:t>dospělí.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94122"/>
          </a:xfrm>
        </p:spPr>
        <p:txBody>
          <a:bodyPr/>
          <a:lstStyle/>
          <a:p>
            <a:pPr algn="ctr"/>
            <a:r>
              <a:rPr lang="cs-CZ" dirty="0" smtClean="0"/>
              <a:t>Doplňte i/y/a: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93325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Husy a housata běhal__  po celém dvoře. Hříbě a tele </a:t>
            </a:r>
          </a:p>
          <a:p>
            <a:pPr>
              <a:buNone/>
            </a:pPr>
            <a:r>
              <a:rPr lang="cs-CZ" dirty="0" smtClean="0"/>
              <a:t>pobíhal__ volně ve výběhu. Patricie, Jana, Petr i malá </a:t>
            </a:r>
          </a:p>
          <a:p>
            <a:pPr>
              <a:buNone/>
            </a:pPr>
            <a:r>
              <a:rPr lang="cs-CZ" dirty="0" smtClean="0"/>
              <a:t>Emilka chystal__ rodičům překvapení. Skupina turistů a </a:t>
            </a:r>
          </a:p>
          <a:p>
            <a:pPr>
              <a:buNone/>
            </a:pPr>
            <a:r>
              <a:rPr lang="cs-CZ" dirty="0" smtClean="0"/>
              <a:t>průvodce se vydal__  na túru. Zebry, žirafy i antilopy </a:t>
            </a:r>
          </a:p>
          <a:p>
            <a:pPr>
              <a:buNone/>
            </a:pPr>
            <a:r>
              <a:rPr lang="cs-CZ" dirty="0" smtClean="0"/>
              <a:t>byl__  umístněn__ ve stejném výběhu. Létající talíře </a:t>
            </a:r>
          </a:p>
          <a:p>
            <a:pPr>
              <a:buNone/>
            </a:pPr>
            <a:r>
              <a:rPr lang="cs-CZ" dirty="0" smtClean="0"/>
              <a:t>a další atrakce se pohyboval__ noční oblohou. </a:t>
            </a:r>
          </a:p>
          <a:p>
            <a:pPr>
              <a:buNone/>
            </a:pPr>
            <a:r>
              <a:rPr lang="cs-CZ" dirty="0" smtClean="0"/>
              <a:t>Charitativní akci sponzoroval___ velké společnosti, </a:t>
            </a:r>
          </a:p>
          <a:p>
            <a:pPr>
              <a:buNone/>
            </a:pPr>
            <a:r>
              <a:rPr lang="cs-CZ" dirty="0" smtClean="0"/>
              <a:t>známé osobnosti a představitelé státu. Maďarsko, </a:t>
            </a:r>
          </a:p>
          <a:p>
            <a:pPr>
              <a:buNone/>
            </a:pPr>
            <a:r>
              <a:rPr lang="cs-CZ" dirty="0" smtClean="0"/>
              <a:t>Německo  a Rakousko uzavřel__ dohodu. Morčata a </a:t>
            </a:r>
          </a:p>
          <a:p>
            <a:pPr>
              <a:buNone/>
            </a:pPr>
            <a:r>
              <a:rPr lang="cs-CZ" dirty="0" smtClean="0"/>
              <a:t>králíčata byl__ ve stejné kleci. Všechny stoly, křesla i </a:t>
            </a:r>
          </a:p>
          <a:p>
            <a:pPr>
              <a:buNone/>
            </a:pPr>
            <a:r>
              <a:rPr lang="cs-CZ" dirty="0" smtClean="0"/>
              <a:t>židle byl__ uklizen__.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91880" y="1412776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184482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760" y="2276872"/>
            <a:ext cx="2840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87824" y="2708920"/>
            <a:ext cx="2840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306896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27784" y="306896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44008" y="3501008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4005064"/>
            <a:ext cx="5571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y,i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4797152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51720" y="522920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03648" y="5661248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87824" y="5661248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4" name="Rectangle 8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981200"/>
            <a:ext cx="4427984" cy="4114800"/>
          </a:xfrm>
        </p:spPr>
        <p:txBody>
          <a:bodyPr>
            <a:normAutofit/>
          </a:bodyPr>
          <a:lstStyle/>
          <a:p>
            <a:r>
              <a:rPr lang="cs-CZ" dirty="0" smtClean="0"/>
              <a:t>Vrabci a kosi</a:t>
            </a:r>
            <a:endParaRPr lang="cs-CZ" dirty="0"/>
          </a:p>
          <a:p>
            <a:r>
              <a:rPr lang="cs-CZ" dirty="0" smtClean="0"/>
              <a:t>Babičky s vnoučaty</a:t>
            </a:r>
            <a:endParaRPr lang="cs-CZ" dirty="0"/>
          </a:p>
          <a:p>
            <a:r>
              <a:rPr lang="cs-CZ" dirty="0" smtClean="0"/>
              <a:t>Kamiony a auta</a:t>
            </a:r>
            <a:endParaRPr lang="cs-CZ" dirty="0"/>
          </a:p>
          <a:p>
            <a:r>
              <a:rPr lang="cs-CZ" dirty="0" smtClean="0"/>
              <a:t>Dívky a hoši</a:t>
            </a:r>
            <a:endParaRPr lang="cs-CZ" dirty="0"/>
          </a:p>
          <a:p>
            <a:r>
              <a:rPr lang="cs-CZ" dirty="0" smtClean="0"/>
              <a:t>Písek a cement</a:t>
            </a:r>
            <a:endParaRPr lang="cs-CZ" dirty="0"/>
          </a:p>
          <a:p>
            <a:r>
              <a:rPr lang="cs-CZ" dirty="0" smtClean="0"/>
              <a:t>Kachny a kačeři</a:t>
            </a:r>
            <a:endParaRPr lang="cs-CZ" dirty="0"/>
          </a:p>
          <a:p>
            <a:r>
              <a:rPr lang="cs-CZ" dirty="0" smtClean="0"/>
              <a:t>Hospodyňky a pomocníci</a:t>
            </a:r>
            <a:endParaRPr lang="cs-CZ" dirty="0"/>
          </a:p>
          <a:p>
            <a:r>
              <a:rPr lang="cs-CZ" dirty="0" smtClean="0"/>
              <a:t>Krávy a telata</a:t>
            </a:r>
            <a:endParaRPr lang="cs-CZ" dirty="0"/>
          </a:p>
        </p:txBody>
      </p:sp>
      <p:sp>
        <p:nvSpPr>
          <p:cNvPr id="4105" name="Rectangle 9"/>
          <p:cNvSpPr>
            <a:spLocks noGrp="1" noChangeArrowheads="1"/>
          </p:cNvSpPr>
          <p:nvPr>
            <p:ph type="body" sz="half" idx="2"/>
          </p:nvPr>
        </p:nvSpPr>
        <p:spPr>
          <a:xfrm>
            <a:off x="6491288" y="1981200"/>
            <a:ext cx="2460625" cy="4114800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dirty="0">
                <a:solidFill>
                  <a:srgbClr val="FF0066"/>
                </a:solidFill>
              </a:rPr>
              <a:t>se </a:t>
            </a:r>
            <a:r>
              <a:rPr lang="cs-CZ" dirty="0" smtClean="0">
                <a:solidFill>
                  <a:srgbClr val="FF0066"/>
                </a:solidFill>
              </a:rPr>
              <a:t>zastavily</a:t>
            </a:r>
            <a:r>
              <a:rPr lang="cs-CZ" dirty="0">
                <a:solidFill>
                  <a:srgbClr val="FF0066"/>
                </a:solidFill>
              </a:rPr>
              <a:t>.</a:t>
            </a:r>
          </a:p>
          <a:p>
            <a:pPr>
              <a:buFontTx/>
              <a:buNone/>
            </a:pPr>
            <a:r>
              <a:rPr lang="cs-CZ" dirty="0">
                <a:solidFill>
                  <a:srgbClr val="FF0066"/>
                </a:solidFill>
              </a:rPr>
              <a:t>byly naváženy.</a:t>
            </a:r>
          </a:p>
          <a:p>
            <a:pPr>
              <a:buFontTx/>
              <a:buNone/>
            </a:pPr>
            <a:r>
              <a:rPr lang="cs-CZ" dirty="0" smtClean="0">
                <a:solidFill>
                  <a:srgbClr val="FF0066"/>
                </a:solidFill>
              </a:rPr>
              <a:t>zobali zrní.</a:t>
            </a:r>
            <a:endParaRPr lang="cs-CZ" dirty="0">
              <a:solidFill>
                <a:srgbClr val="FF0066"/>
              </a:solidFill>
            </a:endParaRPr>
          </a:p>
          <a:p>
            <a:pPr>
              <a:buFontTx/>
              <a:buNone/>
            </a:pPr>
            <a:r>
              <a:rPr lang="cs-CZ" dirty="0" smtClean="0">
                <a:solidFill>
                  <a:srgbClr val="FF0066"/>
                </a:solidFill>
              </a:rPr>
              <a:t>uklízeli.</a:t>
            </a:r>
            <a:endParaRPr lang="cs-CZ" dirty="0">
              <a:solidFill>
                <a:srgbClr val="FF0066"/>
              </a:solidFill>
            </a:endParaRPr>
          </a:p>
          <a:p>
            <a:pPr>
              <a:buFontTx/>
              <a:buNone/>
            </a:pPr>
            <a:r>
              <a:rPr lang="cs-CZ" dirty="0">
                <a:solidFill>
                  <a:srgbClr val="FF0066"/>
                </a:solidFill>
              </a:rPr>
              <a:t>se procházely.</a:t>
            </a:r>
          </a:p>
          <a:p>
            <a:pPr>
              <a:buFontTx/>
              <a:buNone/>
            </a:pPr>
            <a:r>
              <a:rPr lang="cs-CZ" dirty="0">
                <a:solidFill>
                  <a:srgbClr val="FF0066"/>
                </a:solidFill>
              </a:rPr>
              <a:t>se </a:t>
            </a:r>
            <a:r>
              <a:rPr lang="cs-CZ" dirty="0" smtClean="0">
                <a:solidFill>
                  <a:srgbClr val="FF0066"/>
                </a:solidFill>
              </a:rPr>
              <a:t>pásly.</a:t>
            </a:r>
            <a:endParaRPr lang="cs-CZ" dirty="0">
              <a:solidFill>
                <a:srgbClr val="FF0066"/>
              </a:solidFill>
            </a:endParaRPr>
          </a:p>
          <a:p>
            <a:pPr>
              <a:buFontTx/>
              <a:buNone/>
            </a:pPr>
            <a:r>
              <a:rPr lang="cs-CZ" dirty="0" smtClean="0">
                <a:solidFill>
                  <a:srgbClr val="FF0066"/>
                </a:solidFill>
              </a:rPr>
              <a:t>se spolu učili.</a:t>
            </a:r>
            <a:endParaRPr lang="cs-CZ" dirty="0">
              <a:solidFill>
                <a:srgbClr val="FF0066"/>
              </a:solidFill>
            </a:endParaRPr>
          </a:p>
          <a:p>
            <a:pPr>
              <a:buFontTx/>
              <a:buNone/>
            </a:pPr>
            <a:r>
              <a:rPr lang="cs-CZ" dirty="0" smtClean="0">
                <a:solidFill>
                  <a:srgbClr val="FF0066"/>
                </a:solidFill>
              </a:rPr>
              <a:t>stavěli hnízda.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title"/>
          </p:nvPr>
        </p:nvSpPr>
        <p:spPr>
          <a:xfrm>
            <a:off x="684213" y="333375"/>
            <a:ext cx="7772400" cy="1131888"/>
          </a:xfrm>
          <a:noFill/>
          <a:ln/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Spojte: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0157 -0.49272 " pathEditMode="relative" ptsTypes="AA">
                                      <p:cBhvr>
                                        <p:cTn id="6" dur="2000" fill="hold"/>
                                        <p:tgtEl>
                                          <p:spTgt spid="410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5.75456E-7 L -0.3441 -0.200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1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" y="-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55835E-6 L -0.39375 0.1467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4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" y="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3299 -0.19922 " pathEditMode="relative" ptsTypes="AA">
                                      <p:cBhvr>
                                        <p:cTn id="18" dur="2000" fill="hold"/>
                                        <p:tgtEl>
                                          <p:spTgt spid="41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66374E-6 L -0.40243 0.2061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41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" y="1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7014 0.20961 " pathEditMode="relative" ptsTypes="AA">
                                      <p:cBhvr>
                                        <p:cTn id="26" dur="2000" fill="hold"/>
                                        <p:tgtEl>
                                          <p:spTgt spid="41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0486 0.20962 " pathEditMode="relative" ptsTypes="AA">
                                      <p:cBhvr>
                                        <p:cTn id="30" dur="2000" fill="hold"/>
                                        <p:tgtEl>
                                          <p:spTgt spid="41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0938 0.14676 " pathEditMode="relative" ptsTypes="AA">
                                      <p:cBhvr>
                                        <p:cTn id="34" dur="2000" fill="hold"/>
                                        <p:tgtEl>
                                          <p:spTgt spid="41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Napište krátkou básničku: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Zadání:</a:t>
            </a:r>
          </a:p>
          <a:p>
            <a:pPr>
              <a:buNone/>
            </a:pPr>
            <a:r>
              <a:rPr lang="cs-CZ" dirty="0" smtClean="0"/>
              <a:t>Bude obsahovat jeden několikanásobný podmět v </a:t>
            </a:r>
          </a:p>
          <a:p>
            <a:pPr>
              <a:buNone/>
            </a:pPr>
            <a:r>
              <a:rPr lang="cs-CZ" dirty="0" smtClean="0"/>
              <a:t>množném čísle, jeden podmět v rodě mužském </a:t>
            </a:r>
          </a:p>
          <a:p>
            <a:pPr>
              <a:buNone/>
            </a:pPr>
            <a:r>
              <a:rPr lang="cs-CZ" dirty="0" smtClean="0"/>
              <a:t>neživotném v množném čísle a jedem podmět v rodě </a:t>
            </a:r>
          </a:p>
          <a:p>
            <a:pPr>
              <a:buNone/>
            </a:pPr>
            <a:r>
              <a:rPr lang="cs-CZ" dirty="0" smtClean="0"/>
              <a:t>středním v množném čísle.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Celá bude napsána v minulém čase.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Vše ostatní už je na Vás.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Čas na vypracování: 7 minut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191</TotalTime>
  <Words>624</Words>
  <Application>Microsoft Office PowerPoint</Application>
  <PresentationFormat>Předvádění na obrazovce (4:3)</PresentationFormat>
  <Paragraphs>184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Technický</vt:lpstr>
      <vt:lpstr>Snímek 1</vt:lpstr>
      <vt:lpstr>Shoda přísudku s podmětem</vt:lpstr>
      <vt:lpstr>Zakroužkujte písmena, pod kterými se skrývá věta s chybnou interpunkcí nebo s pravopisnou chybou: </vt:lpstr>
      <vt:lpstr>Shoda přísudku s jednoduchým podmětem</vt:lpstr>
      <vt:lpstr>POZOR!</vt:lpstr>
      <vt:lpstr>Doplňte i/y/a:</vt:lpstr>
      <vt:lpstr>Najděte chyby:</vt:lpstr>
      <vt:lpstr>Převeďte do množného čísla:</vt:lpstr>
      <vt:lpstr>Řešení:</vt:lpstr>
      <vt:lpstr>Utvořte věty s následujícími podměty:</vt:lpstr>
      <vt:lpstr>Shoda přísudku s několikanásobným podmětem</vt:lpstr>
      <vt:lpstr>Poznámka:</vt:lpstr>
      <vt:lpstr>Doplňte i/y/a:</vt:lpstr>
      <vt:lpstr>Spojte:</vt:lpstr>
      <vt:lpstr>Napište krátkou básničku: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Shoda přísudku s podmětem</dc:title>
  <dc:creator>Martina</dc:creator>
  <cp:lastModifiedBy>Martina</cp:lastModifiedBy>
  <cp:revision>22</cp:revision>
  <dcterms:created xsi:type="dcterms:W3CDTF">2010-10-06T12:43:08Z</dcterms:created>
  <dcterms:modified xsi:type="dcterms:W3CDTF">2011-08-31T12:53:04Z</dcterms:modified>
</cp:coreProperties>
</file>