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56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A22ECB1-2280-43D9-BEB9-87D0672A314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29D6053-1B89-4AEC-B4FC-344BB6D084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VY_32_INOVACE_07_Doplněk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DOPLNĚK A JEHO ZVLÁŠTNOSTI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 na začátek: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87208" cy="487375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Dnes se naučíme rozpoznat větný člen doplněk.</a:t>
            </a:r>
          </a:p>
          <a:p>
            <a:pPr>
              <a:buNone/>
            </a:pP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Znázorněte graficky stavbu věty jednoduché.</a:t>
            </a:r>
          </a:p>
          <a:p>
            <a:pPr marL="457200" indent="-457200">
              <a:buNone/>
            </a:pPr>
            <a:r>
              <a:rPr lang="cs-CZ" dirty="0" smtClean="0"/>
              <a:t>Určete slovní druhy: 	rozpoznat</a:t>
            </a:r>
          </a:p>
          <a:p>
            <a:pPr marL="457200" indent="-457200">
              <a:buNone/>
            </a:pPr>
            <a:r>
              <a:rPr lang="cs-CZ" dirty="0" smtClean="0"/>
              <a:t>					se</a:t>
            </a:r>
          </a:p>
          <a:p>
            <a:pPr marL="457200" indent="-457200">
              <a:buNone/>
            </a:pPr>
            <a:r>
              <a:rPr lang="cs-CZ" dirty="0" smtClean="0"/>
              <a:t>Z příslovce ve větě utvořte přídavné jméno.</a:t>
            </a:r>
          </a:p>
          <a:p>
            <a:pPr marL="457200" indent="-457200">
              <a:buNone/>
            </a:pPr>
            <a:r>
              <a:rPr lang="cs-CZ" dirty="0" smtClean="0"/>
              <a:t>Jak bylo utvořeno sloveso naučíme.</a:t>
            </a:r>
          </a:p>
          <a:p>
            <a:pPr marL="457200" indent="-457200">
              <a:buNone/>
            </a:pPr>
            <a:r>
              <a:rPr lang="cs-CZ" dirty="0" smtClean="0"/>
              <a:t>Vyhledejte sousloví.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DOPLNĚK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352928" cy="48737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DOPLNĚK patří mezi rozvíjející větné členy – </a:t>
            </a:r>
            <a:r>
              <a:rPr lang="cs-CZ" dirty="0" err="1" smtClean="0"/>
              <a:t>narozdíl</a:t>
            </a:r>
            <a:r>
              <a:rPr lang="cs-CZ" dirty="0" smtClean="0"/>
              <a:t> od ostatních větných členů </a:t>
            </a:r>
            <a:r>
              <a:rPr lang="cs-CZ" dirty="0" smtClean="0">
                <a:solidFill>
                  <a:srgbClr val="FF0000"/>
                </a:solidFill>
              </a:rPr>
              <a:t>rozvíjí dva větné členy</a:t>
            </a:r>
            <a:r>
              <a:rPr lang="cs-CZ" dirty="0" smtClean="0"/>
              <a:t> zároveň:</a:t>
            </a:r>
          </a:p>
          <a:p>
            <a:pPr>
              <a:buNone/>
            </a:pPr>
            <a:r>
              <a:rPr lang="cs-CZ" dirty="0" smtClean="0"/>
              <a:t>		- 	na jedné straně </a:t>
            </a:r>
            <a:r>
              <a:rPr lang="cs-CZ" dirty="0" smtClean="0">
                <a:solidFill>
                  <a:srgbClr val="FF0000"/>
                </a:solidFill>
              </a:rPr>
              <a:t>podmět nebo předmět </a:t>
            </a:r>
            <a:r>
              <a:rPr lang="cs-CZ" dirty="0" smtClean="0"/>
              <a:t>na 			druhé straně </a:t>
            </a:r>
            <a:r>
              <a:rPr lang="cs-CZ" dirty="0" smtClean="0">
                <a:solidFill>
                  <a:srgbClr val="FF0000"/>
                </a:solidFill>
              </a:rPr>
              <a:t>přísudek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Vyjádřen může být mnoha způsoby, často se setkáme ale s doplňkem tvořeným přídavným jménem nebo podstatným jménem. 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	Například: Martina zvolili </a:t>
            </a:r>
            <a:r>
              <a:rPr lang="cs-CZ" b="1" dirty="0" smtClean="0"/>
              <a:t>předsedou</a:t>
            </a:r>
            <a:r>
              <a:rPr lang="cs-CZ" dirty="0" smtClean="0"/>
              <a:t>. Maminka se cítila </a:t>
            </a:r>
            <a:r>
              <a:rPr lang="cs-CZ" b="1" dirty="0" smtClean="0"/>
              <a:t>unavena</a:t>
            </a:r>
            <a:r>
              <a:rPr lang="cs-CZ" dirty="0" smtClean="0"/>
              <a:t>. Sukni máš </a:t>
            </a:r>
            <a:r>
              <a:rPr lang="cs-CZ" b="1" dirty="0" smtClean="0"/>
              <a:t>zmačkanou</a:t>
            </a:r>
            <a:r>
              <a:rPr lang="cs-CZ" dirty="0" smtClean="0"/>
              <a:t>. Dědeček seděl </a:t>
            </a:r>
            <a:r>
              <a:rPr lang="cs-CZ" b="1" dirty="0" smtClean="0"/>
              <a:t>zahloubán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Procvičování doplňku:</a:t>
            </a:r>
            <a:br>
              <a:rPr lang="cs-CZ" dirty="0" smtClean="0"/>
            </a:br>
            <a:r>
              <a:rPr lang="cs-CZ" cap="none" dirty="0" smtClean="0"/>
              <a:t>Vyhledejte doplňky a doplňte do křížovky: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4104456" cy="5257800"/>
          </a:xfrm>
        </p:spPr>
        <p:txBody>
          <a:bodyPr>
            <a:normAutofit fontScale="925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Všichni by měli vypracovat referát sami.</a:t>
            </a:r>
          </a:p>
          <a:p>
            <a:pPr marL="457200" indent="-457200">
              <a:buAutoNum type="arabicPeriod"/>
            </a:pPr>
            <a:r>
              <a:rPr lang="cs-CZ" dirty="0" smtClean="0"/>
              <a:t>Pouze ovoce zůstalo na stole netknuto.</a:t>
            </a:r>
          </a:p>
          <a:p>
            <a:pPr marL="457200" indent="-457200">
              <a:buAutoNum type="arabicPeriod"/>
            </a:pPr>
            <a:r>
              <a:rPr lang="cs-CZ" dirty="0" smtClean="0"/>
              <a:t>Dívky tam postávaly nerozhodné.</a:t>
            </a:r>
          </a:p>
          <a:p>
            <a:pPr marL="457200" indent="-457200">
              <a:buAutoNum type="arabicPeriod"/>
            </a:pPr>
            <a:r>
              <a:rPr lang="cs-CZ" dirty="0" smtClean="0"/>
              <a:t>Turisté se vrátili z Alp zdrávi.</a:t>
            </a:r>
          </a:p>
          <a:p>
            <a:pPr marL="457200" indent="-457200">
              <a:buAutoNum type="arabicPeriod"/>
            </a:pPr>
            <a:r>
              <a:rPr lang="cs-CZ" dirty="0" smtClean="0"/>
              <a:t>Talíř ležel na zemi rozbitý.</a:t>
            </a:r>
          </a:p>
          <a:p>
            <a:pPr marL="457200" indent="-457200">
              <a:buAutoNum type="arabicPeriod"/>
            </a:pPr>
            <a:r>
              <a:rPr lang="cs-CZ" dirty="0" smtClean="0"/>
              <a:t>Petr se vyučil kuchařem.</a:t>
            </a:r>
          </a:p>
          <a:p>
            <a:pPr marL="457200" indent="-457200">
              <a:buAutoNum type="arabicPeriod"/>
            </a:pPr>
            <a:r>
              <a:rPr lang="cs-CZ" dirty="0" smtClean="0"/>
              <a:t>Jendu zvolili kapitánem týmu.</a:t>
            </a:r>
          </a:p>
          <a:p>
            <a:pPr marL="457200" indent="-457200">
              <a:buNone/>
            </a:pPr>
            <a:r>
              <a:rPr lang="cs-CZ" dirty="0" smtClean="0"/>
              <a:t>Tajenka: __________ verbální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2"/>
          </p:nvPr>
        </p:nvGraphicFramePr>
        <p:xfrm>
          <a:off x="4397966" y="4237074"/>
          <a:ext cx="3657602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1354"/>
                <a:gridCol w="281354"/>
                <a:gridCol w="281354"/>
                <a:gridCol w="281354"/>
                <a:gridCol w="281354"/>
                <a:gridCol w="281354"/>
                <a:gridCol w="281354"/>
                <a:gridCol w="281354"/>
                <a:gridCol w="281354"/>
                <a:gridCol w="281354"/>
                <a:gridCol w="281354"/>
                <a:gridCol w="281354"/>
                <a:gridCol w="28135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8" name="Zástupný symbol pro obsah 6"/>
          <p:cNvGraphicFramePr>
            <a:graphicFrameLocks/>
          </p:cNvGraphicFramePr>
          <p:nvPr/>
        </p:nvGraphicFramePr>
        <p:xfrm>
          <a:off x="4355976" y="1484784"/>
          <a:ext cx="3707977" cy="26202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5229"/>
                <a:gridCol w="285229"/>
                <a:gridCol w="285229"/>
                <a:gridCol w="285229"/>
                <a:gridCol w="285229"/>
                <a:gridCol w="285229"/>
                <a:gridCol w="285229"/>
                <a:gridCol w="285229"/>
                <a:gridCol w="285229"/>
                <a:gridCol w="285229"/>
                <a:gridCol w="285229"/>
                <a:gridCol w="285229"/>
                <a:gridCol w="285229"/>
              </a:tblGrid>
              <a:tr h="3743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432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432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3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43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432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43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VYHLEDJTE DOPLŇKY a určete jejich slovnědruhovou platnost: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916832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První vstoupila do sálu vysoká dívka. Kamile bylo v pokoji samotné smutno. Celý svůj život pracoval jako úředník. Viděl stát Petra před domem.  Vojáci seskočili z korby vozu sami.  Shakespeare je proslulý především jako divadelní autor. Po špatné zkušenosti se snad každý stane opatrnějším a nedůvěřivějším.</a:t>
            </a:r>
          </a:p>
          <a:p>
            <a:r>
              <a:rPr lang="cs-CZ" sz="3200" dirty="0" smtClean="0"/>
              <a:t>Okna zůstala celou noc zavřená na petlici. Ty stažené filmy jsem shlédla už všechny.</a:t>
            </a: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Martina\AppData\Local\Microsoft\Windows\Temporary Internet Files\Content.IE5\H6STRGKS\MC9003194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052736"/>
            <a:ext cx="4797346" cy="469599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7467600" cy="1628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teď budeme rozlišovat.</a:t>
            </a:r>
            <a:br>
              <a:rPr lang="cs-CZ" dirty="0" smtClean="0"/>
            </a:br>
            <a:r>
              <a:rPr lang="cs-CZ" dirty="0" smtClean="0"/>
              <a:t>Rozlište doplněk a příslovečné určení způsobu: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556792"/>
            <a:ext cx="9144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Vypadal smutně.  Ze školy se vrátil smutný.  Jeho maminka pracuje jako kadeřnice. Umí vytvářet účesy jako kadeřnice. Přispěchal k nám udýchaný.Vypadal udýchaně.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Martina\AppData\Local\Microsoft\Windows\Temporary Internet Files\Content.IE5\1NM3O2R6\MC9002462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36206" y="1677154"/>
            <a:ext cx="4671588" cy="350369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Rozlište doplněk a přísudek jmenný se sponou.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276872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3200" dirty="0" smtClean="0"/>
              <a:t>1. Vernisáž je velice zdařilá. 2. Tuto vernisáž</a:t>
            </a:r>
          </a:p>
          <a:p>
            <a:pPr marL="514350" indent="-514350"/>
            <a:r>
              <a:rPr lang="cs-CZ" sz="3200" dirty="0" smtClean="0"/>
              <a:t>hodnotíme jako zdařilou. 3. Houby byly už</a:t>
            </a:r>
          </a:p>
          <a:p>
            <a:pPr marL="514350" indent="-514350"/>
            <a:r>
              <a:rPr lang="cs-CZ" sz="3200" dirty="0" smtClean="0"/>
              <a:t>uvařené.  4. Houby jíme uvařené. 5.  Všichni</a:t>
            </a:r>
          </a:p>
          <a:p>
            <a:pPr marL="514350" indent="-514350"/>
            <a:r>
              <a:rPr lang="cs-CZ" sz="3200" dirty="0" smtClean="0"/>
              <a:t>odešli zcela unaveni. 6.  Po sportu byli všichni</a:t>
            </a:r>
          </a:p>
          <a:p>
            <a:pPr marL="514350" indent="-514350"/>
            <a:r>
              <a:rPr lang="cs-CZ" sz="3200" dirty="0" smtClean="0"/>
              <a:t>unaveni. 7.  Pracuje tam jako ředitel. 8. Už od</a:t>
            </a:r>
          </a:p>
          <a:p>
            <a:pPr marL="514350" indent="-514350"/>
            <a:r>
              <a:rPr lang="cs-CZ" sz="3200" dirty="0" smtClean="0"/>
              <a:t>ukončení studií byl ředitel.</a:t>
            </a:r>
          </a:p>
          <a:p>
            <a:pPr marL="342900" indent="-342900"/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Následující slova použijte ve větách jako doplňky: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492896"/>
            <a:ext cx="284244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j</a:t>
            </a:r>
            <a:r>
              <a:rPr lang="cs-CZ" sz="3600" dirty="0" smtClean="0"/>
              <a:t>ako student</a:t>
            </a:r>
          </a:p>
          <a:p>
            <a:r>
              <a:rPr lang="cs-CZ" sz="3600" dirty="0" smtClean="0"/>
              <a:t>omyté</a:t>
            </a:r>
          </a:p>
          <a:p>
            <a:r>
              <a:rPr lang="cs-CZ" sz="3600" dirty="0" smtClean="0"/>
              <a:t>sám</a:t>
            </a:r>
          </a:p>
          <a:p>
            <a:r>
              <a:rPr lang="cs-CZ" sz="3600" dirty="0" smtClean="0"/>
              <a:t>vcházet</a:t>
            </a:r>
          </a:p>
          <a:p>
            <a:r>
              <a:rPr lang="cs-CZ" sz="3600" dirty="0" smtClean="0"/>
              <a:t>oba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Zadání domácí práce: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132856"/>
            <a:ext cx="63754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Cvičení 12 a 13 na straně 76.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2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390</TotalTime>
  <Words>363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DOPLNĚK A JEHO ZVLÁŠTNOSTI</vt:lpstr>
      <vt:lpstr>Opakování na začátek:</vt:lpstr>
      <vt:lpstr>DOPLNĚK</vt:lpstr>
      <vt:lpstr>Procvičování doplňku: Vyhledejte doplňky a doplňte do křížovky:</vt:lpstr>
      <vt:lpstr>VYHLEDJTE DOPLŇKY a určete jejich slovnědruhovou platnost:</vt:lpstr>
      <vt:lpstr>           A teď budeme rozlišovat. Rozlište doplněk a příslovečné určení způsobu: </vt:lpstr>
      <vt:lpstr>Rozlište doplněk a přísudek jmenný se sponou.</vt:lpstr>
      <vt:lpstr>Následující slova použijte ve větách jako doplňky:</vt:lpstr>
      <vt:lpstr>Zadání domácí práce: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DOPLNĚK A JEHO ZVLÁŠTNOSTI</dc:title>
  <dc:creator>Martina</dc:creator>
  <cp:lastModifiedBy>Martina</cp:lastModifiedBy>
  <cp:revision>40</cp:revision>
  <dcterms:created xsi:type="dcterms:W3CDTF">2010-08-29T13:25:37Z</dcterms:created>
  <dcterms:modified xsi:type="dcterms:W3CDTF">2011-08-31T12:54:57Z</dcterms:modified>
</cp:coreProperties>
</file>