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2D1D2F0-56FD-4B4E-A3BC-099142F911A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A65312E-D989-403C-99BF-7D025676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888432" cy="3579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127625"/>
          <a:ext cx="9144000" cy="1730375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VY_32_INOVACE_08_Větné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členy holé, rozvité, souřadně spojené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Větné členy holé, rozvité, souřadně spojené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Určete větné členy a zakreslete graf věty jednoduché: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Malá Kristýnka udělala ve svém pokoji veliký nepořádek.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996952"/>
            <a:ext cx="86764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	 Kristýnka 		udělala</a:t>
            </a:r>
          </a:p>
          <a:p>
            <a:endParaRPr lang="cs-CZ" sz="2400" dirty="0"/>
          </a:p>
          <a:p>
            <a:r>
              <a:rPr lang="cs-CZ" sz="2400" dirty="0" smtClean="0"/>
              <a:t>	     malá				v pokoji       nepořádek</a:t>
            </a:r>
          </a:p>
          <a:p>
            <a:endParaRPr lang="cs-CZ" sz="2400" dirty="0"/>
          </a:p>
          <a:p>
            <a:r>
              <a:rPr lang="cs-CZ" sz="2400" dirty="0" smtClean="0"/>
              <a:t>					svém		  veliký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635896" y="328498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0800000" flipV="1">
            <a:off x="2483768" y="3429000"/>
            <a:ext cx="6480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436096" y="3429000"/>
            <a:ext cx="50405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08104" y="3429000"/>
            <a:ext cx="252028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0800000" flipV="1">
            <a:off x="5724128" y="4149080"/>
            <a:ext cx="6480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 flipV="1">
            <a:off x="7524328" y="4149080"/>
            <a:ext cx="57606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699792" y="2564904"/>
            <a:ext cx="477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256490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Př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35696" y="335699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Pks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3356992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PUM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956376" y="3356992"/>
            <a:ext cx="591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Pt4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48064" y="407707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Pks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36296" y="407707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Pks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Určete větné členy a zakreslete graf věty jednoduché: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Mísa z broušeného skla se rozbila po pádu ze stolu.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996952"/>
            <a:ext cx="86764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	 mísa 		  se rozbila</a:t>
            </a:r>
          </a:p>
          <a:p>
            <a:endParaRPr lang="cs-CZ" sz="2400" dirty="0"/>
          </a:p>
          <a:p>
            <a:r>
              <a:rPr lang="cs-CZ" sz="2400" dirty="0" smtClean="0"/>
              <a:t>	    	     ze skla			po pádu       </a:t>
            </a:r>
          </a:p>
          <a:p>
            <a:endParaRPr lang="cs-CZ" sz="2400" dirty="0"/>
          </a:p>
          <a:p>
            <a:r>
              <a:rPr lang="cs-CZ" sz="2400" dirty="0" smtClean="0"/>
              <a:t>	           broušeného				ze stolu		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131840" y="328498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6200000" flipH="1">
            <a:off x="2699792" y="3501008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436096" y="3429000"/>
            <a:ext cx="50405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372200" y="4149080"/>
            <a:ext cx="6480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699792" y="2564904"/>
            <a:ext cx="477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256490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Př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3356992"/>
            <a:ext cx="710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PUČ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4077072"/>
            <a:ext cx="607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Pkn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rot="10800000" flipV="1">
            <a:off x="2843808" y="4149080"/>
            <a:ext cx="50405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483768" y="4077072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Pks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699792" y="3429000"/>
            <a:ext cx="607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Pkn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2" grpId="0"/>
      <p:bldP spid="23" grpId="0"/>
      <p:bldP spid="25" grpId="0"/>
      <p:bldP spid="27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Určete větné členy a zakreslete graf věty jednoduché: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Zvykla jsem si na tvého nového přítele.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852936"/>
            <a:ext cx="86764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	 (já)		  jsem si zvykla</a:t>
            </a:r>
          </a:p>
          <a:p>
            <a:endParaRPr lang="cs-CZ" sz="2400" dirty="0"/>
          </a:p>
          <a:p>
            <a:r>
              <a:rPr lang="cs-CZ" sz="2400" dirty="0" smtClean="0"/>
              <a:t>	    	     		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	na přítele</a:t>
            </a:r>
          </a:p>
          <a:p>
            <a:endParaRPr lang="cs-CZ" sz="2400" dirty="0"/>
          </a:p>
          <a:p>
            <a:r>
              <a:rPr lang="cs-CZ" sz="2400" dirty="0" smtClean="0"/>
              <a:t>					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tvého nového       </a:t>
            </a:r>
          </a:p>
          <a:p>
            <a:endParaRPr lang="cs-CZ" sz="2400" dirty="0"/>
          </a:p>
          <a:p>
            <a:r>
              <a:rPr lang="cs-CZ" sz="2400" dirty="0" smtClean="0"/>
              <a:t>	           	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059832" y="3140968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436096" y="3429000"/>
            <a:ext cx="93610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5652120" y="4509120"/>
            <a:ext cx="57606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411760" y="2492896"/>
            <a:ext cx="477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249289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Př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3573016"/>
            <a:ext cx="591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Pt4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rot="5400000">
            <a:off x="5940152" y="4797152"/>
            <a:ext cx="64807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499992" y="4653136"/>
            <a:ext cx="2977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Pks</a:t>
            </a:r>
            <a:r>
              <a:rPr lang="cs-CZ" sz="2400" dirty="0" smtClean="0">
                <a:solidFill>
                  <a:srgbClr val="FF0000"/>
                </a:solidFill>
              </a:rPr>
              <a:t> postupně rozvíjející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2" grpId="0"/>
      <p:bldP spid="23" grpId="0"/>
      <p:bldP spid="25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Holý větný člen: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složený slovesný tvar ve funkci přísudku </a:t>
            </a:r>
            <a:r>
              <a:rPr lang="cs-CZ" i="1" dirty="0" smtClean="0"/>
              <a:t>(budu pracovat)</a:t>
            </a:r>
          </a:p>
          <a:p>
            <a:r>
              <a:rPr lang="cs-CZ" dirty="0" smtClean="0"/>
              <a:t>sloveso zvratné </a:t>
            </a:r>
            <a:r>
              <a:rPr lang="cs-CZ" i="1" dirty="0" smtClean="0"/>
              <a:t>(zvykla jsem si)</a:t>
            </a:r>
          </a:p>
          <a:p>
            <a:r>
              <a:rPr lang="cs-CZ" dirty="0" smtClean="0"/>
              <a:t>přísudek slovesný složený </a:t>
            </a:r>
            <a:r>
              <a:rPr lang="cs-CZ" i="1" dirty="0" smtClean="0"/>
              <a:t>(musím jít)</a:t>
            </a:r>
          </a:p>
          <a:p>
            <a:r>
              <a:rPr lang="cs-CZ" dirty="0" smtClean="0"/>
              <a:t>přísudek jmenný se sponou </a:t>
            </a:r>
            <a:r>
              <a:rPr lang="cs-CZ" i="1" dirty="0" smtClean="0"/>
              <a:t>(je smutný)</a:t>
            </a:r>
          </a:p>
          <a:p>
            <a:r>
              <a:rPr lang="cs-CZ" dirty="0" smtClean="0"/>
              <a:t>předložkový pád </a:t>
            </a:r>
            <a:r>
              <a:rPr lang="cs-CZ" i="1" dirty="0" smtClean="0"/>
              <a:t>(ze stolu)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Rozvitý větný člen: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 spojení členů – jeden závislý a blíže určuje člen řídící, závislý člen může být dál rozvit</a:t>
            </a:r>
          </a:p>
          <a:p>
            <a:endParaRPr lang="cs-CZ" dirty="0" smtClean="0"/>
          </a:p>
          <a:p>
            <a:pPr lvl="1"/>
            <a:r>
              <a:rPr lang="cs-CZ" i="1" dirty="0" smtClean="0"/>
              <a:t>Velký pes štěkal před naším domem.</a:t>
            </a:r>
          </a:p>
          <a:p>
            <a:pPr lvl="1">
              <a:buNone/>
            </a:pPr>
            <a:r>
              <a:rPr lang="cs-CZ" i="1" dirty="0" smtClean="0"/>
              <a:t> </a:t>
            </a:r>
          </a:p>
          <a:p>
            <a:pPr lvl="1">
              <a:buNone/>
            </a:pPr>
            <a:r>
              <a:rPr lang="cs-CZ" i="1" dirty="0" smtClean="0"/>
              <a:t>		     1. pes		2. štěkal </a:t>
            </a:r>
          </a:p>
          <a:p>
            <a:pPr lvl="1">
              <a:buNone/>
            </a:pPr>
            <a:endParaRPr lang="cs-CZ" i="1" dirty="0" smtClean="0"/>
          </a:p>
          <a:p>
            <a:pPr lvl="1">
              <a:buNone/>
            </a:pPr>
            <a:r>
              <a:rPr lang="cs-CZ" i="1" dirty="0" smtClean="0"/>
              <a:t>      velký			 3. před domem</a:t>
            </a:r>
          </a:p>
          <a:p>
            <a:pPr lvl="1">
              <a:buNone/>
            </a:pPr>
            <a:endParaRPr lang="cs-CZ" i="1" dirty="0" smtClean="0"/>
          </a:p>
          <a:p>
            <a:pPr lvl="1">
              <a:buNone/>
            </a:pPr>
            <a:r>
              <a:rPr lang="cs-CZ" i="1" dirty="0" smtClean="0"/>
              <a:t>					   naším</a:t>
            </a:r>
          </a:p>
          <a:p>
            <a:pPr lvl="1">
              <a:buNone/>
            </a:pPr>
            <a:endParaRPr lang="cs-CZ" i="1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203848" y="4293096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 flipV="1">
            <a:off x="1979712" y="4581128"/>
            <a:ext cx="6480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860032" y="4509120"/>
            <a:ext cx="72008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4824028" y="5553236"/>
            <a:ext cx="5040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025774" y="3573016"/>
            <a:ext cx="31182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Rozvitý podmět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Rozvitý přísudek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Rozvité příslovečné určení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Souřadně spojené větné členy: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r>
              <a:rPr lang="cs-CZ" dirty="0" smtClean="0"/>
              <a:t>mají funkci stejného větného členu</a:t>
            </a:r>
          </a:p>
          <a:p>
            <a:r>
              <a:rPr lang="cs-CZ" dirty="0" smtClean="0"/>
              <a:t>pokud jsou v poměru slučovacím, stupňovacím, odporovacím, vylučovacím, příčinném a důsledkovém vytvářejí několikanásobný větný člen</a:t>
            </a:r>
          </a:p>
          <a:p>
            <a:pPr lvl="1"/>
            <a:r>
              <a:rPr lang="cs-CZ" i="1" dirty="0" smtClean="0"/>
              <a:t>Koupím </a:t>
            </a:r>
            <a:r>
              <a:rPr lang="cs-CZ" i="1" u="sng" dirty="0" smtClean="0"/>
              <a:t>květiny a ovoce</a:t>
            </a:r>
            <a:r>
              <a:rPr lang="cs-CZ" i="1" dirty="0" smtClean="0"/>
              <a:t>. (několikanásobný předmět)</a:t>
            </a:r>
          </a:p>
          <a:p>
            <a:pPr lvl="1"/>
            <a:r>
              <a:rPr lang="cs-CZ" i="1" u="sng" dirty="0" smtClean="0"/>
              <a:t>Jana a Petr </a:t>
            </a:r>
            <a:r>
              <a:rPr lang="cs-CZ" i="1" dirty="0" smtClean="0"/>
              <a:t>se vzali. (několikanásobný podmět)</a:t>
            </a:r>
          </a:p>
          <a:p>
            <a:pPr lvl="1"/>
            <a:r>
              <a:rPr lang="cs-CZ" i="1" dirty="0" smtClean="0"/>
              <a:t>Mám ráda </a:t>
            </a:r>
            <a:r>
              <a:rPr lang="cs-CZ" i="1" u="sng" dirty="0" smtClean="0"/>
              <a:t>bílé a vínové </a:t>
            </a:r>
            <a:r>
              <a:rPr lang="cs-CZ" i="1" dirty="0" smtClean="0"/>
              <a:t>kaly. (několikanásobný přívlastek)</a:t>
            </a:r>
          </a:p>
          <a:p>
            <a:pPr lvl="1">
              <a:buNone/>
            </a:pPr>
            <a:endParaRPr lang="cs-CZ" i="1" dirty="0" smtClean="0"/>
          </a:p>
          <a:p>
            <a:pPr lvl="1">
              <a:buNone/>
            </a:pPr>
            <a:r>
              <a:rPr lang="cs-CZ" i="1" dirty="0" smtClean="0"/>
              <a:t>(já) 		   koupím</a:t>
            </a:r>
          </a:p>
          <a:p>
            <a:pPr lvl="1">
              <a:buNone/>
            </a:pPr>
            <a:endParaRPr lang="cs-CZ" i="1" dirty="0" smtClean="0"/>
          </a:p>
          <a:p>
            <a:pPr lvl="1">
              <a:buNone/>
            </a:pPr>
            <a:r>
              <a:rPr lang="cs-CZ" i="1" dirty="0" smtClean="0"/>
              <a:t>				květiny a ovoce</a:t>
            </a:r>
            <a:endParaRPr lang="cs-CZ" i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71600" y="5661248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Levá složená závorka 6"/>
          <p:cNvSpPr/>
          <p:nvPr/>
        </p:nvSpPr>
        <p:spPr>
          <a:xfrm rot="5400000" flipV="1">
            <a:off x="3635896" y="5301208"/>
            <a:ext cx="360040" cy="1944216"/>
          </a:xfrm>
          <a:prstGeom prst="leftBrace">
            <a:avLst>
              <a:gd name="adj1" fmla="val 8333"/>
              <a:gd name="adj2" fmla="val 5137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203848" y="5877272"/>
            <a:ext cx="57606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Pracujte: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Člověče, co to žvaníte za nesmysly? </a:t>
            </a:r>
            <a:r>
              <a:rPr lang="cs-CZ" sz="2400" u="sng" dirty="0" smtClean="0"/>
              <a:t>Od které doby máte po pravé ruce </a:t>
            </a:r>
          </a:p>
          <a:p>
            <a:pPr>
              <a:buNone/>
            </a:pPr>
            <a:r>
              <a:rPr lang="cs-CZ" sz="2400" u="sng" dirty="0" smtClean="0"/>
              <a:t>západ, když za sebou máte jih, To jste četař</a:t>
            </a:r>
            <a:r>
              <a:rPr lang="cs-CZ" sz="2400" dirty="0" smtClean="0"/>
              <a:t>? A to jste řidič tanku? Jak, </a:t>
            </a:r>
          </a:p>
          <a:p>
            <a:pPr>
              <a:buNone/>
            </a:pPr>
            <a:r>
              <a:rPr lang="cs-CZ" sz="2400" dirty="0" smtClean="0"/>
              <a:t>prosím vás, chcete ten tank řídit po bojišti, když ani neznáte, kde je sever? </a:t>
            </a:r>
          </a:p>
          <a:p>
            <a:pPr>
              <a:buNone/>
            </a:pPr>
            <a:r>
              <a:rPr lang="cs-CZ" sz="2400" dirty="0" smtClean="0"/>
              <a:t>Kudy, prosím vás, pojedete?“</a:t>
            </a:r>
            <a:r>
              <a:rPr lang="cs-CZ" sz="2400" dirty="0" smtClean="0">
                <a:solidFill>
                  <a:srgbClr val="FF0000"/>
                </a:solidFill>
              </a:rPr>
              <a:t>Po dobrácké tváři četaře Koblihy se rozlil 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dobrácký úsměv.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	 	</a:t>
            </a:r>
            <a:r>
              <a:rPr lang="cs-CZ" sz="2000" dirty="0" smtClean="0"/>
              <a:t>J. </a:t>
            </a:r>
            <a:r>
              <a:rPr lang="cs-CZ" sz="2000" dirty="0" err="1" smtClean="0"/>
              <a:t>Škvorecký</a:t>
            </a:r>
            <a:r>
              <a:rPr lang="cs-CZ" sz="2000" dirty="0" smtClean="0"/>
              <a:t>, Tankový prapor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V podtrženém souvětí vyhledejte rozvitý předmět a určete jakým větným členem je rozvit.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Ve větě označené červeně vyhledejte rozvité větné a určete, a jaký větný člen se jedná.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Vyhledejte všechny holé přísudky.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Je v ukázce několikanásobný větný člen? </a:t>
            </a:r>
            <a:br>
              <a:rPr lang="cs-CZ" sz="2400" dirty="0" smtClean="0"/>
            </a:b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URČETE POMĚRY MEZI SLOŽKAMI NĚKOLIKANÁSOBNÉHO VĚTNÉHO ČLENU: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990600" y="1600200"/>
            <a:ext cx="8153400" cy="44958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851920" y="1844824"/>
          <a:ext cx="5292081" cy="4206240"/>
        </p:xfrm>
        <a:graphic>
          <a:graphicData uri="http://schemas.openxmlformats.org/drawingml/2006/table">
            <a:tbl>
              <a:tblPr/>
              <a:tblGrid>
                <a:gridCol w="281604"/>
                <a:gridCol w="286404"/>
                <a:gridCol w="286404"/>
                <a:gridCol w="286404"/>
                <a:gridCol w="307204"/>
                <a:gridCol w="309605"/>
                <a:gridCol w="331206"/>
                <a:gridCol w="334405"/>
                <a:gridCol w="334405"/>
                <a:gridCol w="331206"/>
                <a:gridCol w="334405"/>
                <a:gridCol w="319205"/>
                <a:gridCol w="334405"/>
                <a:gridCol w="319205"/>
                <a:gridCol w="318405"/>
                <a:gridCol w="311205"/>
                <a:gridCol w="266404"/>
              </a:tblGrid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1556792"/>
            <a:ext cx="385192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dirty="0" smtClean="0"/>
              <a:t>Zuzana mluvila pomalu a hlasitě.</a:t>
            </a:r>
          </a:p>
          <a:p>
            <a:pPr>
              <a:buNone/>
            </a:pPr>
            <a:r>
              <a:rPr lang="cs-CZ" sz="2000" dirty="0" smtClean="0"/>
              <a:t>Koupili jsme levné, ale účelné boty.</a:t>
            </a:r>
          </a:p>
          <a:p>
            <a:pPr>
              <a:buNone/>
            </a:pPr>
            <a:r>
              <a:rPr lang="cs-CZ" sz="2000" dirty="0" smtClean="0"/>
              <a:t>Oba pracovali vesele, dokonce s radostí.</a:t>
            </a:r>
          </a:p>
          <a:p>
            <a:pPr>
              <a:buNone/>
            </a:pPr>
            <a:r>
              <a:rPr lang="cs-CZ" sz="2000" dirty="0" smtClean="0"/>
              <a:t>Přednášel rychle, a tedy nesrozumitelně.</a:t>
            </a:r>
          </a:p>
          <a:p>
            <a:pPr>
              <a:buNone/>
            </a:pPr>
            <a:r>
              <a:rPr lang="cs-CZ" sz="2000" dirty="0" smtClean="0"/>
              <a:t>Dům byl starý, avšak hezký.</a:t>
            </a:r>
          </a:p>
          <a:p>
            <a:pPr>
              <a:buNone/>
            </a:pPr>
            <a:r>
              <a:rPr lang="cs-CZ" sz="2000" dirty="0" smtClean="0"/>
              <a:t>V létě pojedu buď k moři, nebo do hor.</a:t>
            </a:r>
          </a:p>
          <a:p>
            <a:pPr>
              <a:buNone/>
            </a:pPr>
            <a:r>
              <a:rPr lang="cs-CZ" sz="2000" dirty="0" smtClean="0"/>
              <a:t>Péči potřebují všechny živé bytosti, tudíž i zvířata.</a:t>
            </a:r>
          </a:p>
          <a:p>
            <a:pPr>
              <a:buNone/>
            </a:pPr>
            <a:r>
              <a:rPr lang="cs-CZ" sz="2000" dirty="0" smtClean="0"/>
              <a:t>Nemáme čas ani náladu.</a:t>
            </a:r>
          </a:p>
          <a:p>
            <a:pPr>
              <a:buNone/>
            </a:pPr>
            <a:r>
              <a:rPr lang="cs-CZ" sz="2000" dirty="0" smtClean="0"/>
              <a:t>Narodil se jim chlapeček, nebo holčička?</a:t>
            </a:r>
          </a:p>
          <a:p>
            <a:pPr>
              <a:buNone/>
            </a:pPr>
            <a:r>
              <a:rPr lang="cs-CZ" sz="2000" dirty="0" smtClean="0"/>
              <a:t>Nechtěl jsem být drzý nebo neuctivý.</a:t>
            </a:r>
            <a:endParaRPr lang="cs-CZ" sz="20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851919" y="1844824"/>
          <a:ext cx="5292081" cy="4206240"/>
        </p:xfrm>
        <a:graphic>
          <a:graphicData uri="http://schemas.openxmlformats.org/drawingml/2006/table">
            <a:tbl>
              <a:tblPr/>
              <a:tblGrid>
                <a:gridCol w="281604"/>
                <a:gridCol w="286404"/>
                <a:gridCol w="286404"/>
                <a:gridCol w="286404"/>
                <a:gridCol w="307204"/>
                <a:gridCol w="309605"/>
                <a:gridCol w="331206"/>
                <a:gridCol w="334405"/>
                <a:gridCol w="334405"/>
                <a:gridCol w="331206"/>
                <a:gridCol w="334405"/>
                <a:gridCol w="319205"/>
                <a:gridCol w="334405"/>
                <a:gridCol w="319205"/>
                <a:gridCol w="318405"/>
                <a:gridCol w="311205"/>
                <a:gridCol w="266404"/>
              </a:tblGrid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Ň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3400" dirty="0" smtClean="0"/>
              <a:t>Doplňte vhodné spojovací výrazy, určete významové poměry, doplňte čárky: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r>
              <a:rPr lang="cs-CZ" dirty="0" smtClean="0"/>
              <a:t>Maminka ______ tatínek byli doma.</a:t>
            </a:r>
          </a:p>
          <a:p>
            <a:endParaRPr lang="cs-CZ" dirty="0" smtClean="0"/>
          </a:p>
          <a:p>
            <a:r>
              <a:rPr lang="cs-CZ" dirty="0" smtClean="0"/>
              <a:t>Koupím si ______ čokoládu ______ bonbóny.</a:t>
            </a:r>
          </a:p>
          <a:p>
            <a:endParaRPr lang="cs-CZ" dirty="0" smtClean="0"/>
          </a:p>
          <a:p>
            <a:r>
              <a:rPr lang="cs-CZ" dirty="0" smtClean="0"/>
              <a:t>O prázdninách budu _____ doma ______ na chatě.</a:t>
            </a:r>
          </a:p>
          <a:p>
            <a:endParaRPr lang="cs-CZ" dirty="0" smtClean="0"/>
          </a:p>
          <a:p>
            <a:r>
              <a:rPr lang="cs-CZ" dirty="0" smtClean="0"/>
              <a:t>To není had ______ ještěrka.</a:t>
            </a:r>
          </a:p>
          <a:p>
            <a:endParaRPr lang="cs-CZ" dirty="0" smtClean="0"/>
          </a:p>
          <a:p>
            <a:r>
              <a:rPr lang="cs-CZ" dirty="0" smtClean="0"/>
              <a:t>Hovořil pomalu ______ srozumitelně.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484784"/>
            <a:ext cx="7441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i (a)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2564904"/>
            <a:ext cx="94448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nejen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2564904"/>
            <a:ext cx="86914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,ale i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3645024"/>
            <a:ext cx="7582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buď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3645024"/>
            <a:ext cx="96051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,nebo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4725144"/>
            <a:ext cx="6944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,ale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792" y="5661248"/>
            <a:ext cx="11352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,a tedy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3200" smtClean="0"/>
              <a:t>Učebnice </a:t>
            </a:r>
            <a:r>
              <a:rPr lang="cs-CZ" sz="3200" dirty="0" smtClean="0"/>
              <a:t>strana 79 – 81</a:t>
            </a:r>
            <a:r>
              <a:rPr lang="cs-CZ" sz="3200" smtClean="0"/>
              <a:t>, cvičení 1- 3</a:t>
            </a:r>
            <a:endParaRPr lang="cs-CZ" sz="32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136</TotalTime>
  <Words>576</Words>
  <Application>Microsoft Office PowerPoint</Application>
  <PresentationFormat>Předvádění na obrazovce (4:3)</PresentationFormat>
  <Paragraphs>235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Snímek 1</vt:lpstr>
      <vt:lpstr>Větné členy holé, rozvité, souřadně spojené</vt:lpstr>
      <vt:lpstr>Určete větné členy a zakreslete graf věty jednoduché:</vt:lpstr>
      <vt:lpstr>Určete větné členy a zakreslete graf věty jednoduché:</vt:lpstr>
      <vt:lpstr>Určete větné členy a zakreslete graf věty jednoduché:</vt:lpstr>
      <vt:lpstr>Holý větný člen:</vt:lpstr>
      <vt:lpstr>Rozvitý větný člen:</vt:lpstr>
      <vt:lpstr>Souřadně spojené větné členy:</vt:lpstr>
      <vt:lpstr>Pracujte:</vt:lpstr>
      <vt:lpstr>URČETE POMĚRY MEZI SLOŽKAMI NĚKOLIKANÁSOBNÉHO VĚTNÉHO ČLENU:</vt:lpstr>
      <vt:lpstr>Doplňte vhodné spojovací výrazy, určete významové poměry, doplňte čárky: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 holé, rozvité, souřadně spojené</dc:title>
  <dc:creator>Martina</dc:creator>
  <cp:lastModifiedBy>Martina</cp:lastModifiedBy>
  <cp:revision>17</cp:revision>
  <dcterms:created xsi:type="dcterms:W3CDTF">2010-10-07T13:13:41Z</dcterms:created>
  <dcterms:modified xsi:type="dcterms:W3CDTF">2011-08-31T12:55:56Z</dcterms:modified>
</cp:coreProperties>
</file>