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61DB43-0595-4EB5-8B00-135384937E9A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4A6F8BB1-2902-4A37-B850-F45DAA0FC6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61DB43-0595-4EB5-8B00-135384937E9A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4A6F8BB1-2902-4A37-B850-F45DAA0FC6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61DB43-0595-4EB5-8B00-135384937E9A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6F8BB1-2902-4A37-B850-F45DAA0FC60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61DB43-0595-4EB5-8B00-135384937E9A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6F8BB1-2902-4A37-B850-F45DAA0FC6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61DB43-0595-4EB5-8B00-135384937E9A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4A6F8BB1-2902-4A37-B850-F45DAA0FC60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61DB43-0595-4EB5-8B00-135384937E9A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6F8BB1-2902-4A37-B850-F45DAA0FC6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61DB43-0595-4EB5-8B00-135384937E9A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6F8BB1-2902-4A37-B850-F45DAA0FC6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61DB43-0595-4EB5-8B00-135384937E9A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6F8BB1-2902-4A37-B850-F45DAA0FC6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61DB43-0595-4EB5-8B00-135384937E9A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6F8BB1-2902-4A37-B850-F45DAA0FC60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61DB43-0595-4EB5-8B00-135384937E9A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6F8BB1-2902-4A37-B850-F45DAA0FC6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61DB43-0595-4EB5-8B00-135384937E9A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6F8BB1-2902-4A37-B850-F45DAA0FC6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261DB43-0595-4EB5-8B00-135384937E9A}" type="datetimeFigureOut">
              <a:rPr lang="cs-CZ" smtClean="0"/>
              <a:pPr/>
              <a:t>31.8.2011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A6F8BB1-2902-4A37-B850-F45DAA0FC60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0" y="5229200"/>
          <a:ext cx="9144000" cy="1402080"/>
        </p:xfrm>
        <a:graphic>
          <a:graphicData uri="http://schemas.openxmlformats.org/drawingml/2006/table">
            <a:tbl>
              <a:tblPr/>
              <a:tblGrid>
                <a:gridCol w="2627784"/>
                <a:gridCol w="6516216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Skladba  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9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VY_32_INOVACE_09_Výrazy,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které 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nejsou větnými členy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err="1" smtClean="0">
                          <a:latin typeface="Times New Roman"/>
                          <a:ea typeface="Calibri"/>
                          <a:cs typeface="Times New Roman"/>
                        </a:rPr>
                        <a:t>Chňoupková</a:t>
                      </a: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 Martina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Výrazy, které nejsou větnými členy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Mgr. Martina </a:t>
            </a:r>
            <a:r>
              <a:rPr lang="cs-CZ" dirty="0" err="1" smtClean="0"/>
              <a:t>Chňoupková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548680"/>
            <a:ext cx="8881534" cy="61247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Ačkoliv ji velice dobře znám, nejsem si jistá, zda bych </a:t>
            </a:r>
          </a:p>
          <a:p>
            <a:r>
              <a:rPr lang="cs-CZ" sz="2800" b="1" dirty="0" smtClean="0"/>
              <a:t>za ni mohla dát ruku do ohně.</a:t>
            </a:r>
          </a:p>
          <a:p>
            <a:endParaRPr lang="cs-CZ" sz="2800" b="1" dirty="0"/>
          </a:p>
          <a:p>
            <a:pPr marL="514350" indent="-514350">
              <a:buAutoNum type="arabicPeriod"/>
            </a:pPr>
            <a:r>
              <a:rPr lang="cs-CZ" sz="2800" dirty="0" smtClean="0"/>
              <a:t>Určete počet vět v souvětí.</a:t>
            </a:r>
          </a:p>
          <a:p>
            <a:pPr marL="514350" indent="-514350">
              <a:buAutoNum type="arabicPeriod"/>
            </a:pPr>
            <a:r>
              <a:rPr lang="cs-CZ" sz="2800" dirty="0" smtClean="0"/>
              <a:t>Nahraďte spojku </a:t>
            </a:r>
            <a:r>
              <a:rPr lang="cs-CZ" sz="2800" i="1" dirty="0" smtClean="0"/>
              <a:t>ačkoliv</a:t>
            </a:r>
            <a:r>
              <a:rPr lang="cs-CZ" sz="2800" dirty="0" smtClean="0"/>
              <a:t> jinou spojkou podobného </a:t>
            </a:r>
          </a:p>
          <a:p>
            <a:pPr marL="514350" indent="-514350"/>
            <a:r>
              <a:rPr lang="cs-CZ" sz="2800" dirty="0"/>
              <a:t>	</a:t>
            </a:r>
            <a:r>
              <a:rPr lang="cs-CZ" sz="2800" dirty="0" smtClean="0"/>
              <a:t>významu.</a:t>
            </a:r>
          </a:p>
          <a:p>
            <a:pPr marL="514350" indent="-514350">
              <a:buAutoNum type="arabicPeriod" startAt="3"/>
            </a:pPr>
            <a:r>
              <a:rPr lang="cs-CZ" sz="2800" dirty="0" smtClean="0"/>
              <a:t>V poslední větě v souvětí vyhledejte přísudek a určete</a:t>
            </a:r>
          </a:p>
          <a:p>
            <a:pPr marL="514350" indent="-514350"/>
            <a:r>
              <a:rPr lang="cs-CZ" sz="2800" dirty="0"/>
              <a:t>	</a:t>
            </a:r>
            <a:r>
              <a:rPr lang="cs-CZ" sz="2800" dirty="0" smtClean="0"/>
              <a:t>jeho druh.</a:t>
            </a:r>
          </a:p>
          <a:p>
            <a:pPr marL="514350" indent="-514350"/>
            <a:r>
              <a:rPr lang="cs-CZ" sz="2800" dirty="0" smtClean="0"/>
              <a:t>4. 	Jaký je formální vztah mezi členy následující skladební</a:t>
            </a:r>
          </a:p>
          <a:p>
            <a:pPr marL="514350" indent="-514350"/>
            <a:r>
              <a:rPr lang="cs-CZ" sz="2800" dirty="0"/>
              <a:t>	</a:t>
            </a:r>
            <a:r>
              <a:rPr lang="cs-CZ" sz="2800" dirty="0" smtClean="0"/>
              <a:t>dvojice: </a:t>
            </a:r>
            <a:r>
              <a:rPr lang="cs-CZ" sz="2800" i="1" dirty="0" smtClean="0"/>
              <a:t>znám ji</a:t>
            </a:r>
          </a:p>
          <a:p>
            <a:pPr marL="514350" indent="-514350">
              <a:buAutoNum type="arabicPeriod" startAt="5"/>
            </a:pPr>
            <a:r>
              <a:rPr lang="cs-CZ" sz="2800" dirty="0" smtClean="0"/>
              <a:t>Určete větné členy:	</a:t>
            </a:r>
            <a:r>
              <a:rPr lang="cs-CZ" sz="2800" i="1" dirty="0" smtClean="0"/>
              <a:t>velice</a:t>
            </a:r>
          </a:p>
          <a:p>
            <a:pPr marL="514350" indent="-514350"/>
            <a:r>
              <a:rPr lang="cs-CZ" sz="2800" i="1" dirty="0"/>
              <a:t>	</a:t>
            </a:r>
            <a:r>
              <a:rPr lang="cs-CZ" sz="2800" i="1" dirty="0" smtClean="0"/>
              <a:t>				ruku</a:t>
            </a:r>
          </a:p>
          <a:p>
            <a:pPr marL="514350" indent="-514350"/>
            <a:r>
              <a:rPr lang="cs-CZ" sz="2800" i="1" dirty="0"/>
              <a:t>	</a:t>
            </a:r>
            <a:r>
              <a:rPr lang="cs-CZ" sz="2800" i="1" dirty="0" smtClean="0"/>
              <a:t>				do ohně</a:t>
            </a:r>
            <a:endParaRPr lang="cs-CZ" sz="2800" dirty="0" smtClean="0"/>
          </a:p>
          <a:p>
            <a:pPr marL="514350" indent="-514350"/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Výrazy, které nejsou větnými členy: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Mluvnické prostředky:</a:t>
            </a:r>
          </a:p>
          <a:p>
            <a:pPr lvl="1"/>
            <a:r>
              <a:rPr lang="cs-CZ" dirty="0" smtClean="0"/>
              <a:t>předložky</a:t>
            </a:r>
          </a:p>
          <a:p>
            <a:pPr lvl="1"/>
            <a:r>
              <a:rPr lang="cs-CZ" dirty="0" smtClean="0"/>
              <a:t>spojky</a:t>
            </a:r>
          </a:p>
          <a:p>
            <a:pPr lvl="1"/>
            <a:r>
              <a:rPr lang="cs-CZ" dirty="0" smtClean="0"/>
              <a:t>částice</a:t>
            </a:r>
          </a:p>
          <a:p>
            <a:pPr lvl="1"/>
            <a:r>
              <a:rPr lang="cs-CZ" dirty="0" smtClean="0"/>
              <a:t>odkazovací zájmena a příslovce</a:t>
            </a:r>
          </a:p>
          <a:p>
            <a:r>
              <a:rPr lang="cs-CZ" dirty="0" smtClean="0"/>
              <a:t>Prostředky zajišťující kontakt mezi mluvčím a posluchačem:</a:t>
            </a:r>
          </a:p>
          <a:p>
            <a:pPr lvl="1"/>
            <a:r>
              <a:rPr lang="cs-CZ" dirty="0" smtClean="0"/>
              <a:t>oslovení</a:t>
            </a:r>
          </a:p>
          <a:p>
            <a:pPr lvl="1"/>
            <a:r>
              <a:rPr lang="cs-CZ" dirty="0" smtClean="0"/>
              <a:t>citoslovce</a:t>
            </a:r>
          </a:p>
          <a:p>
            <a:r>
              <a:rPr lang="cs-CZ" dirty="0" smtClean="0"/>
              <a:t>Některé prostředky navazující na předchozí text:</a:t>
            </a:r>
          </a:p>
          <a:p>
            <a:pPr lvl="1"/>
            <a:r>
              <a:rPr lang="cs-CZ" dirty="0" smtClean="0"/>
              <a:t>Př.: Už několikrát mě zklamal. Neumí </a:t>
            </a:r>
            <a:r>
              <a:rPr lang="cs-CZ" i="1" dirty="0" smtClean="0"/>
              <a:t>totiž </a:t>
            </a:r>
            <a:r>
              <a:rPr lang="cs-CZ" dirty="0" smtClean="0"/>
              <a:t> držet slovo.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51520" y="0"/>
          <a:ext cx="8640960" cy="6517352"/>
        </p:xfrm>
        <a:graphic>
          <a:graphicData uri="http://schemas.openxmlformats.org/drawingml/2006/table">
            <a:tbl>
              <a:tblPr/>
              <a:tblGrid>
                <a:gridCol w="2879694"/>
                <a:gridCol w="2880633"/>
                <a:gridCol w="2880633"/>
              </a:tblGrid>
              <a:tr h="1052736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100" b="1" dirty="0">
                          <a:latin typeface="Times New Roman"/>
                          <a:ea typeface="Times New Roman"/>
                        </a:rPr>
                        <a:t>Věty</a:t>
                      </a:r>
                      <a:endParaRPr lang="cs-CZ" sz="21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100" b="1" dirty="0">
                          <a:latin typeface="Times New Roman"/>
                          <a:ea typeface="Times New Roman"/>
                        </a:rPr>
                        <a:t>Je podtržený výraz </a:t>
                      </a:r>
                      <a:r>
                        <a:rPr lang="cs-CZ" sz="2100" b="1" dirty="0" smtClean="0">
                          <a:latin typeface="Times New Roman"/>
                          <a:ea typeface="Times New Roman"/>
                        </a:rPr>
                        <a:t>větným členem</a:t>
                      </a:r>
                      <a:r>
                        <a:rPr lang="cs-CZ" sz="2100" b="1" dirty="0">
                          <a:latin typeface="Times New Roman"/>
                          <a:ea typeface="Times New Roman"/>
                        </a:rPr>
                        <a:t>?</a:t>
                      </a:r>
                      <a:endParaRPr lang="cs-CZ" sz="2100" dirty="0">
                        <a:latin typeface="Times New Roman"/>
                        <a:ea typeface="Times New Roman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100" b="1" dirty="0">
                          <a:latin typeface="Times New Roman"/>
                          <a:ea typeface="Times New Roman"/>
                        </a:rPr>
                        <a:t>ANO/NE</a:t>
                      </a:r>
                      <a:endParaRPr lang="cs-CZ" sz="21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100" b="1" dirty="0">
                          <a:latin typeface="Times New Roman"/>
                          <a:ea typeface="Times New Roman"/>
                        </a:rPr>
                        <a:t>Pokud je to větný člen, jaký. Pokud ne, odůvodněte proč.</a:t>
                      </a:r>
                      <a:endParaRPr lang="cs-CZ" sz="21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008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100" u="sng" dirty="0">
                          <a:latin typeface="Times New Roman"/>
                          <a:ea typeface="Times New Roman"/>
                        </a:rPr>
                        <a:t>Teprve</a:t>
                      </a:r>
                      <a:r>
                        <a:rPr lang="cs-CZ" sz="2100" dirty="0">
                          <a:latin typeface="Times New Roman"/>
                          <a:ea typeface="Times New Roman"/>
                        </a:rPr>
                        <a:t> konec zápasu rozhodne o vítězství.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1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1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9823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100" dirty="0">
                          <a:latin typeface="Times New Roman"/>
                          <a:ea typeface="Times New Roman"/>
                        </a:rPr>
                        <a:t>Dokončit </a:t>
                      </a:r>
                      <a:r>
                        <a:rPr lang="cs-CZ" sz="2100" u="sng" dirty="0">
                          <a:latin typeface="Times New Roman"/>
                          <a:ea typeface="Times New Roman"/>
                        </a:rPr>
                        <a:t>to</a:t>
                      </a:r>
                      <a:r>
                        <a:rPr lang="cs-CZ" sz="2100" dirty="0">
                          <a:latin typeface="Times New Roman"/>
                          <a:ea typeface="Times New Roman"/>
                        </a:rPr>
                        <a:t> je důležité</a:t>
                      </a:r>
                      <a:r>
                        <a:rPr lang="cs-CZ" sz="2100" dirty="0" smtClean="0">
                          <a:latin typeface="Times New Roman"/>
                          <a:ea typeface="Times New Roman"/>
                        </a:rPr>
                        <a:t>.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endParaRPr lang="cs-CZ" sz="21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1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1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9823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100" dirty="0">
                          <a:latin typeface="Times New Roman"/>
                          <a:ea typeface="Times New Roman"/>
                        </a:rPr>
                        <a:t>Žába </a:t>
                      </a:r>
                      <a:r>
                        <a:rPr lang="cs-CZ" sz="2100" u="sng" dirty="0">
                          <a:latin typeface="Times New Roman"/>
                          <a:ea typeface="Times New Roman"/>
                        </a:rPr>
                        <a:t>žbluňk </a:t>
                      </a:r>
                      <a:r>
                        <a:rPr lang="cs-CZ" sz="2100" dirty="0">
                          <a:latin typeface="Times New Roman"/>
                          <a:ea typeface="Times New Roman"/>
                        </a:rPr>
                        <a:t>do vody</a:t>
                      </a:r>
                      <a:r>
                        <a:rPr lang="cs-CZ" sz="2100" dirty="0" smtClean="0">
                          <a:latin typeface="Times New Roman"/>
                          <a:ea typeface="Times New Roman"/>
                        </a:rPr>
                        <a:t>.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endParaRPr lang="cs-CZ" sz="21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1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1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36064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100" u="sng">
                          <a:latin typeface="Times New Roman"/>
                          <a:ea typeface="Times New Roman"/>
                        </a:rPr>
                        <a:t>Ho</a:t>
                      </a:r>
                      <a:r>
                        <a:rPr lang="cs-CZ" sz="2100">
                          <a:latin typeface="Times New Roman"/>
                          <a:ea typeface="Times New Roman"/>
                        </a:rPr>
                        <a:t>, nech modlení, skoč a pojď...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1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1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008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100">
                          <a:latin typeface="Times New Roman"/>
                          <a:ea typeface="Times New Roman"/>
                        </a:rPr>
                        <a:t>Sliboval mi, </a:t>
                      </a:r>
                      <a:r>
                        <a:rPr lang="cs-CZ" sz="2100" u="sng">
                          <a:latin typeface="Times New Roman"/>
                          <a:ea typeface="Times New Roman"/>
                        </a:rPr>
                        <a:t>že</a:t>
                      </a:r>
                      <a:r>
                        <a:rPr lang="cs-CZ" sz="2100">
                          <a:latin typeface="Times New Roman"/>
                          <a:ea typeface="Times New Roman"/>
                        </a:rPr>
                        <a:t> se přijede podívat.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1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1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9823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100" dirty="0">
                          <a:latin typeface="Times New Roman"/>
                          <a:ea typeface="Times New Roman"/>
                        </a:rPr>
                        <a:t>Petr </a:t>
                      </a:r>
                      <a:r>
                        <a:rPr lang="cs-CZ" sz="2100" u="sng" dirty="0">
                          <a:latin typeface="Times New Roman"/>
                          <a:ea typeface="Times New Roman"/>
                        </a:rPr>
                        <a:t>už</a:t>
                      </a:r>
                      <a:r>
                        <a:rPr lang="cs-CZ" sz="2100" dirty="0">
                          <a:latin typeface="Times New Roman"/>
                          <a:ea typeface="Times New Roman"/>
                        </a:rPr>
                        <a:t> musí jít</a:t>
                      </a:r>
                      <a:r>
                        <a:rPr lang="cs-CZ" sz="2100" dirty="0" smtClean="0">
                          <a:latin typeface="Times New Roman"/>
                          <a:ea typeface="Times New Roman"/>
                        </a:rPr>
                        <a:t>.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endParaRPr lang="cs-CZ" sz="21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1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1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2807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100">
                          <a:latin typeface="Times New Roman"/>
                          <a:ea typeface="Times New Roman"/>
                        </a:rPr>
                        <a:t>Musím se snažit </a:t>
                      </a:r>
                      <a:r>
                        <a:rPr lang="cs-CZ" sz="2100" u="sng">
                          <a:latin typeface="Times New Roman"/>
                          <a:ea typeface="Times New Roman"/>
                        </a:rPr>
                        <a:t>proto</a:t>
                      </a:r>
                      <a:r>
                        <a:rPr lang="cs-CZ" sz="2100">
                          <a:latin typeface="Times New Roman"/>
                          <a:ea typeface="Times New Roman"/>
                        </a:rPr>
                        <a:t>, aby ze mě něco bylo.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100" dirty="0" smtClean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1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9823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100" u="sng" dirty="0">
                          <a:latin typeface="Times New Roman"/>
                          <a:ea typeface="Times New Roman"/>
                        </a:rPr>
                        <a:t>Lído</a:t>
                      </a:r>
                      <a:r>
                        <a:rPr lang="cs-CZ" sz="2100" dirty="0">
                          <a:latin typeface="Times New Roman"/>
                          <a:ea typeface="Times New Roman"/>
                        </a:rPr>
                        <a:t>, nech toho</a:t>
                      </a:r>
                      <a:r>
                        <a:rPr lang="cs-CZ" sz="2100" dirty="0" smtClean="0">
                          <a:latin typeface="Times New Roman"/>
                          <a:ea typeface="Times New Roman"/>
                        </a:rPr>
                        <a:t>!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endParaRPr lang="cs-CZ" sz="21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1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endParaRPr lang="cs-CZ" sz="21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4283968" y="1196752"/>
            <a:ext cx="7152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Ano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283968" y="1844824"/>
            <a:ext cx="7152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Ano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283968" y="2492896"/>
            <a:ext cx="7152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Ano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283968" y="4581128"/>
            <a:ext cx="7152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Ano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355976" y="3212976"/>
            <a:ext cx="5437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Ne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283968" y="3861048"/>
            <a:ext cx="5437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Ne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427984" y="5229200"/>
            <a:ext cx="5437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Ne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355976" y="5949280"/>
            <a:ext cx="5437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Ne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876256" y="1196752"/>
            <a:ext cx="7841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PUČ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948264" y="4581128"/>
            <a:ext cx="7841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PUČ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876256" y="1844824"/>
            <a:ext cx="5100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Po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948264" y="2492896"/>
            <a:ext cx="4587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Př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588224" y="3212976"/>
            <a:ext cx="14991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Citoslovce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732240" y="3933056"/>
            <a:ext cx="103906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Spojka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012160" y="5229200"/>
            <a:ext cx="28568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Odkazovací příslovce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660232" y="5949280"/>
            <a:ext cx="12955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Oslovení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1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Určete všechny větné členy v textu: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303838"/>
          </a:xfrm>
        </p:spPr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cs-CZ" sz="3600" dirty="0" smtClean="0"/>
              <a:t>A takhle to vždycky bylo,” vyprávěl Kvido. ”Otcova </a:t>
            </a:r>
          </a:p>
          <a:p>
            <a:pPr>
              <a:buNone/>
            </a:pPr>
            <a:r>
              <a:rPr lang="cs-CZ" sz="3600" dirty="0" smtClean="0"/>
              <a:t>nechuť ke konfliktům, jeho fyzická neschopnost </a:t>
            </a:r>
          </a:p>
          <a:p>
            <a:pPr>
              <a:buNone/>
            </a:pPr>
            <a:r>
              <a:rPr lang="cs-CZ" sz="3600" dirty="0" smtClean="0"/>
              <a:t>je snášet většinou zvítězily. Představa, že by měl </a:t>
            </a:r>
          </a:p>
          <a:p>
            <a:pPr>
              <a:buNone/>
            </a:pPr>
            <a:r>
              <a:rPr lang="cs-CZ" sz="3600" dirty="0" smtClean="0"/>
              <a:t>čtyřicet hodin týdně trávit v jedné místnosti s </a:t>
            </a:r>
          </a:p>
          <a:p>
            <a:pPr>
              <a:buNone/>
            </a:pPr>
            <a:r>
              <a:rPr lang="cs-CZ" sz="3600" dirty="0" smtClean="0"/>
              <a:t>někým, s kým se hádá, byla pro otce natolik </a:t>
            </a:r>
          </a:p>
          <a:p>
            <a:pPr>
              <a:buNone/>
            </a:pPr>
            <a:r>
              <a:rPr lang="cs-CZ" sz="3600" dirty="0" smtClean="0"/>
              <a:t>nesnesitelná, že se se </a:t>
            </a:r>
            <a:r>
              <a:rPr lang="cs-CZ" sz="3600" dirty="0" err="1" smtClean="0"/>
              <a:t>Zvárou</a:t>
            </a:r>
            <a:r>
              <a:rPr lang="cs-CZ" sz="3600" dirty="0" smtClean="0"/>
              <a:t> nepohádal snad </a:t>
            </a:r>
          </a:p>
          <a:p>
            <a:pPr>
              <a:buNone/>
            </a:pPr>
            <a:r>
              <a:rPr lang="cs-CZ" sz="3600" dirty="0" smtClean="0"/>
              <a:t>nikdy. Jakmile zjistil, že jejich názorová rozepře </a:t>
            </a:r>
          </a:p>
          <a:p>
            <a:pPr>
              <a:buNone/>
            </a:pPr>
            <a:r>
              <a:rPr lang="cs-CZ" sz="3600" dirty="0" smtClean="0"/>
              <a:t>Začíná směřovat k opravdové hádce, ustoupil.</a:t>
            </a:r>
            <a:br>
              <a:rPr lang="cs-CZ" sz="3600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procvičení: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Učebnice strany 77, 78,</a:t>
            </a:r>
          </a:p>
          <a:p>
            <a:pPr algn="ctr">
              <a:buNone/>
            </a:pPr>
            <a:r>
              <a:rPr lang="cs-CZ" dirty="0" smtClean="0"/>
              <a:t>cvičení 15, 16, 17.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30</TotalTime>
  <Words>297</Words>
  <Application>Microsoft Office PowerPoint</Application>
  <PresentationFormat>Předvádění na obrazovce (4:3)</PresentationFormat>
  <Paragraphs>76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Cesta</vt:lpstr>
      <vt:lpstr>Snímek 1</vt:lpstr>
      <vt:lpstr>Výrazy, které nejsou větnými členy</vt:lpstr>
      <vt:lpstr>Snímek 3</vt:lpstr>
      <vt:lpstr>Výrazy, které nejsou větnými členy:</vt:lpstr>
      <vt:lpstr>Snímek 5</vt:lpstr>
      <vt:lpstr>Určete všechny větné členy v textu:</vt:lpstr>
      <vt:lpstr>procvičení: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Výrazy, které nejsou větnými členy</dc:title>
  <dc:creator>Martina</dc:creator>
  <cp:lastModifiedBy>Martina</cp:lastModifiedBy>
  <cp:revision>6</cp:revision>
  <dcterms:created xsi:type="dcterms:W3CDTF">2010-09-09T14:17:40Z</dcterms:created>
  <dcterms:modified xsi:type="dcterms:W3CDTF">2011-08-31T12:57:51Z</dcterms:modified>
</cp:coreProperties>
</file>