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8" r:id="rId4"/>
    <p:sldId id="259" r:id="rId5"/>
    <p:sldId id="261" r:id="rId6"/>
    <p:sldId id="263" r:id="rId7"/>
    <p:sldId id="264" r:id="rId8"/>
    <p:sldId id="265" r:id="rId9"/>
    <p:sldId id="260" r:id="rId10"/>
    <p:sldId id="262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VY_32_INOVACE_20_Matematika pro 6.ročník_Smíšená čísla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</a:t>
          </a:r>
          <a:r>
            <a:rPr lang="cs-CZ" smtClean="0"/>
            <a:t>: Smíšená čísla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CAD6ECC-4C63-4A9B-B8DA-41674281BE24}">
      <dgm:prSet/>
      <dgm:spPr/>
      <dgm:t>
        <a:bodyPr/>
        <a:lstStyle/>
        <a:p>
          <a:pPr algn="l"/>
          <a:r>
            <a:rPr lang="cs-CZ" dirty="0" smtClean="0"/>
            <a:t>Vytvořeno: březen 2012</a:t>
          </a:r>
          <a:endParaRPr lang="cs-CZ" dirty="0"/>
        </a:p>
      </dgm:t>
    </dgm:pt>
    <dgm:pt modelId="{46B9D58B-26C0-4D95-AFE0-33A609778FEA}" type="parTrans" cxnId="{38D0D003-5350-410E-9A48-85BF5381DFAC}">
      <dgm:prSet/>
      <dgm:spPr/>
      <dgm:t>
        <a:bodyPr/>
        <a:lstStyle/>
        <a:p>
          <a:pPr algn="l"/>
          <a:endParaRPr lang="cs-CZ"/>
        </a:p>
      </dgm:t>
    </dgm:pt>
    <dgm:pt modelId="{39EC6020-8223-4444-9482-81F677B5C845}" type="sibTrans" cxnId="{38D0D003-5350-410E-9A48-85BF5381DFAC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0E6EE2B-8D87-4072-8375-BEC37E15BD01}" type="pres">
      <dgm:prSet presAssocID="{4CAD6ECC-4C63-4A9B-B8DA-41674281BE24}" presName="vertSpace5" presStyleLbl="node1" presStyleIdx="3" presStyleCnt="6"/>
      <dgm:spPr/>
      <dgm:t>
        <a:bodyPr/>
        <a:lstStyle/>
        <a:p>
          <a:endParaRPr lang="cs-CZ"/>
        </a:p>
      </dgm:t>
    </dgm:pt>
    <dgm:pt modelId="{7F615D78-0995-4F57-AE2D-FA7AC0E0BB88}" type="pres">
      <dgm:prSet presAssocID="{4CAD6ECC-4C63-4A9B-B8DA-41674281BE24}" presName="circle5" presStyleLbl="node1" presStyleIdx="4" presStyleCnt="6"/>
      <dgm:spPr/>
      <dgm:t>
        <a:bodyPr/>
        <a:lstStyle/>
        <a:p>
          <a:endParaRPr lang="cs-CZ"/>
        </a:p>
      </dgm:t>
    </dgm:pt>
    <dgm:pt modelId="{D48EFE92-B5E4-4BB9-A9AE-6121EE404703}" type="pres">
      <dgm:prSet presAssocID="{4CAD6ECC-4C63-4A9B-B8DA-41674281BE24}" presName="rect5" presStyleLbl="alignAcc1" presStyleIdx="4" presStyleCnt="6"/>
      <dgm:spPr/>
      <dgm:t>
        <a:bodyPr/>
        <a:lstStyle/>
        <a:p>
          <a:endParaRPr lang="cs-CZ"/>
        </a:p>
      </dgm:t>
    </dgm:pt>
    <dgm:pt modelId="{004171D8-7D25-4A08-85EB-7E9F92622327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23DC1E38-48F8-49F0-8E90-DF0578F8E291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38C0834-6C3A-449B-B8A8-6376CD84D0F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A247F2-6020-46E0-87BA-C5D93D8E948E}" type="pres">
      <dgm:prSet presAssocID="{4CAD6ECC-4C63-4A9B-B8DA-41674281BE2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71187-2F29-4A9C-A525-B76BDA1661D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97520F-1AA3-4424-A74A-8D562FC31253}" type="presOf" srcId="{B651F6E3-6281-48DB-9319-2AEAFDAE7572}" destId="{6BB5E863-4638-4E1D-BFDE-399D028AC4ED}" srcOrd="1" destOrd="0" presId="urn:microsoft.com/office/officeart/2005/8/layout/target3"/>
    <dgm:cxn modelId="{6A843846-FD76-401B-B8DD-B447C5C49974}" type="presOf" srcId="{757F3AB3-0718-4624-B441-E567A8F0AB56}" destId="{333A1088-737F-45CB-B68E-254E46348037}" srcOrd="0" destOrd="0" presId="urn:microsoft.com/office/officeart/2005/8/layout/target3"/>
    <dgm:cxn modelId="{C1840234-36E9-40F1-9F65-76028C7D5DB3}" type="presOf" srcId="{D1B46980-6531-4606-95E6-44980827E919}" destId="{2BE915AB-18AA-4053-B92C-3BFC9ED204BB}" srcOrd="1" destOrd="0" presId="urn:microsoft.com/office/officeart/2005/8/layout/target3"/>
    <dgm:cxn modelId="{BFB5A71C-A997-45BE-9311-327FE436F0F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619104-A8D1-4ED8-8ADC-CB0D3B61BCFA}" type="presOf" srcId="{4C35D32F-0EAB-4CD7-82EE-45574DC2A586}" destId="{A3A71187-2F29-4A9C-A525-B76BDA1661D7}" srcOrd="1" destOrd="0" presId="urn:microsoft.com/office/officeart/2005/8/layout/target3"/>
    <dgm:cxn modelId="{7ACDAA8B-2FEC-494A-864F-CD5FC3A5999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5716DD9-F856-4115-ADB3-DFC8E4271D2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D0D003-5350-410E-9A48-85BF5381DFAC}" srcId="{757F3AB3-0718-4624-B441-E567A8F0AB56}" destId="{4CAD6ECC-4C63-4A9B-B8DA-41674281BE24}" srcOrd="4" destOrd="0" parTransId="{46B9D58B-26C0-4D95-AFE0-33A609778FEA}" sibTransId="{39EC6020-8223-4444-9482-81F677B5C845}"/>
    <dgm:cxn modelId="{B4CBBFEC-0213-4DC7-96F7-6F1064586A14}" type="presOf" srcId="{4CAD6ECC-4C63-4A9B-B8DA-41674281BE24}" destId="{49A247F2-6020-46E0-87BA-C5D93D8E948E}" srcOrd="1" destOrd="0" presId="urn:microsoft.com/office/officeart/2005/8/layout/target3"/>
    <dgm:cxn modelId="{327C297D-BB39-4E38-9EDD-A5B0FCA2EDF7}" type="presOf" srcId="{4CAD6ECC-4C63-4A9B-B8DA-41674281BE24}" destId="{D48EFE92-B5E4-4BB9-A9AE-6121EE404703}" srcOrd="0" destOrd="0" presId="urn:microsoft.com/office/officeart/2005/8/layout/target3"/>
    <dgm:cxn modelId="{5643CB2F-AD04-44C9-9EFE-9DD32AB25BA2}" type="presOf" srcId="{D1D4F407-5343-4D3F-B5B9-D407B03CAEB4}" destId="{AED2198E-93D5-4001-81B4-73124B309672}" srcOrd="1" destOrd="0" presId="urn:microsoft.com/office/officeart/2005/8/layout/target3"/>
    <dgm:cxn modelId="{26C3E962-A929-46A6-B2DA-DE2788E8F073}" type="presOf" srcId="{D8197B8C-B260-4A16-BDF4-0947B075E274}" destId="{5A5FFA88-C948-4069-8E93-59FA12366E83}" srcOrd="1" destOrd="0" presId="urn:microsoft.com/office/officeart/2005/8/layout/target3"/>
    <dgm:cxn modelId="{C4DED3FD-75B3-468D-8932-16AB4764C58A}" type="presOf" srcId="{4C35D32F-0EAB-4CD7-82EE-45574DC2A586}" destId="{338C0834-6C3A-449B-B8A8-6376CD84D0FB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030DDDF-6F5D-4924-8EE1-C3BFAFAFDE20}" type="presOf" srcId="{D1B46980-6531-4606-95E6-44980827E919}" destId="{6140AFEC-043D-4C43-A2F9-D0F5331DF3A3}" srcOrd="0" destOrd="0" presId="urn:microsoft.com/office/officeart/2005/8/layout/target3"/>
    <dgm:cxn modelId="{E40D2B6F-4A40-4980-99DC-6A037B40C4D9}" type="presParOf" srcId="{333A1088-737F-45CB-B68E-254E46348037}" destId="{F5ABB229-8D3B-4694-996A-96F23CF14429}" srcOrd="0" destOrd="0" presId="urn:microsoft.com/office/officeart/2005/8/layout/target3"/>
    <dgm:cxn modelId="{7E64FBAA-3FAE-41EC-8695-14DA47CEB5B7}" type="presParOf" srcId="{333A1088-737F-45CB-B68E-254E46348037}" destId="{F41139FD-01EE-4571-8B17-4FB00FC51163}" srcOrd="1" destOrd="0" presId="urn:microsoft.com/office/officeart/2005/8/layout/target3"/>
    <dgm:cxn modelId="{1C7455BB-1AE5-4C79-8D34-B94C2F2AA303}" type="presParOf" srcId="{333A1088-737F-45CB-B68E-254E46348037}" destId="{D005CE8C-CC26-4C3E-AC11-E15060ECD759}" srcOrd="2" destOrd="0" presId="urn:microsoft.com/office/officeart/2005/8/layout/target3"/>
    <dgm:cxn modelId="{7BCE7125-7701-4829-B10F-B929226F2AA0}" type="presParOf" srcId="{333A1088-737F-45CB-B68E-254E46348037}" destId="{2C702D82-9B77-49B7-9568-BB8EB47C3372}" srcOrd="3" destOrd="0" presId="urn:microsoft.com/office/officeart/2005/8/layout/target3"/>
    <dgm:cxn modelId="{B702D9F9-F2FF-43BF-8062-81CE8A659D44}" type="presParOf" srcId="{333A1088-737F-45CB-B68E-254E46348037}" destId="{A52A0455-90FF-4808-ABD0-F02540D31D5A}" srcOrd="4" destOrd="0" presId="urn:microsoft.com/office/officeart/2005/8/layout/target3"/>
    <dgm:cxn modelId="{287997A5-1B20-40BD-98FB-A6EED5DD7001}" type="presParOf" srcId="{333A1088-737F-45CB-B68E-254E46348037}" destId="{6140AFEC-043D-4C43-A2F9-D0F5331DF3A3}" srcOrd="5" destOrd="0" presId="urn:microsoft.com/office/officeart/2005/8/layout/target3"/>
    <dgm:cxn modelId="{C11706CB-9F12-45E6-8D3D-52913F6855F3}" type="presParOf" srcId="{333A1088-737F-45CB-B68E-254E46348037}" destId="{9358AC05-5D7D-4327-9F80-1AD486AEA664}" srcOrd="6" destOrd="0" presId="urn:microsoft.com/office/officeart/2005/8/layout/target3"/>
    <dgm:cxn modelId="{5BE9A7A8-0719-43D4-9589-2F271D10B9F1}" type="presParOf" srcId="{333A1088-737F-45CB-B68E-254E46348037}" destId="{313FC574-E1CD-4FB4-B054-0B805CE0447D}" srcOrd="7" destOrd="0" presId="urn:microsoft.com/office/officeart/2005/8/layout/target3"/>
    <dgm:cxn modelId="{969466C6-9E84-43E9-BBAC-92AF0C3D4FF0}" type="presParOf" srcId="{333A1088-737F-45CB-B68E-254E46348037}" destId="{619D679B-A015-4ECF-8348-D1034C574F40}" srcOrd="8" destOrd="0" presId="urn:microsoft.com/office/officeart/2005/8/layout/target3"/>
    <dgm:cxn modelId="{C937233B-6AA9-468A-ADC3-560683E50BF0}" type="presParOf" srcId="{333A1088-737F-45CB-B68E-254E46348037}" destId="{322283A8-4A27-4CDA-BAE3-F381106A9174}" srcOrd="9" destOrd="0" presId="urn:microsoft.com/office/officeart/2005/8/layout/target3"/>
    <dgm:cxn modelId="{36E8CD7F-5477-4CB5-B200-014DFCC83542}" type="presParOf" srcId="{333A1088-737F-45CB-B68E-254E46348037}" destId="{FFC9F71D-1B4F-4AD9-A4A6-86ADEFC8AF5C}" srcOrd="10" destOrd="0" presId="urn:microsoft.com/office/officeart/2005/8/layout/target3"/>
    <dgm:cxn modelId="{F3996C36-ADD6-4F2F-8E80-5F32254A91A0}" type="presParOf" srcId="{333A1088-737F-45CB-B68E-254E46348037}" destId="{25B08C86-7E15-44DC-BE7F-FFB55DD49D12}" srcOrd="11" destOrd="0" presId="urn:microsoft.com/office/officeart/2005/8/layout/target3"/>
    <dgm:cxn modelId="{571C22CF-E2B7-4A30-BE7C-7F00BF9658C2}" type="presParOf" srcId="{333A1088-737F-45CB-B68E-254E46348037}" destId="{00E6EE2B-8D87-4072-8375-BEC37E15BD01}" srcOrd="12" destOrd="0" presId="urn:microsoft.com/office/officeart/2005/8/layout/target3"/>
    <dgm:cxn modelId="{92CDD92E-E59E-41F9-8FF5-17937BC9F02C}" type="presParOf" srcId="{333A1088-737F-45CB-B68E-254E46348037}" destId="{7F615D78-0995-4F57-AE2D-FA7AC0E0BB88}" srcOrd="13" destOrd="0" presId="urn:microsoft.com/office/officeart/2005/8/layout/target3"/>
    <dgm:cxn modelId="{08E0ABBF-567D-44A7-BC9F-A864BE9E812D}" type="presParOf" srcId="{333A1088-737F-45CB-B68E-254E46348037}" destId="{D48EFE92-B5E4-4BB9-A9AE-6121EE404703}" srcOrd="14" destOrd="0" presId="urn:microsoft.com/office/officeart/2005/8/layout/target3"/>
    <dgm:cxn modelId="{1C4AA5D7-32FC-43CE-A766-C138D10FD4A4}" type="presParOf" srcId="{333A1088-737F-45CB-B68E-254E46348037}" destId="{004171D8-7D25-4A08-85EB-7E9F92622327}" srcOrd="15" destOrd="0" presId="urn:microsoft.com/office/officeart/2005/8/layout/target3"/>
    <dgm:cxn modelId="{637FA4CE-A004-455D-B0F5-4546264DA913}" type="presParOf" srcId="{333A1088-737F-45CB-B68E-254E46348037}" destId="{23DC1E38-48F8-49F0-8E90-DF0578F8E291}" srcOrd="16" destOrd="0" presId="urn:microsoft.com/office/officeart/2005/8/layout/target3"/>
    <dgm:cxn modelId="{DB53499C-8FB4-4B81-9D10-B17D4ACD0025}" type="presParOf" srcId="{333A1088-737F-45CB-B68E-254E46348037}" destId="{338C0834-6C3A-449B-B8A8-6376CD84D0FB}" srcOrd="17" destOrd="0" presId="urn:microsoft.com/office/officeart/2005/8/layout/target3"/>
    <dgm:cxn modelId="{A0E5DBFA-93B7-439C-9DB2-DF52D6B3F10B}" type="presParOf" srcId="{333A1088-737F-45CB-B68E-254E46348037}" destId="{AED2198E-93D5-4001-81B4-73124B309672}" srcOrd="18" destOrd="0" presId="urn:microsoft.com/office/officeart/2005/8/layout/target3"/>
    <dgm:cxn modelId="{7CCD8355-4F39-4A02-A650-C16CC5209711}" type="presParOf" srcId="{333A1088-737F-45CB-B68E-254E46348037}" destId="{2BE915AB-18AA-4053-B92C-3BFC9ED204BB}" srcOrd="19" destOrd="0" presId="urn:microsoft.com/office/officeart/2005/8/layout/target3"/>
    <dgm:cxn modelId="{EAD75DD5-13BD-4BC9-878B-2BABDC10289B}" type="presParOf" srcId="{333A1088-737F-45CB-B68E-254E46348037}" destId="{6BB5E863-4638-4E1D-BFDE-399D028AC4ED}" srcOrd="20" destOrd="0" presId="urn:microsoft.com/office/officeart/2005/8/layout/target3"/>
    <dgm:cxn modelId="{E7651FAE-726F-42D2-B438-1545279F14BC}" type="presParOf" srcId="{333A1088-737F-45CB-B68E-254E46348037}" destId="{5A5FFA88-C948-4069-8E93-59FA12366E83}" srcOrd="21" destOrd="0" presId="urn:microsoft.com/office/officeart/2005/8/layout/target3"/>
    <dgm:cxn modelId="{A40B87EB-2352-4387-835B-5D2571B8D5D2}" type="presParOf" srcId="{333A1088-737F-45CB-B68E-254E46348037}" destId="{49A247F2-6020-46E0-87BA-C5D93D8E948E}" srcOrd="22" destOrd="0" presId="urn:microsoft.com/office/officeart/2005/8/layout/target3"/>
    <dgm:cxn modelId="{8D59A106-BEF6-4BFF-93CC-EACD4F3E4808}" type="presParOf" srcId="{333A1088-737F-45CB-B68E-254E46348037}" destId="{A3A71187-2F29-4A9C-A525-B76BDA1661D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83141"/>
                <a:satOff val="0"/>
                <a:lumOff val="-706"/>
                <a:alphaOff val="0"/>
                <a:tint val="70000"/>
                <a:lumMod val="110000"/>
              </a:schemeClr>
            </a:gs>
            <a:gs pos="100000">
              <a:schemeClr val="accent4">
                <a:hueOff val="-183141"/>
                <a:satOff val="0"/>
                <a:lumOff val="-70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183141"/>
              <a:satOff val="0"/>
              <a:lumOff val="-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Martina Dostálová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66282"/>
                <a:satOff val="0"/>
                <a:lumOff val="-1412"/>
                <a:alphaOff val="0"/>
                <a:tint val="70000"/>
                <a:lumMod val="110000"/>
              </a:schemeClr>
            </a:gs>
            <a:gs pos="100000">
              <a:schemeClr val="accent4">
                <a:hueOff val="-366282"/>
                <a:satOff val="0"/>
                <a:lumOff val="-1412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366282"/>
              <a:satOff val="0"/>
              <a:lumOff val="-141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VY_32_INOVACE_20_Matematika pro 6.ročník_Smíšená čísla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49423"/>
                <a:satOff val="0"/>
                <a:lumOff val="-2117"/>
                <a:alphaOff val="0"/>
                <a:tint val="70000"/>
                <a:lumMod val="110000"/>
              </a:schemeClr>
            </a:gs>
            <a:gs pos="100000">
              <a:schemeClr val="accent4">
                <a:hueOff val="-549423"/>
                <a:satOff val="0"/>
                <a:lumOff val="-2117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549423"/>
              <a:satOff val="0"/>
              <a:lumOff val="-211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</a:t>
          </a:r>
          <a:r>
            <a:rPr lang="cs-CZ" sz="1300" kern="1200" smtClean="0"/>
            <a:t>: Smíšená čísla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7F615D78-0995-4F57-AE2D-FA7AC0E0BB8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32564"/>
                <a:satOff val="0"/>
                <a:lumOff val="-2823"/>
                <a:alphaOff val="0"/>
                <a:tint val="70000"/>
                <a:lumMod val="110000"/>
              </a:schemeClr>
            </a:gs>
            <a:gs pos="100000">
              <a:schemeClr val="accent4">
                <a:hueOff val="-732564"/>
                <a:satOff val="0"/>
                <a:lumOff val="-282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48EFE92-B5E4-4BB9-A9AE-6121EE404703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732564"/>
              <a:satOff val="0"/>
              <a:lumOff val="-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březen 2012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23DC1E38-48F8-49F0-8E90-DF0578F8E29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915705"/>
                <a:satOff val="0"/>
                <a:lumOff val="-3529"/>
                <a:alphaOff val="0"/>
                <a:tint val="70000"/>
                <a:lumMod val="110000"/>
              </a:schemeClr>
            </a:gs>
            <a:gs pos="100000">
              <a:schemeClr val="accent4">
                <a:hueOff val="-915705"/>
                <a:satOff val="0"/>
                <a:lumOff val="-352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8C0834-6C3A-449B-B8A8-6376CD84D0F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915705"/>
              <a:satOff val="0"/>
              <a:lumOff val="-352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png"/><Relationship Id="rId5" Type="http://schemas.openxmlformats.org/officeDocument/2006/relationships/image" Target="../media/image110.png"/><Relationship Id="rId4" Type="http://schemas.openxmlformats.org/officeDocument/2006/relationships/image" Target="../media/image10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0.png"/><Relationship Id="rId4" Type="http://schemas.openxmlformats.org/officeDocument/2006/relationships/image" Target="../media/image15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4374350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39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dirty="0" smtClean="0"/>
              <a:t>	Digitální učební materiál Smíšená čísla je vhodný pro zavedení smíšených čísel v šesté třídě základní školy, nebo pro zopakování v sedmé třídě. Materiál je určen pro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102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Smíšená 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22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Smíšená čísla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7" cy="154963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cs-CZ" sz="2800" dirty="0" smtClean="0"/>
              <a:t>Jsou čísla, která jsou zapsaná pomocí přirozeného čísla a zlomku menšího než jedna.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27584" y="3608943"/>
                <a:ext cx="699230" cy="9180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800" dirty="0" smtClean="0"/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608943"/>
                <a:ext cx="699230" cy="918008"/>
              </a:xfrm>
              <a:prstGeom prst="rect">
                <a:avLst/>
              </a:prstGeom>
              <a:blipFill rotWithShape="1">
                <a:blip r:embed="rId2"/>
                <a:stretch>
                  <a:fillRect l="-28947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83768" y="3579815"/>
                <a:ext cx="699230" cy="9200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800" dirty="0" smtClean="0"/>
                  <a:t>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38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3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3579815"/>
                <a:ext cx="699230" cy="920060"/>
              </a:xfrm>
              <a:prstGeom prst="rect">
                <a:avLst/>
              </a:prstGeom>
              <a:blipFill rotWithShape="1">
                <a:blip r:embed="rId3"/>
                <a:stretch>
                  <a:fillRect l="-27826" b="-10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150377" y="3606920"/>
                <a:ext cx="699230" cy="9209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800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3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0377" y="3606920"/>
                <a:ext cx="699230" cy="920958"/>
              </a:xfrm>
              <a:prstGeom prst="rect">
                <a:avLst/>
              </a:prstGeom>
              <a:blipFill rotWithShape="1">
                <a:blip r:embed="rId4"/>
                <a:stretch>
                  <a:fillRect l="-28696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652120" y="3608943"/>
                <a:ext cx="699230" cy="9192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800" dirty="0" smtClean="0"/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3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608943"/>
                <a:ext cx="699230" cy="919226"/>
              </a:xfrm>
              <a:prstGeom prst="rect">
                <a:avLst/>
              </a:prstGeom>
              <a:blipFill rotWithShape="1">
                <a:blip r:embed="rId5"/>
                <a:stretch>
                  <a:fillRect l="-27826" b="-10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164288" y="3579815"/>
                <a:ext cx="1523174" cy="9228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800" dirty="0" smtClean="0"/>
                  <a:t>144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3800" b="0" i="1" smtClean="0"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endParaRPr lang="cs-CZ" sz="3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4288" y="3579815"/>
                <a:ext cx="1523174" cy="922881"/>
              </a:xfrm>
              <a:prstGeom prst="rect">
                <a:avLst/>
              </a:prstGeom>
              <a:blipFill rotWithShape="1">
                <a:blip r:embed="rId6"/>
                <a:stretch>
                  <a:fillRect l="-12800" b="-9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5243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3539" y="692696"/>
            <a:ext cx="7125113" cy="92447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Zlomky a smíšená čísla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901533" y="1997385"/>
            <a:ext cx="7125112" cy="16216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Wingdings 2" charset="2"/>
              <a:buNone/>
            </a:pPr>
            <a:r>
              <a:rPr lang="cs-CZ" sz="3000" smtClean="0"/>
              <a:t>Každý zlomek větší než 1 </a:t>
            </a:r>
            <a:r>
              <a:rPr lang="cs-CZ" sz="3000" smtClean="0">
                <a:solidFill>
                  <a:schemeClr val="accent1">
                    <a:lumMod val="75000"/>
                  </a:schemeClr>
                </a:solidFill>
              </a:rPr>
              <a:t>(jak jej poznáme?)</a:t>
            </a:r>
            <a:r>
              <a:rPr lang="cs-CZ" sz="3000" smtClean="0"/>
              <a:t>můžeme zapsat ve tvaru smíšeného čísla.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11981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a smíšená čísla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1628800"/>
                <a:ext cx="625491" cy="1187120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28800"/>
                <a:ext cx="625491" cy="11871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2" name="Skupina 21"/>
          <p:cNvGrpSpPr/>
          <p:nvPr/>
        </p:nvGrpSpPr>
        <p:grpSpPr>
          <a:xfrm>
            <a:off x="3059832" y="1772816"/>
            <a:ext cx="3456384" cy="1440161"/>
            <a:chOff x="3059832" y="1772816"/>
            <a:chExt cx="3456384" cy="1440161"/>
          </a:xfrm>
        </p:grpSpPr>
        <p:sp>
          <p:nvSpPr>
            <p:cNvPr id="6" name="Výseč 5"/>
            <p:cNvSpPr/>
            <p:nvPr/>
          </p:nvSpPr>
          <p:spPr>
            <a:xfrm rot="10800000">
              <a:off x="3059832" y="1772817"/>
              <a:ext cx="1440160" cy="1440160"/>
            </a:xfrm>
            <a:prstGeom prst="pie">
              <a:avLst>
                <a:gd name="adj1" fmla="val 5341045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059832" y="1772816"/>
              <a:ext cx="3456384" cy="1440160"/>
              <a:chOff x="3059832" y="1772816"/>
              <a:chExt cx="3456384" cy="1440160"/>
            </a:xfrm>
          </p:grpSpPr>
          <p:sp>
            <p:nvSpPr>
              <p:cNvPr id="5" name="Výseč 4"/>
              <p:cNvSpPr/>
              <p:nvPr/>
            </p:nvSpPr>
            <p:spPr>
              <a:xfrm>
                <a:off x="3059832" y="1772816"/>
                <a:ext cx="1440160" cy="1440160"/>
              </a:xfrm>
              <a:prstGeom prst="pie">
                <a:avLst>
                  <a:gd name="adj1" fmla="val 5341045"/>
                  <a:gd name="adj2" fmla="val 16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Výseč 6"/>
              <p:cNvSpPr/>
              <p:nvPr/>
            </p:nvSpPr>
            <p:spPr>
              <a:xfrm>
                <a:off x="5076056" y="1772816"/>
                <a:ext cx="1440160" cy="1440160"/>
              </a:xfrm>
              <a:prstGeom prst="pie">
                <a:avLst>
                  <a:gd name="adj1" fmla="val 5341045"/>
                  <a:gd name="adj2" fmla="val 16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" name="TextovéPole 7"/>
                  <p:cNvSpPr txBox="1"/>
                  <p:nvPr/>
                </p:nvSpPr>
                <p:spPr>
                  <a:xfrm>
                    <a:off x="3275856" y="2132856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8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75856" y="2132856"/>
                    <a:ext cx="504056" cy="634789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" name="TextovéPole 8"/>
                  <p:cNvSpPr txBox="1"/>
                  <p:nvPr/>
                </p:nvSpPr>
                <p:spPr>
                  <a:xfrm>
                    <a:off x="3782481" y="2222360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" name="TextovéPole 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782481" y="2222360"/>
                    <a:ext cx="504056" cy="634789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5220072" y="2181131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220072" y="2181131"/>
                    <a:ext cx="504056" cy="63478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491170" y="3645024"/>
                <a:ext cx="532518" cy="9566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170" y="3645024"/>
                <a:ext cx="532518" cy="9566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220072" y="3645024"/>
                <a:ext cx="532518" cy="9566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645024"/>
                <a:ext cx="532518" cy="9566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Plus 17"/>
          <p:cNvSpPr/>
          <p:nvPr/>
        </p:nvSpPr>
        <p:spPr>
          <a:xfrm>
            <a:off x="4355976" y="3763320"/>
            <a:ext cx="611290" cy="720080"/>
          </a:xfrm>
          <a:prstGeom prst="mathPlus">
            <a:avLst>
              <a:gd name="adj1" fmla="val 57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Je rovno 18"/>
          <p:cNvSpPr/>
          <p:nvPr/>
        </p:nvSpPr>
        <p:spPr>
          <a:xfrm>
            <a:off x="5940152" y="3884192"/>
            <a:ext cx="504056" cy="478336"/>
          </a:xfrm>
          <a:prstGeom prst="mathEqual">
            <a:avLst>
              <a:gd name="adj1" fmla="val 5314"/>
              <a:gd name="adj2" fmla="val 20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47211" y="3356868"/>
                <a:ext cx="1018740" cy="1244828"/>
              </a:xfrm>
              <a:prstGeom prst="rect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0" i="1" smtClean="0"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7211" y="3356868"/>
                <a:ext cx="1018740" cy="124482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602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a smíšená čísla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1628800"/>
                <a:ext cx="625491" cy="1198983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28800"/>
                <a:ext cx="625491" cy="11989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974538" y="4362528"/>
                <a:ext cx="532518" cy="9550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4538" y="4362528"/>
                <a:ext cx="532518" cy="9550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76056" y="4277139"/>
                <a:ext cx="532518" cy="9566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277139"/>
                <a:ext cx="532518" cy="9566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Plus 17"/>
          <p:cNvSpPr/>
          <p:nvPr/>
        </p:nvSpPr>
        <p:spPr>
          <a:xfrm>
            <a:off x="4063752" y="4513731"/>
            <a:ext cx="611290" cy="720080"/>
          </a:xfrm>
          <a:prstGeom prst="mathPlus">
            <a:avLst>
              <a:gd name="adj1" fmla="val 57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Je rovno 18"/>
          <p:cNvSpPr/>
          <p:nvPr/>
        </p:nvSpPr>
        <p:spPr>
          <a:xfrm>
            <a:off x="5752590" y="4601696"/>
            <a:ext cx="504056" cy="478336"/>
          </a:xfrm>
          <a:prstGeom prst="mathEqual">
            <a:avLst>
              <a:gd name="adj1" fmla="val 5314"/>
              <a:gd name="adj2" fmla="val 20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565297" y="4102401"/>
                <a:ext cx="1018740" cy="1244828"/>
              </a:xfrm>
              <a:prstGeom prst="rect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0" i="1" smtClean="0"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5297" y="4102401"/>
                <a:ext cx="1018740" cy="124482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8" name="Skupina 27"/>
          <p:cNvGrpSpPr/>
          <p:nvPr/>
        </p:nvGrpSpPr>
        <p:grpSpPr>
          <a:xfrm>
            <a:off x="2339752" y="1535338"/>
            <a:ext cx="4734915" cy="2111376"/>
            <a:chOff x="2339752" y="1535338"/>
            <a:chExt cx="4734915" cy="2111376"/>
          </a:xfrm>
        </p:grpSpPr>
        <p:grpSp>
          <p:nvGrpSpPr>
            <p:cNvPr id="15" name="Skupina 14"/>
            <p:cNvGrpSpPr/>
            <p:nvPr/>
          </p:nvGrpSpPr>
          <p:grpSpPr>
            <a:xfrm>
              <a:off x="2339752" y="1535338"/>
              <a:ext cx="2016224" cy="2111376"/>
              <a:chOff x="2339752" y="1535338"/>
              <a:chExt cx="2016224" cy="2111376"/>
            </a:xfrm>
          </p:grpSpPr>
          <p:grpSp>
            <p:nvGrpSpPr>
              <p:cNvPr id="14" name="Skupina 13"/>
              <p:cNvGrpSpPr/>
              <p:nvPr/>
            </p:nvGrpSpPr>
            <p:grpSpPr>
              <a:xfrm>
                <a:off x="2339752" y="1535338"/>
                <a:ext cx="2016224" cy="2111376"/>
                <a:chOff x="2483058" y="1628800"/>
                <a:chExt cx="2016224" cy="2111376"/>
              </a:xfrm>
            </p:grpSpPr>
            <p:grpSp>
              <p:nvGrpSpPr>
                <p:cNvPr id="12" name="Skupina 11"/>
                <p:cNvGrpSpPr/>
                <p:nvPr/>
              </p:nvGrpSpPr>
              <p:grpSpPr>
                <a:xfrm>
                  <a:off x="2483058" y="1628800"/>
                  <a:ext cx="2016224" cy="2111376"/>
                  <a:chOff x="3059832" y="1772816"/>
                  <a:chExt cx="1440160" cy="1440161"/>
                </a:xfrm>
              </p:grpSpPr>
              <p:sp>
                <p:nvSpPr>
                  <p:cNvPr id="6" name="Výseč 5"/>
                  <p:cNvSpPr/>
                  <p:nvPr/>
                </p:nvSpPr>
                <p:spPr>
                  <a:xfrm rot="10800000">
                    <a:off x="3059832" y="1772817"/>
                    <a:ext cx="1440160" cy="1440160"/>
                  </a:xfrm>
                  <a:prstGeom prst="pie">
                    <a:avLst>
                      <a:gd name="adj1" fmla="val 5341045"/>
                      <a:gd name="adj2" fmla="val 10807885"/>
                    </a:avLst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" name="Výseč 4"/>
                  <p:cNvSpPr/>
                  <p:nvPr/>
                </p:nvSpPr>
                <p:spPr>
                  <a:xfrm>
                    <a:off x="3059832" y="1772816"/>
                    <a:ext cx="1440160" cy="1440160"/>
                  </a:xfrm>
                  <a:prstGeom prst="pie">
                    <a:avLst>
                      <a:gd name="adj1" fmla="val 10747617"/>
                      <a:gd name="adj2" fmla="val 16200000"/>
                    </a:avLst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" name="Výseč 2"/>
                  <p:cNvSpPr/>
                  <p:nvPr/>
                </p:nvSpPr>
                <p:spPr>
                  <a:xfrm>
                    <a:off x="3059832" y="1814677"/>
                    <a:ext cx="1440160" cy="1356438"/>
                  </a:xfrm>
                  <a:prstGeom prst="pie">
                    <a:avLst>
                      <a:gd name="adj1" fmla="val 0"/>
                      <a:gd name="adj2" fmla="val 5422279"/>
                    </a:avLst>
                  </a:prstGeom>
                </p:spPr>
                <p:style>
                  <a:lnRef idx="2">
                    <a:schemeClr val="accent3">
                      <a:shade val="50000"/>
                    </a:schemeClr>
                  </a:lnRef>
                  <a:fillRef idx="1">
                    <a:schemeClr val="accent3"/>
                  </a:fillRef>
                  <a:effectRef idx="0">
                    <a:schemeClr val="accent3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13" name="Výseč 12"/>
                <p:cNvSpPr/>
                <p:nvPr/>
              </p:nvSpPr>
              <p:spPr>
                <a:xfrm>
                  <a:off x="2483058" y="1723950"/>
                  <a:ext cx="2016224" cy="1954853"/>
                </a:xfrm>
                <a:prstGeom prst="pie">
                  <a:avLst>
                    <a:gd name="adj1" fmla="val 5350848"/>
                    <a:gd name="adj2" fmla="val 10838240"/>
                  </a:avLst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" name="TextovéPole 22"/>
                  <p:cNvSpPr txBox="1"/>
                  <p:nvPr/>
                </p:nvSpPr>
                <p:spPr>
                  <a:xfrm>
                    <a:off x="2627784" y="1863736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3" name="TextovéPole 2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7784" y="1863736"/>
                    <a:ext cx="504056" cy="634789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2722510" y="2722078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22510" y="2722078"/>
                    <a:ext cx="504056" cy="634789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5" name="TextovéPole 24"/>
                  <p:cNvSpPr txBox="1"/>
                  <p:nvPr/>
                </p:nvSpPr>
                <p:spPr>
                  <a:xfrm>
                    <a:off x="3505401" y="2722079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5" name="TextovéPole 2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05401" y="2722079"/>
                    <a:ext cx="504056" cy="634789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3488026" y="1867723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6" name="TextovéPole 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88026" y="1867723"/>
                    <a:ext cx="504056" cy="634789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6" name="Skupina 15"/>
            <p:cNvGrpSpPr/>
            <p:nvPr/>
          </p:nvGrpSpPr>
          <p:grpSpPr>
            <a:xfrm>
              <a:off x="5220072" y="1701124"/>
              <a:ext cx="1854595" cy="1872208"/>
              <a:chOff x="5220072" y="1701124"/>
              <a:chExt cx="1854595" cy="1872208"/>
            </a:xfrm>
          </p:grpSpPr>
          <p:sp>
            <p:nvSpPr>
              <p:cNvPr id="7" name="Výseč 6"/>
              <p:cNvSpPr/>
              <p:nvPr/>
            </p:nvSpPr>
            <p:spPr>
              <a:xfrm>
                <a:off x="5220072" y="1701124"/>
                <a:ext cx="1854595" cy="1872208"/>
              </a:xfrm>
              <a:prstGeom prst="pie">
                <a:avLst>
                  <a:gd name="adj1" fmla="val 10842962"/>
                  <a:gd name="adj2" fmla="val 16200000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7" name="TextovéPole 26"/>
                  <p:cNvSpPr txBox="1"/>
                  <p:nvPr/>
                </p:nvSpPr>
                <p:spPr>
                  <a:xfrm>
                    <a:off x="5500562" y="1910896"/>
                    <a:ext cx="504056" cy="63478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7" name="TextovéPole 2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500562" y="1910896"/>
                    <a:ext cx="504056" cy="634789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66414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a smíšená čísla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1628800"/>
                <a:ext cx="625491" cy="1198983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28800"/>
                <a:ext cx="625491" cy="11989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Výseč 7"/>
          <p:cNvSpPr/>
          <p:nvPr/>
        </p:nvSpPr>
        <p:spPr>
          <a:xfrm>
            <a:off x="1772138" y="1724878"/>
            <a:ext cx="914400" cy="914400"/>
          </a:xfrm>
          <a:prstGeom prst="pie">
            <a:avLst>
              <a:gd name="adj1" fmla="val 5400000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Výseč 28"/>
          <p:cNvSpPr/>
          <p:nvPr/>
        </p:nvSpPr>
        <p:spPr>
          <a:xfrm rot="10800000">
            <a:off x="2282821" y="1724878"/>
            <a:ext cx="914400" cy="914400"/>
          </a:xfrm>
          <a:prstGeom prst="pie">
            <a:avLst>
              <a:gd name="adj1" fmla="val 5400000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Výseč 29"/>
          <p:cNvSpPr/>
          <p:nvPr/>
        </p:nvSpPr>
        <p:spPr>
          <a:xfrm>
            <a:off x="4155029" y="1724879"/>
            <a:ext cx="914400" cy="914400"/>
          </a:xfrm>
          <a:prstGeom prst="pie">
            <a:avLst>
              <a:gd name="adj1" fmla="val 5400000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Výseč 30"/>
          <p:cNvSpPr/>
          <p:nvPr/>
        </p:nvSpPr>
        <p:spPr>
          <a:xfrm rot="10800000">
            <a:off x="4699112" y="1750604"/>
            <a:ext cx="914400" cy="914400"/>
          </a:xfrm>
          <a:prstGeom prst="pie">
            <a:avLst>
              <a:gd name="adj1" fmla="val 5400000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Výseč 31"/>
          <p:cNvSpPr/>
          <p:nvPr/>
        </p:nvSpPr>
        <p:spPr>
          <a:xfrm>
            <a:off x="6118312" y="1746345"/>
            <a:ext cx="914400" cy="914400"/>
          </a:xfrm>
          <a:prstGeom prst="pie">
            <a:avLst>
              <a:gd name="adj1" fmla="val 5400000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655676" y="2980623"/>
            <a:ext cx="5336368" cy="1133343"/>
            <a:chOff x="2195736" y="2996952"/>
            <a:chExt cx="5336368" cy="113334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2195736" y="2996952"/>
                  <a:ext cx="1080120" cy="11006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500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95736" y="2996952"/>
                  <a:ext cx="1080120" cy="1100686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4" name="TextovéPole 33"/>
                <p:cNvSpPr txBox="1"/>
                <p:nvPr/>
              </p:nvSpPr>
              <p:spPr>
                <a:xfrm>
                  <a:off x="4644008" y="3029609"/>
                  <a:ext cx="1080120" cy="11006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500" dirty="0"/>
                </a:p>
              </p:txBody>
            </p:sp>
          </mc:Choice>
          <mc:Fallback xmlns="">
            <p:sp>
              <p:nvSpPr>
                <p:cNvPr id="34" name="TextovéPole 3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644008" y="3029609"/>
                  <a:ext cx="1080120" cy="1100686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6451984" y="3029609"/>
                  <a:ext cx="1080120" cy="11006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5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500" dirty="0"/>
                </a:p>
              </p:txBody>
            </p:sp>
          </mc:Choice>
          <mc:Fallback xmlns=""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51984" y="3029609"/>
                  <a:ext cx="1080120" cy="1100686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" name="Plus 9"/>
            <p:cNvSpPr/>
            <p:nvPr/>
          </p:nvSpPr>
          <p:spPr>
            <a:xfrm>
              <a:off x="3707904" y="3360790"/>
              <a:ext cx="457200" cy="457200"/>
            </a:xfrm>
            <a:prstGeom prst="mathPlus">
              <a:avLst>
                <a:gd name="adj1" fmla="val 923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Plus 35"/>
            <p:cNvSpPr/>
            <p:nvPr/>
          </p:nvSpPr>
          <p:spPr>
            <a:xfrm>
              <a:off x="5958475" y="3412323"/>
              <a:ext cx="457200" cy="457200"/>
            </a:xfrm>
            <a:prstGeom prst="mathPlus">
              <a:avLst>
                <a:gd name="adj1" fmla="val 923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625148" y="4650675"/>
            <a:ext cx="5260574" cy="1100686"/>
            <a:chOff x="2271530" y="3029609"/>
            <a:chExt cx="5260574" cy="1100686"/>
          </a:xfrm>
        </p:grpSpPr>
        <p:sp>
          <p:nvSpPr>
            <p:cNvPr id="38" name="TextovéPole 37"/>
            <p:cNvSpPr txBox="1"/>
            <p:nvPr/>
          </p:nvSpPr>
          <p:spPr>
            <a:xfrm>
              <a:off x="2271530" y="3286980"/>
              <a:ext cx="10801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dirty="0"/>
                <a:t>1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0" name="TextovéPole 39"/>
                <p:cNvSpPr txBox="1"/>
                <p:nvPr/>
              </p:nvSpPr>
              <p:spPr>
                <a:xfrm>
                  <a:off x="6451984" y="3029609"/>
                  <a:ext cx="1080120" cy="11006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5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5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500" dirty="0"/>
                </a:p>
              </p:txBody>
            </p:sp>
          </mc:Choice>
          <mc:Fallback xmlns="">
            <p:sp>
              <p:nvSpPr>
                <p:cNvPr id="40" name="TextovéPole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51984" y="3029609"/>
                  <a:ext cx="1080120" cy="1100686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1" name="Plus 40"/>
            <p:cNvSpPr/>
            <p:nvPr/>
          </p:nvSpPr>
          <p:spPr>
            <a:xfrm>
              <a:off x="3707904" y="3360790"/>
              <a:ext cx="457200" cy="457200"/>
            </a:xfrm>
            <a:prstGeom prst="mathPlus">
              <a:avLst>
                <a:gd name="adj1" fmla="val 923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Plus 41"/>
            <p:cNvSpPr/>
            <p:nvPr/>
          </p:nvSpPr>
          <p:spPr>
            <a:xfrm>
              <a:off x="5958475" y="3412323"/>
              <a:ext cx="457200" cy="457200"/>
            </a:xfrm>
            <a:prstGeom prst="mathPlus">
              <a:avLst>
                <a:gd name="adj1" fmla="val 923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3929202" y="490804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22" name="Je rovno 21"/>
          <p:cNvSpPr/>
          <p:nvPr/>
        </p:nvSpPr>
        <p:spPr>
          <a:xfrm>
            <a:off x="6842314" y="5017303"/>
            <a:ext cx="506693" cy="489372"/>
          </a:xfrm>
          <a:prstGeom prst="mathEqual">
            <a:avLst>
              <a:gd name="adj1" fmla="val 12398"/>
              <a:gd name="adj2" fmla="val 117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7524328" y="4650675"/>
                <a:ext cx="1018740" cy="124482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>
                          <a:latin typeface="Cambria Math"/>
                        </a:rPr>
                        <m:t>2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4650675"/>
                <a:ext cx="1018740" cy="124482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828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7 L -0.05278 -0.00046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9" y="-2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0.05434 -0.00393 " pathEditMode="relative" rAng="0" ptsTypes="AA">
                                      <p:cBhvr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6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9" grpId="0" animBg="1"/>
      <p:bldP spid="29" grpId="1" animBg="1"/>
      <p:bldP spid="30" grpId="0" animBg="1"/>
      <p:bldP spid="31" grpId="0" animBg="1"/>
      <p:bldP spid="31" grpId="1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Zlomky a smíšená čísla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1628800"/>
                <a:ext cx="625491" cy="1190967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28800"/>
                <a:ext cx="625491" cy="119096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4" name="Skupina 23"/>
          <p:cNvGrpSpPr/>
          <p:nvPr/>
        </p:nvGrpSpPr>
        <p:grpSpPr>
          <a:xfrm>
            <a:off x="2323555" y="2038428"/>
            <a:ext cx="4766733" cy="2061029"/>
            <a:chOff x="2323555" y="2038428"/>
            <a:chExt cx="4766733" cy="2061029"/>
          </a:xfrm>
        </p:grpSpPr>
        <p:grpSp>
          <p:nvGrpSpPr>
            <p:cNvPr id="16" name="Skupina 15"/>
            <p:cNvGrpSpPr/>
            <p:nvPr/>
          </p:nvGrpSpPr>
          <p:grpSpPr>
            <a:xfrm>
              <a:off x="4148234" y="3348704"/>
              <a:ext cx="1738334" cy="576064"/>
              <a:chOff x="2500536" y="4634977"/>
              <a:chExt cx="1738334" cy="576064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3076600" y="4634977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2500536" y="4634977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3662806" y="4634977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>
              <a:off x="3007871" y="2148030"/>
              <a:ext cx="2878697" cy="588061"/>
              <a:chOff x="2483768" y="3508146"/>
              <a:chExt cx="2878697" cy="588061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2483768" y="3520143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4786401" y="3508146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4210337" y="3520143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3059832" y="3520143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3634273" y="3520143"/>
                <a:ext cx="576064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5" name="Pravá složená závorka 14"/>
            <p:cNvSpPr/>
            <p:nvPr/>
          </p:nvSpPr>
          <p:spPr>
            <a:xfrm>
              <a:off x="6077881" y="2256143"/>
              <a:ext cx="360040" cy="1368152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6464797" y="2145296"/>
                  <a:ext cx="625491" cy="119096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8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8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38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800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64797" y="2145296"/>
                  <a:ext cx="625491" cy="1190967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2323555" y="2038428"/>
                  <a:ext cx="532518" cy="9690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323555" y="2038428"/>
                  <a:ext cx="532518" cy="969048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3440461" y="3139771"/>
                  <a:ext cx="532518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40461" y="3139771"/>
                  <a:ext cx="532518" cy="959686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381067" y="4718078"/>
                <a:ext cx="5776068" cy="126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</a:rPr>
                        <m:t>=</m:t>
                      </m:r>
                      <m:r>
                        <a:rPr lang="cs-CZ" sz="4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1+</m:t>
                      </m:r>
                      <m:f>
                        <m:fPr>
                          <m:ctrlP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000" b="0" i="1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4000" b="0" i="1" smtClean="0">
                              <a:solidFill>
                                <a:schemeClr val="accent3">
                                  <a:lumMod val="60000"/>
                                  <a:lumOff val="4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accent3">
                                  <a:lumMod val="60000"/>
                                  <a:lumOff val="40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chemeClr val="accent3">
                                  <a:lumMod val="60000"/>
                                  <a:lumOff val="40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1067" y="4718078"/>
                <a:ext cx="5776068" cy="126130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933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68952" cy="1025084"/>
          </a:xfrm>
        </p:spPr>
        <p:txBody>
          <a:bodyPr/>
          <a:lstStyle/>
          <a:p>
            <a:r>
              <a:rPr lang="cs-CZ" dirty="0" smtClean="0"/>
              <a:t>Př. Vyjádři smíšeným číslem tyto zlomky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30526" y="1866330"/>
                <a:ext cx="625491" cy="1190967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526" y="1866330"/>
                <a:ext cx="625491" cy="119096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10534" y="4518082"/>
                <a:ext cx="1164101" cy="1202830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425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0534" y="4518082"/>
                <a:ext cx="1164101" cy="12028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53097" y="1831837"/>
                <a:ext cx="894797" cy="1190967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3097" y="1831837"/>
                <a:ext cx="894797" cy="119096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9031" y="4509120"/>
                <a:ext cx="894797" cy="1190967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800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sz="3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031" y="4509120"/>
                <a:ext cx="894797" cy="119096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1057775" y="1988840"/>
            <a:ext cx="3145597" cy="20882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57699" y="2041467"/>
            <a:ext cx="3145597" cy="20882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4655971"/>
            <a:ext cx="3145597" cy="20882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08104" y="4696089"/>
            <a:ext cx="3145597" cy="20882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403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ODVÁRKO, Oldřich; KADLEČEK, Jiří. </a:t>
            </a:r>
            <a:r>
              <a:rPr lang="cs-CZ" sz="2000" i="1" dirty="0" smtClean="0"/>
              <a:t>Matematika pro 7.ročník základní školy : 1.díl</a:t>
            </a:r>
            <a:r>
              <a:rPr lang="cs-CZ" sz="2000" dirty="0" smtClean="0"/>
              <a:t>. 1.vydání. Praha : Prometheus, 1998. 88 s. ISBN 80-7196-111-6.</a:t>
            </a:r>
          </a:p>
          <a:p>
            <a:pPr marL="109728" indent="0">
              <a:buFont typeface="Arial" pitchFamily="34" charset="0"/>
              <a:buNone/>
            </a:pPr>
            <a:endParaRPr lang="cs-CZ" sz="2000" dirty="0" smtClean="0"/>
          </a:p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38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86</TotalTime>
  <Words>331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Anotace</vt:lpstr>
      <vt:lpstr>Smíšená čísla</vt:lpstr>
      <vt:lpstr>Smíšená čísla</vt:lpstr>
      <vt:lpstr>Prezentace aplikace PowerPoint</vt:lpstr>
      <vt:lpstr>Zlomky a smíšená čísla</vt:lpstr>
      <vt:lpstr>Zlomky a smíšená čísla</vt:lpstr>
      <vt:lpstr>Zlomky a smíšená čísla</vt:lpstr>
      <vt:lpstr>Zlomky a smíšená čísla</vt:lpstr>
      <vt:lpstr>Př. Vyjádři smíšeným číslem tyto zlomky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22</cp:revision>
  <dcterms:created xsi:type="dcterms:W3CDTF">2012-03-30T12:31:50Z</dcterms:created>
  <dcterms:modified xsi:type="dcterms:W3CDTF">2012-05-21T09:40:58Z</dcterms:modified>
</cp:coreProperties>
</file>