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2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7" r:id="rId15"/>
    <p:sldId id="278" r:id="rId16"/>
    <p:sldId id="273" r:id="rId17"/>
    <p:sldId id="270" r:id="rId18"/>
    <p:sldId id="271" r:id="rId19"/>
    <p:sldId id="272" r:id="rId20"/>
    <p:sldId id="274" r:id="rId21"/>
    <p:sldId id="275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VY_32_INOVACE_03_Matematika </a:t>
          </a:r>
          <a:r>
            <a:rPr lang="cs-CZ" smtClean="0"/>
            <a:t>pro 7.ročník_Celá </a:t>
          </a:r>
          <a:r>
            <a:rPr lang="cs-CZ" dirty="0" smtClean="0"/>
            <a:t>čísla – číslo opačné, absolutní hodnota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Celá čísla – číslo opačné, absolutní hodnota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EF6AA452-4694-4977-8ADA-3FADBA03508E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listopad 2011</a:t>
          </a:r>
          <a:endParaRPr lang="cs-CZ" dirty="0"/>
        </a:p>
      </dgm:t>
    </dgm:pt>
    <dgm:pt modelId="{E7ABBC61-AF1D-42A2-8082-18A4B5691453}" type="parTrans" cxnId="{82ADE054-524E-499B-846F-0413BEC499F2}">
      <dgm:prSet/>
      <dgm:spPr/>
      <dgm:t>
        <a:bodyPr/>
        <a:lstStyle/>
        <a:p>
          <a:endParaRPr lang="cs-CZ"/>
        </a:p>
      </dgm:t>
    </dgm:pt>
    <dgm:pt modelId="{269FAC68-7C3E-4769-9A36-CADD09EA7EF2}" type="sibTrans" cxnId="{82ADE054-524E-499B-846F-0413BEC499F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48EBC962-9E44-4BF3-B401-096E942C2025}" type="pres">
      <dgm:prSet presAssocID="{EF6AA452-4694-4977-8ADA-3FADBA03508E}" presName="vertSpace5" presStyleLbl="node1" presStyleIdx="3" presStyleCnt="6"/>
      <dgm:spPr/>
      <dgm:t>
        <a:bodyPr/>
        <a:lstStyle/>
        <a:p>
          <a:endParaRPr lang="cs-CZ"/>
        </a:p>
      </dgm:t>
    </dgm:pt>
    <dgm:pt modelId="{60EE06B2-10FC-4261-A537-F4FA917D352A}" type="pres">
      <dgm:prSet presAssocID="{EF6AA452-4694-4977-8ADA-3FADBA03508E}" presName="circle5" presStyleLbl="node1" presStyleIdx="4" presStyleCnt="6"/>
      <dgm:spPr/>
      <dgm:t>
        <a:bodyPr/>
        <a:lstStyle/>
        <a:p>
          <a:endParaRPr lang="cs-CZ"/>
        </a:p>
      </dgm:t>
    </dgm:pt>
    <dgm:pt modelId="{57FBE6AC-BE4A-4AC7-8FF6-FEB6BB84C93E}" type="pres">
      <dgm:prSet presAssocID="{EF6AA452-4694-4977-8ADA-3FADBA03508E}" presName="rect5" presStyleLbl="alignAcc1" presStyleIdx="4" presStyleCnt="6"/>
      <dgm:spPr/>
      <dgm:t>
        <a:bodyPr/>
        <a:lstStyle/>
        <a:p>
          <a:endParaRPr lang="cs-CZ"/>
        </a:p>
      </dgm:t>
    </dgm:pt>
    <dgm:pt modelId="{498AA717-0E81-4811-8E81-F95A8B558A28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4FAC3B22-1AE5-48F8-98A2-71D050BBA6CF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0C3C27F3-9E83-443C-A9AC-86A81CFDFD71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CF952D-C18C-46C8-9FBB-E1C75327C6F5}" type="pres">
      <dgm:prSet presAssocID="{EF6AA452-4694-4977-8ADA-3FADBA03508E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E356DA-CE64-43C0-890D-E7982C4FAFA1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3CB380-3DE0-454E-B2E2-2FD48F52F9FE}" type="presOf" srcId="{EF6AA452-4694-4977-8ADA-3FADBA03508E}" destId="{57FBE6AC-BE4A-4AC7-8FF6-FEB6BB84C93E}" srcOrd="0" destOrd="0" presId="urn:microsoft.com/office/officeart/2005/8/layout/target3"/>
    <dgm:cxn modelId="{ACAE93A4-B439-496D-AA1E-3D4E072E92B9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9C3DA63-148D-4DEF-8773-F3AA582CC036}" type="presOf" srcId="{4C35D32F-0EAB-4CD7-82EE-45574DC2A586}" destId="{5CE356DA-CE64-43C0-890D-E7982C4FAFA1}" srcOrd="1" destOrd="0" presId="urn:microsoft.com/office/officeart/2005/8/layout/target3"/>
    <dgm:cxn modelId="{32D560A6-4684-4237-8DD0-4A15BCD3FFE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2ADE054-524E-499B-846F-0413BEC499F2}" srcId="{757F3AB3-0718-4624-B441-E567A8F0AB56}" destId="{EF6AA452-4694-4977-8ADA-3FADBA03508E}" srcOrd="4" destOrd="0" parTransId="{E7ABBC61-AF1D-42A2-8082-18A4B5691453}" sibTransId="{269FAC68-7C3E-4769-9A36-CADD09EA7EF2}"/>
    <dgm:cxn modelId="{3791B109-75A2-4778-80F9-6AE0EE157EC3}" type="presOf" srcId="{B651F6E3-6281-48DB-9319-2AEAFDAE7572}" destId="{619D679B-A015-4ECF-8348-D1034C574F40}" srcOrd="0" destOrd="0" presId="urn:microsoft.com/office/officeart/2005/8/layout/target3"/>
    <dgm:cxn modelId="{6190571B-EBC5-4DF5-984B-6859F87FC88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BF2381C-EEDB-4478-8563-381EA678321E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C172E41-3141-435A-ADDD-CC5B4EE0963C}" type="presOf" srcId="{EF6AA452-4694-4977-8ADA-3FADBA03508E}" destId="{81CF952D-C18C-46C8-9FBB-E1C75327C6F5}" srcOrd="1" destOrd="0" presId="urn:microsoft.com/office/officeart/2005/8/layout/target3"/>
    <dgm:cxn modelId="{239528AF-D9FC-4B55-9B2B-A14C73922617}" type="presOf" srcId="{757F3AB3-0718-4624-B441-E567A8F0AB56}" destId="{333A1088-737F-45CB-B68E-254E46348037}" srcOrd="0" destOrd="0" presId="urn:microsoft.com/office/officeart/2005/8/layout/target3"/>
    <dgm:cxn modelId="{3362AD48-7BE7-4622-851C-2B3D4F90EC86}" type="presOf" srcId="{D8197B8C-B260-4A16-BDF4-0947B075E274}" destId="{25B08C86-7E15-44DC-BE7F-FFB55DD49D12}" srcOrd="0" destOrd="0" presId="urn:microsoft.com/office/officeart/2005/8/layout/target3"/>
    <dgm:cxn modelId="{5A04F260-8C2A-463A-887B-EEB43281B1A4}" type="presOf" srcId="{D1B46980-6531-4606-95E6-44980827E919}" destId="{2BE915AB-18AA-4053-B92C-3BFC9ED204BB}" srcOrd="1" destOrd="0" presId="urn:microsoft.com/office/officeart/2005/8/layout/target3"/>
    <dgm:cxn modelId="{4127C340-387D-4688-A6BC-090467B0D3EE}" type="presOf" srcId="{4C35D32F-0EAB-4CD7-82EE-45574DC2A586}" destId="{0C3C27F3-9E83-443C-A9AC-86A81CFDFD71}" srcOrd="0" destOrd="0" presId="urn:microsoft.com/office/officeart/2005/8/layout/target3"/>
    <dgm:cxn modelId="{5D59CBDC-BDFD-46CE-B7D1-9BD54DD33AB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BFC04FB-7CF9-4CF1-B459-00D1A8C7636E}" type="presParOf" srcId="{333A1088-737F-45CB-B68E-254E46348037}" destId="{F5ABB229-8D3B-4694-996A-96F23CF14429}" srcOrd="0" destOrd="0" presId="urn:microsoft.com/office/officeart/2005/8/layout/target3"/>
    <dgm:cxn modelId="{1D62E123-B38F-4070-B8A1-666972D79D28}" type="presParOf" srcId="{333A1088-737F-45CB-B68E-254E46348037}" destId="{F41139FD-01EE-4571-8B17-4FB00FC51163}" srcOrd="1" destOrd="0" presId="urn:microsoft.com/office/officeart/2005/8/layout/target3"/>
    <dgm:cxn modelId="{E2374503-C83F-4C7C-A778-B9462B5DB844}" type="presParOf" srcId="{333A1088-737F-45CB-B68E-254E46348037}" destId="{D005CE8C-CC26-4C3E-AC11-E15060ECD759}" srcOrd="2" destOrd="0" presId="urn:microsoft.com/office/officeart/2005/8/layout/target3"/>
    <dgm:cxn modelId="{303479F2-A00C-4103-8A70-4785058E536A}" type="presParOf" srcId="{333A1088-737F-45CB-B68E-254E46348037}" destId="{2C702D82-9B77-49B7-9568-BB8EB47C3372}" srcOrd="3" destOrd="0" presId="urn:microsoft.com/office/officeart/2005/8/layout/target3"/>
    <dgm:cxn modelId="{422A2898-7EEE-49AE-B6BC-FDE0EFB52011}" type="presParOf" srcId="{333A1088-737F-45CB-B68E-254E46348037}" destId="{A52A0455-90FF-4808-ABD0-F02540D31D5A}" srcOrd="4" destOrd="0" presId="urn:microsoft.com/office/officeart/2005/8/layout/target3"/>
    <dgm:cxn modelId="{5B069E66-5924-43BC-90EE-05E586D5376E}" type="presParOf" srcId="{333A1088-737F-45CB-B68E-254E46348037}" destId="{6140AFEC-043D-4C43-A2F9-D0F5331DF3A3}" srcOrd="5" destOrd="0" presId="urn:microsoft.com/office/officeart/2005/8/layout/target3"/>
    <dgm:cxn modelId="{39444D27-F65B-4A53-BE7A-C49C6F72E1B1}" type="presParOf" srcId="{333A1088-737F-45CB-B68E-254E46348037}" destId="{9358AC05-5D7D-4327-9F80-1AD486AEA664}" srcOrd="6" destOrd="0" presId="urn:microsoft.com/office/officeart/2005/8/layout/target3"/>
    <dgm:cxn modelId="{28E824E3-E4A2-4D61-A6F6-D2AB245FF55F}" type="presParOf" srcId="{333A1088-737F-45CB-B68E-254E46348037}" destId="{313FC574-E1CD-4FB4-B054-0B805CE0447D}" srcOrd="7" destOrd="0" presId="urn:microsoft.com/office/officeart/2005/8/layout/target3"/>
    <dgm:cxn modelId="{DC32C635-62C7-40E9-B422-50F24760A264}" type="presParOf" srcId="{333A1088-737F-45CB-B68E-254E46348037}" destId="{619D679B-A015-4ECF-8348-D1034C574F40}" srcOrd="8" destOrd="0" presId="urn:microsoft.com/office/officeart/2005/8/layout/target3"/>
    <dgm:cxn modelId="{599D4BB1-B987-4039-BF52-4D40CBBAF00B}" type="presParOf" srcId="{333A1088-737F-45CB-B68E-254E46348037}" destId="{322283A8-4A27-4CDA-BAE3-F381106A9174}" srcOrd="9" destOrd="0" presId="urn:microsoft.com/office/officeart/2005/8/layout/target3"/>
    <dgm:cxn modelId="{FD2DF958-6F03-4E86-B2E4-5D77EBE89535}" type="presParOf" srcId="{333A1088-737F-45CB-B68E-254E46348037}" destId="{FFC9F71D-1B4F-4AD9-A4A6-86ADEFC8AF5C}" srcOrd="10" destOrd="0" presId="urn:microsoft.com/office/officeart/2005/8/layout/target3"/>
    <dgm:cxn modelId="{AF45FF72-ACB2-4011-8D76-2D53D42A29A1}" type="presParOf" srcId="{333A1088-737F-45CB-B68E-254E46348037}" destId="{25B08C86-7E15-44DC-BE7F-FFB55DD49D12}" srcOrd="11" destOrd="0" presId="urn:microsoft.com/office/officeart/2005/8/layout/target3"/>
    <dgm:cxn modelId="{803417E9-DAEA-4F61-8EEE-67329F994946}" type="presParOf" srcId="{333A1088-737F-45CB-B68E-254E46348037}" destId="{48EBC962-9E44-4BF3-B401-096E942C2025}" srcOrd="12" destOrd="0" presId="urn:microsoft.com/office/officeart/2005/8/layout/target3"/>
    <dgm:cxn modelId="{52C0BCDF-8D9B-4940-A522-14862BD06CC6}" type="presParOf" srcId="{333A1088-737F-45CB-B68E-254E46348037}" destId="{60EE06B2-10FC-4261-A537-F4FA917D352A}" srcOrd="13" destOrd="0" presId="urn:microsoft.com/office/officeart/2005/8/layout/target3"/>
    <dgm:cxn modelId="{36FBFC55-3BD8-4F37-B829-E35D46CA3C13}" type="presParOf" srcId="{333A1088-737F-45CB-B68E-254E46348037}" destId="{57FBE6AC-BE4A-4AC7-8FF6-FEB6BB84C93E}" srcOrd="14" destOrd="0" presId="urn:microsoft.com/office/officeart/2005/8/layout/target3"/>
    <dgm:cxn modelId="{8877D84D-B598-4A05-81DF-763BEF86EF1A}" type="presParOf" srcId="{333A1088-737F-45CB-B68E-254E46348037}" destId="{498AA717-0E81-4811-8E81-F95A8B558A28}" srcOrd="15" destOrd="0" presId="urn:microsoft.com/office/officeart/2005/8/layout/target3"/>
    <dgm:cxn modelId="{D8CFC03D-693B-498B-BC17-BD75E209C93C}" type="presParOf" srcId="{333A1088-737F-45CB-B68E-254E46348037}" destId="{4FAC3B22-1AE5-48F8-98A2-71D050BBA6CF}" srcOrd="16" destOrd="0" presId="urn:microsoft.com/office/officeart/2005/8/layout/target3"/>
    <dgm:cxn modelId="{7DACEE6B-6B62-4481-A022-0084B5EB16E9}" type="presParOf" srcId="{333A1088-737F-45CB-B68E-254E46348037}" destId="{0C3C27F3-9E83-443C-A9AC-86A81CFDFD71}" srcOrd="17" destOrd="0" presId="urn:microsoft.com/office/officeart/2005/8/layout/target3"/>
    <dgm:cxn modelId="{4D0F9FA8-7C71-4F21-B55E-2FEC91723937}" type="presParOf" srcId="{333A1088-737F-45CB-B68E-254E46348037}" destId="{AED2198E-93D5-4001-81B4-73124B309672}" srcOrd="18" destOrd="0" presId="urn:microsoft.com/office/officeart/2005/8/layout/target3"/>
    <dgm:cxn modelId="{F9586BD4-59CB-4378-A4CF-0C7F6327FF87}" type="presParOf" srcId="{333A1088-737F-45CB-B68E-254E46348037}" destId="{2BE915AB-18AA-4053-B92C-3BFC9ED204BB}" srcOrd="19" destOrd="0" presId="urn:microsoft.com/office/officeart/2005/8/layout/target3"/>
    <dgm:cxn modelId="{2F364822-2CBB-4347-9458-CB3FEA0ADD12}" type="presParOf" srcId="{333A1088-737F-45CB-B68E-254E46348037}" destId="{6BB5E863-4638-4E1D-BFDE-399D028AC4ED}" srcOrd="20" destOrd="0" presId="urn:microsoft.com/office/officeart/2005/8/layout/target3"/>
    <dgm:cxn modelId="{DAB17E78-047F-4273-804D-A69B63F034AC}" type="presParOf" srcId="{333A1088-737F-45CB-B68E-254E46348037}" destId="{5A5FFA88-C948-4069-8E93-59FA12366E83}" srcOrd="21" destOrd="0" presId="urn:microsoft.com/office/officeart/2005/8/layout/target3"/>
    <dgm:cxn modelId="{1C31DF51-45CA-475D-9F72-A413F68DE3D3}" type="presParOf" srcId="{333A1088-737F-45CB-B68E-254E46348037}" destId="{81CF952D-C18C-46C8-9FBB-E1C75327C6F5}" srcOrd="22" destOrd="0" presId="urn:microsoft.com/office/officeart/2005/8/layout/target3"/>
    <dgm:cxn modelId="{555AEE1A-E815-437A-8458-872E4D788A5D}" type="presParOf" srcId="{333A1088-737F-45CB-B68E-254E46348037}" destId="{5CE356DA-CE64-43C0-890D-E7982C4FAFA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20000"/>
                <a:satMod val="180000"/>
                <a:lumMod val="98000"/>
              </a:schemeClr>
            </a:gs>
            <a:gs pos="40000">
              <a:schemeClr val="accent3">
                <a:hueOff val="0"/>
                <a:satOff val="0"/>
                <a:lumOff val="0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ZŠ Týnec nad Labem</a:t>
          </a:r>
          <a:endParaRPr lang="cs-CZ" sz="9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490479"/>
                <a:satOff val="-16225"/>
                <a:lumOff val="-235"/>
                <a:alphaOff val="0"/>
                <a:tint val="20000"/>
                <a:satMod val="180000"/>
                <a:lumMod val="98000"/>
              </a:schemeClr>
            </a:gs>
            <a:gs pos="40000">
              <a:schemeClr val="accent3">
                <a:hueOff val="490479"/>
                <a:satOff val="-16225"/>
                <a:lumOff val="-235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3">
                <a:hueOff val="490479"/>
                <a:satOff val="-16225"/>
                <a:lumOff val="-235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490479"/>
              <a:satOff val="-16225"/>
              <a:lumOff val="-23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AUTOR: Martina Dostálová</a:t>
          </a:r>
          <a:endParaRPr lang="cs-CZ" sz="9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980958"/>
                <a:satOff val="-32450"/>
                <a:lumOff val="-470"/>
                <a:alphaOff val="0"/>
                <a:tint val="20000"/>
                <a:satMod val="180000"/>
                <a:lumMod val="98000"/>
              </a:schemeClr>
            </a:gs>
            <a:gs pos="40000">
              <a:schemeClr val="accent3">
                <a:hueOff val="980958"/>
                <a:satOff val="-32450"/>
                <a:lumOff val="-470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3">
                <a:hueOff val="980958"/>
                <a:satOff val="-32450"/>
                <a:lumOff val="-470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980958"/>
              <a:satOff val="-32450"/>
              <a:lumOff val="-47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VY_32_INOVACE_03_Matematika </a:t>
          </a:r>
          <a:r>
            <a:rPr lang="cs-CZ" sz="900" kern="1200" smtClean="0"/>
            <a:t>pro 7.ročník_Celá </a:t>
          </a:r>
          <a:r>
            <a:rPr lang="cs-CZ" sz="900" kern="1200" dirty="0" smtClean="0"/>
            <a:t>čísla – číslo opačné, absolutní hodnota</a:t>
          </a:r>
          <a:endParaRPr lang="cs-CZ" sz="9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1471437"/>
                <a:satOff val="-48675"/>
                <a:lumOff val="-706"/>
                <a:alphaOff val="0"/>
                <a:tint val="20000"/>
                <a:satMod val="180000"/>
                <a:lumMod val="98000"/>
              </a:schemeClr>
            </a:gs>
            <a:gs pos="40000">
              <a:schemeClr val="accent3">
                <a:hueOff val="1471437"/>
                <a:satOff val="-48675"/>
                <a:lumOff val="-706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3">
                <a:hueOff val="1471437"/>
                <a:satOff val="-48675"/>
                <a:lumOff val="-706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471437"/>
              <a:satOff val="-48675"/>
              <a:lumOff val="-70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Téma: Celá čísla – číslo opačné, absolutní hodnota</a:t>
          </a:r>
          <a:endParaRPr lang="cs-CZ" sz="900" kern="1200" dirty="0"/>
        </a:p>
      </dsp:txBody>
      <dsp:txXfrm>
        <a:off x="1273857" y="955392"/>
        <a:ext cx="5350878" cy="318465"/>
      </dsp:txXfrm>
    </dsp:sp>
    <dsp:sp modelId="{60EE06B2-10FC-4261-A537-F4FA917D352A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1961916"/>
                <a:satOff val="-64900"/>
                <a:lumOff val="-941"/>
                <a:alphaOff val="0"/>
                <a:tint val="20000"/>
                <a:satMod val="180000"/>
                <a:lumMod val="98000"/>
              </a:schemeClr>
            </a:gs>
            <a:gs pos="40000">
              <a:schemeClr val="accent3">
                <a:hueOff val="1961916"/>
                <a:satOff val="-64900"/>
                <a:lumOff val="-941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3">
                <a:hueOff val="1961916"/>
                <a:satOff val="-64900"/>
                <a:lumOff val="-941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7FBE6AC-BE4A-4AC7-8FF6-FEB6BB84C93E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961916"/>
              <a:satOff val="-64900"/>
              <a:lumOff val="-94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Vytvořeno: </a:t>
          </a:r>
          <a:r>
            <a:rPr lang="cs-CZ" sz="900" kern="1200" dirty="0" smtClean="0"/>
            <a:t>listopad 2011</a:t>
          </a:r>
          <a:endParaRPr lang="cs-CZ" sz="900" kern="1200" dirty="0"/>
        </a:p>
      </dsp:txBody>
      <dsp:txXfrm>
        <a:off x="1273857" y="1273857"/>
        <a:ext cx="5350878" cy="318465"/>
      </dsp:txXfrm>
    </dsp:sp>
    <dsp:sp modelId="{4FAC3B22-1AE5-48F8-98A2-71D050BBA6CF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2452395"/>
                <a:satOff val="-81125"/>
                <a:lumOff val="-1176"/>
                <a:alphaOff val="0"/>
                <a:tint val="20000"/>
                <a:satMod val="180000"/>
                <a:lumMod val="98000"/>
              </a:schemeClr>
            </a:gs>
            <a:gs pos="40000">
              <a:schemeClr val="accent3">
                <a:hueOff val="2452395"/>
                <a:satOff val="-81125"/>
                <a:lumOff val="-1176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3">
                <a:hueOff val="2452395"/>
                <a:satOff val="-81125"/>
                <a:lumOff val="-1176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C3C27F3-9E83-443C-A9AC-86A81CFDFD7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2452395"/>
              <a:satOff val="-81125"/>
              <a:lumOff val="-117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CZ.1.07/1.4.00/21.1921</a:t>
          </a:r>
          <a:endParaRPr lang="cs-CZ" sz="9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12F404-4D7B-4E07-90F0-19997B5A35E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688320-AEB0-4F05-9049-C1FA1FFFD4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26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688320-AEB0-4F05-9049-C1FA1FFFD4D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604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E9FA703-8A6E-403D-A284-A27423F5720D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5F2-BC4C-4DE9-99F6-5E65B9BCAF1D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3CF9D-DDE4-42B0-B6E6-05EE5EDF81D7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18C43-608E-4BCC-9CAD-1FDB0A6E384C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9B306-EE3D-4F8C-B23B-DDDBAE0A75B4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7AE2-0942-4736-BF54-0AD84E1E5C61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4F099-6C99-41EC-A6BA-D8E92B621323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46BD8-DC57-49FA-9F4B-7015A8614A54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377D4-ED08-4828-960D-20C62996E0AA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4EDBE-6B35-4732-A1AE-9853DA7441DB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585B037-9E5F-4EB6-B2C9-009F7B5B6F59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D803C57-C960-4B96-BA50-4782CD27B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3882778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2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D22A0-F509-4C80-9DE5-C522B3CA82AF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620688"/>
            <a:ext cx="352839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Anotace</a:t>
            </a:r>
            <a:endParaRPr lang="cs-CZ" sz="2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628800"/>
            <a:ext cx="784887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 smtClean="0"/>
              <a:t>	Digitální učební materiál Celá čísla – číslo opačné, absolutní hodnota je určen pro zavedení nebo opakování pojmů celá čísla, číslo opačné a absolutní hodnota v 7.ročníku základní školy. Je vhodný pro prezentaci na interaktivní tabuli.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34175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809338" y="2967335"/>
            <a:ext cx="35253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Celá čísla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572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827584" y="3356992"/>
            <a:ext cx="7344816" cy="7200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355976" y="2996952"/>
            <a:ext cx="0" cy="864096"/>
          </a:xfrm>
          <a:prstGeom prst="line">
            <a:avLst/>
          </a:prstGeom>
          <a:ln w="571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92589" y="4077072"/>
            <a:ext cx="648072" cy="70788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0</a:t>
            </a:r>
            <a:endParaRPr lang="cs-CZ" sz="40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4640661" y="328498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33325" y="328498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364088" y="330425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724128" y="328498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012160" y="328498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915816" y="324898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275856" y="3269095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635896" y="329587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992589" y="3300907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524328" y="3336066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236296" y="3300907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876256" y="330425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588224" y="328498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300192" y="3317641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971600" y="324898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259632" y="322805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547664" y="3229778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835696" y="3233091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203443" y="322805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555776" y="324898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8100392" y="3308446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812360" y="3336066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493096" y="3480990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1    2    3   4   5  6   7  8    9 10 11 12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83568" y="3519559"/>
            <a:ext cx="3439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-10     -8       -6         -4        -2 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9247" y="2879648"/>
            <a:ext cx="3633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-9     -7         -5       -3         -1</a:t>
            </a:r>
            <a:endParaRPr lang="cs-CZ" dirty="0"/>
          </a:p>
        </p:txBody>
      </p:sp>
      <p:grpSp>
        <p:nvGrpSpPr>
          <p:cNvPr id="56" name="Skupina 55"/>
          <p:cNvGrpSpPr/>
          <p:nvPr/>
        </p:nvGrpSpPr>
        <p:grpSpPr>
          <a:xfrm>
            <a:off x="4640661" y="2996952"/>
            <a:ext cx="3459731" cy="298918"/>
            <a:chOff x="4640661" y="2996952"/>
            <a:chExt cx="3459731" cy="298918"/>
          </a:xfrm>
        </p:grpSpPr>
        <p:cxnSp>
          <p:nvCxnSpPr>
            <p:cNvPr id="45" name="Přímá spojnice 44"/>
            <p:cNvCxnSpPr/>
            <p:nvPr/>
          </p:nvCxnSpPr>
          <p:spPr>
            <a:xfrm flipV="1">
              <a:off x="4640661" y="2996952"/>
              <a:ext cx="0" cy="298918"/>
            </a:xfrm>
            <a:prstGeom prst="line">
              <a:avLst/>
            </a:prstGeom>
            <a:ln w="19050"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se šipkou 46"/>
            <p:cNvCxnSpPr/>
            <p:nvPr/>
          </p:nvCxnSpPr>
          <p:spPr>
            <a:xfrm>
              <a:off x="4640661" y="2996952"/>
              <a:ext cx="3459731" cy="0"/>
            </a:xfrm>
            <a:prstGeom prst="straightConnector1">
              <a:avLst/>
            </a:prstGeom>
            <a:ln w="19050">
              <a:solidFill>
                <a:schemeClr val="accent3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8" name="TextovéPole 47"/>
          <p:cNvSpPr txBox="1"/>
          <p:nvPr/>
        </p:nvSpPr>
        <p:spPr>
          <a:xfrm>
            <a:off x="4860032" y="2564904"/>
            <a:ext cx="2952328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PŘIROZENÁ ČÍSLA</a:t>
            </a:r>
            <a:endParaRPr lang="cs-CZ" dirty="0"/>
          </a:p>
        </p:txBody>
      </p:sp>
      <p:cxnSp>
        <p:nvCxnSpPr>
          <p:cNvPr id="50" name="Přímá spojnice se šipkou 49"/>
          <p:cNvCxnSpPr/>
          <p:nvPr/>
        </p:nvCxnSpPr>
        <p:spPr>
          <a:xfrm>
            <a:off x="739247" y="2276872"/>
            <a:ext cx="7433153" cy="0"/>
          </a:xfrm>
          <a:prstGeom prst="straightConnector1">
            <a:avLst/>
          </a:prstGeom>
          <a:ln w="28575">
            <a:solidFill>
              <a:schemeClr val="accent3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2267744" y="1700808"/>
            <a:ext cx="4824536" cy="4770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CELÁ ČÍSLA</a:t>
            </a:r>
            <a:endParaRPr lang="cs-CZ" sz="2500" dirty="0"/>
          </a:p>
        </p:txBody>
      </p:sp>
      <p:grpSp>
        <p:nvGrpSpPr>
          <p:cNvPr id="58" name="Skupina 57"/>
          <p:cNvGrpSpPr/>
          <p:nvPr/>
        </p:nvGrpSpPr>
        <p:grpSpPr>
          <a:xfrm>
            <a:off x="4644008" y="3717032"/>
            <a:ext cx="3312368" cy="288032"/>
            <a:chOff x="4644008" y="3717032"/>
            <a:chExt cx="3312368" cy="288032"/>
          </a:xfrm>
        </p:grpSpPr>
        <p:cxnSp>
          <p:nvCxnSpPr>
            <p:cNvPr id="40" name="Přímá spojovací čára 39"/>
            <p:cNvCxnSpPr/>
            <p:nvPr/>
          </p:nvCxnSpPr>
          <p:spPr>
            <a:xfrm>
              <a:off x="4644008" y="3717032"/>
              <a:ext cx="0" cy="28803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šipka 41"/>
            <p:cNvCxnSpPr/>
            <p:nvPr/>
          </p:nvCxnSpPr>
          <p:spPr>
            <a:xfrm>
              <a:off x="4644008" y="4005064"/>
              <a:ext cx="3312368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TextovéPole 43"/>
          <p:cNvSpPr txBox="1"/>
          <p:nvPr/>
        </p:nvSpPr>
        <p:spPr>
          <a:xfrm>
            <a:off x="4932040" y="4221088"/>
            <a:ext cx="2808312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KLADNÁ CELÁ ČÍSLA</a:t>
            </a:r>
            <a:endParaRPr lang="cs-CZ" dirty="0"/>
          </a:p>
        </p:txBody>
      </p:sp>
      <p:grpSp>
        <p:nvGrpSpPr>
          <p:cNvPr id="57" name="Skupina 56"/>
          <p:cNvGrpSpPr/>
          <p:nvPr/>
        </p:nvGrpSpPr>
        <p:grpSpPr>
          <a:xfrm>
            <a:off x="827584" y="3573016"/>
            <a:ext cx="3168352" cy="432048"/>
            <a:chOff x="827584" y="3573016"/>
            <a:chExt cx="3168352" cy="432048"/>
          </a:xfrm>
        </p:grpSpPr>
        <p:cxnSp>
          <p:nvCxnSpPr>
            <p:cNvPr id="49" name="Přímá spojovací čára 48"/>
            <p:cNvCxnSpPr/>
            <p:nvPr/>
          </p:nvCxnSpPr>
          <p:spPr>
            <a:xfrm>
              <a:off x="3995936" y="3573016"/>
              <a:ext cx="0" cy="43204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šipka 52"/>
            <p:cNvCxnSpPr/>
            <p:nvPr/>
          </p:nvCxnSpPr>
          <p:spPr>
            <a:xfrm flipH="1">
              <a:off x="827584" y="4005064"/>
              <a:ext cx="316835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TextovéPole 53"/>
          <p:cNvSpPr txBox="1"/>
          <p:nvPr/>
        </p:nvSpPr>
        <p:spPr>
          <a:xfrm>
            <a:off x="899592" y="4221088"/>
            <a:ext cx="2880320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ZÁPORNÁ CELÁ ČÍSLA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683568" y="2924944"/>
            <a:ext cx="3672408" cy="1008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3044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  <p:bldP spid="52" grpId="0" animBg="1"/>
      <p:bldP spid="44" grpId="0" animBg="1"/>
      <p:bldP spid="54" grpId="0" animBg="1"/>
      <p:bldP spid="5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5167352"/>
          <a:ext cx="799289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</a:tblGrid>
              <a:tr h="2628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2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716016" y="4437112"/>
            <a:ext cx="360040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628800"/>
            <a:ext cx="73448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čísla do číselné osy:</a:t>
            </a:r>
          </a:p>
          <a:p>
            <a:endParaRPr lang="cs-CZ" dirty="0" smtClean="0"/>
          </a:p>
          <a:p>
            <a:pPr algn="ctr"/>
            <a:r>
              <a:rPr lang="cs-CZ" sz="3000" dirty="0" smtClean="0"/>
              <a:t>-3,  +3,  -5, +7,  -1,  5,  -7,  -9, 1,  +4,  -11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052736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Roztřiď: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1115616" y="2348880"/>
            <a:ext cx="6984776" cy="3096344"/>
            <a:chOff x="1115616" y="2348880"/>
            <a:chExt cx="6984776" cy="3096344"/>
          </a:xfrm>
        </p:grpSpPr>
        <p:cxnSp>
          <p:nvCxnSpPr>
            <p:cNvPr id="5" name="Přímá spojovací čára 4"/>
            <p:cNvCxnSpPr/>
            <p:nvPr/>
          </p:nvCxnSpPr>
          <p:spPr>
            <a:xfrm>
              <a:off x="1115616" y="3068960"/>
              <a:ext cx="6984776" cy="72008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>
              <a:off x="4788024" y="2348880"/>
              <a:ext cx="0" cy="309634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ovéPole 8"/>
          <p:cNvSpPr txBox="1"/>
          <p:nvPr/>
        </p:nvSpPr>
        <p:spPr>
          <a:xfrm>
            <a:off x="1835696" y="2348880"/>
            <a:ext cx="2376264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ZÁPORNÁ CELÁ ČÍSLA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2348880"/>
            <a:ext cx="237626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KLADNÁ CELÁ ČÍSLA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1052736"/>
            <a:ext cx="612068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8,   -3,  5,   12,   -14,   -9,   0,    -1,   3</a:t>
            </a:r>
            <a:endParaRPr lang="cs-CZ" sz="2500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043608" y="5445224"/>
            <a:ext cx="705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1628800"/>
            <a:ext cx="1800200" cy="116955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7000" dirty="0" smtClean="0"/>
              <a:t>0</a:t>
            </a:r>
            <a:endParaRPr lang="cs-CZ" sz="7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2996952"/>
            <a:ext cx="424847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b="1" dirty="0" smtClean="0">
                <a:solidFill>
                  <a:schemeClr val="bg2">
                    <a:lumMod val="50000"/>
                  </a:schemeClr>
                </a:solidFill>
              </a:rPr>
              <a:t>NULA</a:t>
            </a:r>
            <a:endParaRPr lang="cs-CZ" sz="5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3933056"/>
            <a:ext cx="604867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Není ani kladné ani záporné číslo</a:t>
            </a:r>
            <a:endParaRPr lang="cs-CZ" sz="2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4581128"/>
            <a:ext cx="12241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Ale je</a:t>
            </a:r>
            <a:endParaRPr lang="cs-CZ" sz="25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4653136"/>
            <a:ext cx="3240360" cy="55399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CELÉ ČÍSLO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44094" y="2967335"/>
            <a:ext cx="48558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Číslo opačné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3140968"/>
          <a:ext cx="799289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</a:tblGrid>
              <a:tr h="2628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2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44008" y="3789040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0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124744"/>
            <a:ext cx="8136904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Ke každému číslu na číselné ose existuje jeho obraz souměrný podle nuly.</a:t>
            </a:r>
          </a:p>
          <a:p>
            <a:pPr algn="ctr"/>
            <a:r>
              <a:rPr lang="cs-CZ" sz="2500" dirty="0" smtClean="0"/>
              <a:t>Takové číslo nazýváme </a:t>
            </a:r>
            <a:r>
              <a:rPr lang="cs-CZ" sz="2500" dirty="0" smtClean="0">
                <a:solidFill>
                  <a:schemeClr val="bg2">
                    <a:lumMod val="50000"/>
                  </a:schemeClr>
                </a:solidFill>
              </a:rPr>
              <a:t>číslo opačné</a:t>
            </a:r>
            <a:r>
              <a:rPr lang="cs-CZ" sz="2500" dirty="0" smtClean="0"/>
              <a:t>.</a:t>
            </a:r>
            <a:endParaRPr lang="cs-CZ" sz="2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3861048"/>
            <a:ext cx="43204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4</a:t>
            </a:r>
            <a:endParaRPr lang="cs-CZ" sz="25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3789040"/>
            <a:ext cx="57606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-4</a:t>
            </a:r>
            <a:endParaRPr lang="cs-CZ" sz="2500" dirty="0"/>
          </a:p>
        </p:txBody>
      </p:sp>
      <p:cxnSp>
        <p:nvCxnSpPr>
          <p:cNvPr id="9" name="Přímá spojovací čára 8"/>
          <p:cNvCxnSpPr/>
          <p:nvPr/>
        </p:nvCxnSpPr>
        <p:spPr>
          <a:xfrm flipH="1">
            <a:off x="3707904" y="3501008"/>
            <a:ext cx="2448272" cy="0"/>
          </a:xfrm>
          <a:prstGeom prst="line">
            <a:avLst/>
          </a:prstGeom>
          <a:ln w="38100">
            <a:solidFill>
              <a:schemeClr val="accent3">
                <a:lumMod val="75000"/>
              </a:schemeClr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259632" y="4581128"/>
            <a:ext cx="6768752" cy="1750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dirty="0" smtClean="0"/>
              <a:t>Číslo opačné k číslu:</a:t>
            </a:r>
          </a:p>
          <a:p>
            <a:pPr algn="ctr">
              <a:lnSpc>
                <a:spcPct val="150000"/>
              </a:lnSpc>
            </a:pPr>
            <a:r>
              <a:rPr lang="cs-CZ" sz="2500" dirty="0" smtClean="0"/>
              <a:t> 4 je číslo -4</a:t>
            </a:r>
          </a:p>
          <a:p>
            <a:pPr algn="ctr">
              <a:lnSpc>
                <a:spcPct val="150000"/>
              </a:lnSpc>
            </a:pPr>
            <a:r>
              <a:rPr lang="cs-CZ" sz="2500" dirty="0" smtClean="0"/>
              <a:t>-7 je číslo 7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124744"/>
            <a:ext cx="38884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Napiš číslo opačné:</a:t>
            </a:r>
            <a:endParaRPr lang="cs-CZ" sz="25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1691680" y="2636912"/>
            <a:ext cx="6192688" cy="3323987"/>
            <a:chOff x="1403648" y="2420888"/>
            <a:chExt cx="6192688" cy="3323987"/>
          </a:xfrm>
        </p:grpSpPr>
        <p:sp>
          <p:nvSpPr>
            <p:cNvPr id="4" name="TextovéPole 3"/>
            <p:cNvSpPr txBox="1"/>
            <p:nvPr/>
          </p:nvSpPr>
          <p:spPr>
            <a:xfrm>
              <a:off x="1403648" y="2420888"/>
              <a:ext cx="6192688" cy="3323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500" dirty="0" smtClean="0"/>
                <a:t>-3				9</a:t>
              </a:r>
              <a:br>
                <a:rPr lang="cs-CZ" sz="3500" dirty="0" smtClean="0"/>
              </a:br>
              <a:endParaRPr lang="cs-CZ" sz="3500" dirty="0" smtClean="0"/>
            </a:p>
            <a:p>
              <a:pPr marL="514350" indent="-514350"/>
              <a:r>
                <a:rPr lang="cs-CZ" sz="3500" dirty="0" smtClean="0"/>
                <a:t>7					-25</a:t>
              </a:r>
              <a:br>
                <a:rPr lang="cs-CZ" sz="3500" dirty="0" smtClean="0"/>
              </a:br>
              <a:endParaRPr lang="cs-CZ" sz="3500" dirty="0" smtClean="0"/>
            </a:p>
            <a:p>
              <a:pPr marL="514350" indent="-514350"/>
              <a:r>
                <a:rPr lang="cs-CZ" sz="3500" dirty="0" smtClean="0"/>
                <a:t>33					-85</a:t>
              </a:r>
            </a:p>
            <a:p>
              <a:pPr marL="514350" indent="-514350"/>
              <a:endParaRPr lang="cs-CZ" sz="3500" dirty="0" smtClean="0"/>
            </a:p>
          </p:txBody>
        </p:sp>
        <p:cxnSp>
          <p:nvCxnSpPr>
            <p:cNvPr id="6" name="Přímá spojovací šipka 5"/>
            <p:cNvCxnSpPr/>
            <p:nvPr/>
          </p:nvCxnSpPr>
          <p:spPr>
            <a:xfrm>
              <a:off x="2051720" y="2780928"/>
              <a:ext cx="648072" cy="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šipka 6"/>
            <p:cNvCxnSpPr/>
            <p:nvPr/>
          </p:nvCxnSpPr>
          <p:spPr>
            <a:xfrm>
              <a:off x="5940152" y="4941168"/>
              <a:ext cx="648072" cy="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šipka 7"/>
            <p:cNvCxnSpPr/>
            <p:nvPr/>
          </p:nvCxnSpPr>
          <p:spPr>
            <a:xfrm>
              <a:off x="5868144" y="3789040"/>
              <a:ext cx="648072" cy="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šipka 8"/>
            <p:cNvCxnSpPr/>
            <p:nvPr/>
          </p:nvCxnSpPr>
          <p:spPr>
            <a:xfrm>
              <a:off x="5436096" y="2780928"/>
              <a:ext cx="648072" cy="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šipka 9"/>
            <p:cNvCxnSpPr/>
            <p:nvPr/>
          </p:nvCxnSpPr>
          <p:spPr>
            <a:xfrm>
              <a:off x="2051720" y="4869160"/>
              <a:ext cx="648072" cy="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šipka 10"/>
            <p:cNvCxnSpPr/>
            <p:nvPr/>
          </p:nvCxnSpPr>
          <p:spPr>
            <a:xfrm>
              <a:off x="1835696" y="3789040"/>
              <a:ext cx="648072" cy="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17136" y="2967335"/>
            <a:ext cx="63097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Absolutní hodnota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636912"/>
            <a:ext cx="496855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Značení absolutní hodnoty: </a:t>
            </a:r>
            <a:endParaRPr lang="cs-CZ" sz="2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2420888"/>
            <a:ext cx="1728192" cy="86177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000" dirty="0" smtClean="0"/>
              <a:t>│6│</a:t>
            </a:r>
            <a:endParaRPr lang="cs-CZ" sz="5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3501008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„absolutní hodnota čísla šest“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3717032"/>
          <a:ext cx="799289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</a:tblGrid>
              <a:tr h="2628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2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971600" y="1412776"/>
            <a:ext cx="7272808" cy="86177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Absolutní hodnota udává vzdálenost čísla na číselné ose od nuly</a:t>
            </a:r>
            <a:endParaRPr lang="cs-CZ" sz="2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44371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4437112"/>
            <a:ext cx="2880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6</a:t>
            </a:r>
            <a:endParaRPr lang="cs-CZ" sz="25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4842351" y="2780928"/>
            <a:ext cx="1800200" cy="1019843"/>
            <a:chOff x="4788024" y="4281365"/>
            <a:chExt cx="1800200" cy="1019843"/>
          </a:xfrm>
        </p:grpSpPr>
        <p:sp>
          <p:nvSpPr>
            <p:cNvPr id="10" name="Levá složená závorka 9"/>
            <p:cNvSpPr/>
            <p:nvPr/>
          </p:nvSpPr>
          <p:spPr>
            <a:xfrm rot="5400000">
              <a:off x="5508104" y="4221088"/>
              <a:ext cx="360040" cy="1800200"/>
            </a:xfrm>
            <a:prstGeom prst="leftBrac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941979" y="4281365"/>
              <a:ext cx="1440160" cy="646331"/>
            </a:xfrm>
            <a:prstGeom prst="rect">
              <a:avLst/>
            </a:prstGeom>
            <a:noFill/>
            <a:ln w="38100"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2">
                      <a:lumMod val="50000"/>
                    </a:schemeClr>
                  </a:solidFill>
                </a:rPr>
                <a:t>vzdálenost6 jednotek</a:t>
              </a:r>
              <a:endParaRPr lang="cs-CZ" dirty="0">
                <a:solidFill>
                  <a:schemeClr val="bg2">
                    <a:lumMod val="50000"/>
                  </a:schemeClr>
                </a:solidFill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599892" y="5229200"/>
            <a:ext cx="2340260" cy="63094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500" dirty="0" smtClean="0"/>
              <a:t>│6│ = 6</a:t>
            </a:r>
            <a:endParaRPr lang="cs-CZ" sz="3500" dirty="0"/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4860032" y="4077072"/>
            <a:ext cx="1872208" cy="0"/>
          </a:xfrm>
          <a:prstGeom prst="straightConnector1">
            <a:avLst/>
          </a:prstGeom>
          <a:ln w="3810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843808" y="2463930"/>
            <a:ext cx="936104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500" dirty="0" smtClean="0">
                <a:latin typeface="Calibri"/>
                <a:cs typeface="Calibri"/>
              </a:rPr>
              <a:t>│6│</a:t>
            </a:r>
            <a:endParaRPr lang="cs-CZ" sz="3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3717032"/>
          <a:ext cx="799289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</a:tblGrid>
              <a:tr h="2628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2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971600" y="1412776"/>
            <a:ext cx="7272808" cy="86177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Absolutní hodnota udává vzdálenost čísla na číselné ose od nuly</a:t>
            </a:r>
            <a:endParaRPr lang="cs-CZ" sz="25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44371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03341" y="4368282"/>
            <a:ext cx="666395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-6</a:t>
            </a:r>
            <a:endParaRPr lang="cs-CZ" sz="25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3042151" y="2780928"/>
            <a:ext cx="1800200" cy="1019843"/>
            <a:chOff x="4788024" y="4281365"/>
            <a:chExt cx="1800200" cy="1019843"/>
          </a:xfrm>
        </p:grpSpPr>
        <p:sp>
          <p:nvSpPr>
            <p:cNvPr id="8" name="Levá složená závorka 7"/>
            <p:cNvSpPr/>
            <p:nvPr/>
          </p:nvSpPr>
          <p:spPr>
            <a:xfrm rot="5400000">
              <a:off x="5508104" y="4221088"/>
              <a:ext cx="360040" cy="1800200"/>
            </a:xfrm>
            <a:prstGeom prst="leftBrac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941979" y="4281365"/>
              <a:ext cx="1440160" cy="646331"/>
            </a:xfrm>
            <a:prstGeom prst="rect">
              <a:avLst/>
            </a:prstGeom>
            <a:noFill/>
            <a:ln w="38100"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2">
                      <a:lumMod val="50000"/>
                    </a:schemeClr>
                  </a:solidFill>
                </a:rPr>
                <a:t>vzdálenost6 jednotek</a:t>
              </a:r>
              <a:endParaRPr lang="cs-CZ" dirty="0">
                <a:solidFill>
                  <a:schemeClr val="bg2">
                    <a:lumMod val="50000"/>
                  </a:schemeClr>
                </a:solidFill>
              </a:endParaRP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599892" y="5229200"/>
            <a:ext cx="2340260" cy="63094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500" dirty="0" smtClean="0"/>
              <a:t>│-6│ = 6</a:t>
            </a:r>
            <a:endParaRPr lang="cs-CZ" sz="35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006147" y="4072001"/>
            <a:ext cx="1872208" cy="0"/>
          </a:xfrm>
          <a:prstGeom prst="straightConnector1">
            <a:avLst/>
          </a:prstGeom>
          <a:ln w="3810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256076" y="2435031"/>
            <a:ext cx="1080120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500" dirty="0" smtClean="0">
                <a:latin typeface="Calibri"/>
                <a:cs typeface="Calibri"/>
              </a:rPr>
              <a:t>│-6│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385213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1041763"/>
              </p:ext>
            </p:extLst>
          </p:nvPr>
        </p:nvGraphicFramePr>
        <p:xfrm>
          <a:off x="575553" y="2160551"/>
          <a:ext cx="799289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</a:tblGrid>
              <a:tr h="2628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2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80009" y="288063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52217" y="2880631"/>
            <a:ext cx="2880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6</a:t>
            </a:r>
            <a:endParaRPr lang="cs-CZ" sz="25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4878352" y="1224447"/>
            <a:ext cx="1800200" cy="1019843"/>
            <a:chOff x="4788024" y="4281365"/>
            <a:chExt cx="1800200" cy="1019843"/>
          </a:xfrm>
        </p:grpSpPr>
        <p:sp>
          <p:nvSpPr>
            <p:cNvPr id="8" name="Levá složená závorka 7"/>
            <p:cNvSpPr/>
            <p:nvPr/>
          </p:nvSpPr>
          <p:spPr>
            <a:xfrm rot="5400000">
              <a:off x="5508104" y="4221088"/>
              <a:ext cx="360040" cy="1800200"/>
            </a:xfrm>
            <a:prstGeom prst="leftBrac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941979" y="4281365"/>
              <a:ext cx="1440160" cy="646331"/>
            </a:xfrm>
            <a:prstGeom prst="rect">
              <a:avLst/>
            </a:prstGeom>
            <a:noFill/>
            <a:ln w="38100"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2">
                      <a:lumMod val="50000"/>
                    </a:schemeClr>
                  </a:solidFill>
                </a:rPr>
                <a:t>vzdálenost6 jednotek</a:t>
              </a:r>
              <a:endParaRPr lang="cs-CZ" dirty="0">
                <a:solidFill>
                  <a:schemeClr val="bg2">
                    <a:lumMod val="50000"/>
                  </a:schemeClr>
                </a:solidFill>
              </a:endParaRP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2123728" y="4221088"/>
            <a:ext cx="4949390" cy="86177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000" dirty="0" smtClean="0"/>
              <a:t>│6</a:t>
            </a:r>
            <a:r>
              <a:rPr lang="cs-CZ" sz="5000" dirty="0"/>
              <a:t>│</a:t>
            </a:r>
            <a:r>
              <a:rPr lang="cs-CZ" sz="5000" dirty="0" smtClean="0"/>
              <a:t>=│-6</a:t>
            </a:r>
            <a:r>
              <a:rPr lang="cs-CZ" sz="5000" dirty="0"/>
              <a:t>│ </a:t>
            </a:r>
            <a:r>
              <a:rPr lang="cs-CZ" sz="5000" dirty="0" smtClean="0"/>
              <a:t>= 6</a:t>
            </a:r>
            <a:endParaRPr lang="cs-CZ" sz="50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896033" y="2520591"/>
            <a:ext cx="1872208" cy="0"/>
          </a:xfrm>
          <a:prstGeom prst="straightConnector1">
            <a:avLst/>
          </a:prstGeom>
          <a:ln w="3810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Skupina 12"/>
          <p:cNvGrpSpPr/>
          <p:nvPr/>
        </p:nvGrpSpPr>
        <p:grpSpPr>
          <a:xfrm>
            <a:off x="3059829" y="1196827"/>
            <a:ext cx="1800200" cy="1019843"/>
            <a:chOff x="4788024" y="4281365"/>
            <a:chExt cx="1800200" cy="1019843"/>
          </a:xfrm>
        </p:grpSpPr>
        <p:sp>
          <p:nvSpPr>
            <p:cNvPr id="14" name="Levá složená závorka 13"/>
            <p:cNvSpPr/>
            <p:nvPr/>
          </p:nvSpPr>
          <p:spPr>
            <a:xfrm rot="5400000">
              <a:off x="5508104" y="4221088"/>
              <a:ext cx="360040" cy="1800200"/>
            </a:xfrm>
            <a:prstGeom prst="leftBrac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941979" y="4281365"/>
              <a:ext cx="1440160" cy="646331"/>
            </a:xfrm>
            <a:prstGeom prst="rect">
              <a:avLst/>
            </a:prstGeom>
            <a:noFill/>
            <a:ln w="38100"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2">
                      <a:lumMod val="50000"/>
                    </a:schemeClr>
                  </a:solidFill>
                </a:rPr>
                <a:t>vzdálenost6 jednotek</a:t>
              </a:r>
              <a:endParaRPr lang="cs-CZ" dirty="0">
                <a:solidFill>
                  <a:schemeClr val="bg2">
                    <a:lumMod val="50000"/>
                  </a:schemeClr>
                </a:solidFill>
              </a:endParaRPr>
            </a:p>
          </p:txBody>
        </p:sp>
      </p:grpSp>
      <p:cxnSp>
        <p:nvCxnSpPr>
          <p:cNvPr id="16" name="Přímá spojnice se šipkou 15"/>
          <p:cNvCxnSpPr/>
          <p:nvPr/>
        </p:nvCxnSpPr>
        <p:spPr>
          <a:xfrm>
            <a:off x="2987821" y="2520591"/>
            <a:ext cx="1872208" cy="0"/>
          </a:xfrm>
          <a:prstGeom prst="straightConnector1">
            <a:avLst/>
          </a:prstGeom>
          <a:ln w="3810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694821" y="2826770"/>
            <a:ext cx="58600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-6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41444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204864"/>
            <a:ext cx="6840760" cy="184665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800" dirty="0" smtClean="0"/>
              <a:t>Absolutní hodnota každého čísla je číslo KLADNÉ nebo nula</a:t>
            </a:r>
            <a:endParaRPr lang="cs-CZ" sz="3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348880"/>
            <a:ext cx="7416824" cy="4029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500" dirty="0" smtClean="0"/>
              <a:t>│-3│= </a:t>
            </a:r>
            <a:r>
              <a:rPr lang="cs-CZ" sz="3500" dirty="0" err="1" smtClean="0"/>
              <a:t>3</a:t>
            </a:r>
            <a:r>
              <a:rPr lang="cs-CZ" sz="3500" dirty="0" smtClean="0"/>
              <a:t>				│9│= </a:t>
            </a:r>
            <a:r>
              <a:rPr lang="cs-CZ" sz="3500" dirty="0" err="1" smtClean="0"/>
              <a:t>9</a:t>
            </a:r>
            <a:endParaRPr lang="cs-CZ" sz="3500" dirty="0" smtClean="0"/>
          </a:p>
          <a:p>
            <a:pPr>
              <a:lnSpc>
                <a:spcPct val="150000"/>
              </a:lnSpc>
            </a:pPr>
            <a:endParaRPr lang="cs-CZ" sz="3500" dirty="0" smtClean="0"/>
          </a:p>
          <a:p>
            <a:pPr>
              <a:lnSpc>
                <a:spcPct val="150000"/>
              </a:lnSpc>
            </a:pPr>
            <a:r>
              <a:rPr lang="cs-CZ" sz="3500" dirty="0" smtClean="0"/>
              <a:t>│5│= 				│-14│=</a:t>
            </a:r>
          </a:p>
          <a:p>
            <a:pPr>
              <a:lnSpc>
                <a:spcPct val="150000"/>
              </a:lnSpc>
            </a:pPr>
            <a:endParaRPr lang="cs-CZ" sz="3500" dirty="0" smtClean="0"/>
          </a:p>
          <a:p>
            <a:pPr>
              <a:lnSpc>
                <a:spcPct val="150000"/>
              </a:lnSpc>
            </a:pPr>
            <a:r>
              <a:rPr lang="cs-CZ" sz="3500" dirty="0" smtClean="0"/>
              <a:t>│-1│= 		 		│3│=</a:t>
            </a:r>
            <a:endParaRPr lang="cs-CZ" sz="3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556792"/>
            <a:ext cx="338437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Doplň:</a:t>
            </a:r>
            <a:endParaRPr lang="cs-CZ" sz="2500" dirty="0"/>
          </a:p>
        </p:txBody>
      </p:sp>
      <p:sp>
        <p:nvSpPr>
          <p:cNvPr id="5" name="Obdélník 4"/>
          <p:cNvSpPr/>
          <p:nvPr/>
        </p:nvSpPr>
        <p:spPr>
          <a:xfrm>
            <a:off x="2267744" y="4077072"/>
            <a:ext cx="720080" cy="79208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83768" y="5589240"/>
            <a:ext cx="720080" cy="79208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948264" y="5589240"/>
            <a:ext cx="720080" cy="79208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36296" y="4077072"/>
            <a:ext cx="720080" cy="79208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412776"/>
            <a:ext cx="7560840" cy="2262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absolutní hodnoty těchto čísel:</a:t>
            </a:r>
          </a:p>
          <a:p>
            <a:endParaRPr lang="cs-CZ" dirty="0" smtClean="0"/>
          </a:p>
          <a:p>
            <a:r>
              <a:rPr lang="cs-CZ" sz="3500" dirty="0" smtClean="0"/>
              <a:t>a) 3			b) -2		c) 4</a:t>
            </a:r>
            <a:br>
              <a:rPr lang="cs-CZ" sz="3500" dirty="0" smtClean="0"/>
            </a:br>
            <a:r>
              <a:rPr lang="cs-CZ" sz="3500" dirty="0" smtClean="0"/>
              <a:t/>
            </a:r>
            <a:br>
              <a:rPr lang="cs-CZ" sz="3500" dirty="0" smtClean="0"/>
            </a:br>
            <a:r>
              <a:rPr lang="cs-CZ" sz="3500" dirty="0" smtClean="0"/>
              <a:t>d) -4		e) -5		f) 0</a:t>
            </a:r>
            <a:endParaRPr lang="cs-CZ" sz="3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4869160"/>
          <a:ext cx="799289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</a:tblGrid>
              <a:tr h="2628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2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00B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572000" y="5589240"/>
            <a:ext cx="5760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0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124744"/>
            <a:ext cx="561662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Vyznač na číselné ose všechna čísla, jejichž absolutní hodnota je: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31640" y="2564904"/>
            <a:ext cx="864096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11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2564904"/>
            <a:ext cx="864096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2564904"/>
            <a:ext cx="864096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2564904"/>
            <a:ext cx="864096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2564904"/>
            <a:ext cx="864096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9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196752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916832"/>
            <a:ext cx="6552728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dirty="0" smtClean="0"/>
              <a:t>│5│+│-4│= 5 + 4 = 9</a:t>
            </a:r>
            <a:br>
              <a:rPr lang="cs-CZ" sz="3500" dirty="0" smtClean="0"/>
            </a:br>
            <a:r>
              <a:rPr lang="cs-CZ" sz="3500" dirty="0" smtClean="0"/>
              <a:t/>
            </a:r>
            <a:br>
              <a:rPr lang="cs-CZ" sz="3500" dirty="0" smtClean="0"/>
            </a:br>
            <a:r>
              <a:rPr lang="cs-CZ" sz="3500" dirty="0" smtClean="0"/>
              <a:t>│-3│+ │7│= </a:t>
            </a:r>
            <a:br>
              <a:rPr lang="cs-CZ" sz="3500" dirty="0" smtClean="0"/>
            </a:br>
            <a:r>
              <a:rPr lang="cs-CZ" sz="3500" dirty="0" smtClean="0"/>
              <a:t/>
            </a:r>
            <a:br>
              <a:rPr lang="cs-CZ" sz="3500" dirty="0" smtClean="0"/>
            </a:br>
            <a:r>
              <a:rPr lang="cs-CZ" sz="3500" dirty="0" smtClean="0"/>
              <a:t>│25│- │5│ =</a:t>
            </a:r>
            <a:br>
              <a:rPr lang="cs-CZ" sz="3500" dirty="0" smtClean="0"/>
            </a:br>
            <a:r>
              <a:rPr lang="cs-CZ" sz="3500" dirty="0" smtClean="0"/>
              <a:t/>
            </a:r>
            <a:br>
              <a:rPr lang="cs-CZ" sz="3500" dirty="0" smtClean="0"/>
            </a:br>
            <a:r>
              <a:rPr lang="cs-CZ" sz="3500" dirty="0" smtClean="0"/>
              <a:t>│-15│- │-9│ 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196752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916832"/>
            <a:ext cx="6552728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dirty="0" smtClean="0"/>
              <a:t>│36│:│-6│= </a:t>
            </a:r>
            <a:br>
              <a:rPr lang="cs-CZ" sz="3500" dirty="0" smtClean="0"/>
            </a:br>
            <a:r>
              <a:rPr lang="cs-CZ" sz="3500" dirty="0" smtClean="0"/>
              <a:t/>
            </a:r>
            <a:br>
              <a:rPr lang="cs-CZ" sz="3500" dirty="0" smtClean="0"/>
            </a:br>
            <a:r>
              <a:rPr lang="cs-CZ" sz="3500" dirty="0" smtClean="0"/>
              <a:t>│6│. │7│= </a:t>
            </a:r>
            <a:br>
              <a:rPr lang="cs-CZ" sz="3500" dirty="0" smtClean="0"/>
            </a:br>
            <a:r>
              <a:rPr lang="cs-CZ" sz="3500" dirty="0" smtClean="0"/>
              <a:t/>
            </a:r>
            <a:br>
              <a:rPr lang="cs-CZ" sz="3500" dirty="0" smtClean="0"/>
            </a:br>
            <a:r>
              <a:rPr lang="cs-CZ" sz="3500" dirty="0" smtClean="0"/>
              <a:t>│4│. │-5│ =</a:t>
            </a:r>
            <a:br>
              <a:rPr lang="cs-CZ" sz="3500" dirty="0" smtClean="0"/>
            </a:br>
            <a:r>
              <a:rPr lang="cs-CZ" sz="3500" dirty="0" smtClean="0"/>
              <a:t/>
            </a:r>
            <a:br>
              <a:rPr lang="cs-CZ" sz="3500" dirty="0" smtClean="0"/>
            </a:br>
            <a:r>
              <a:rPr lang="cs-CZ" sz="3500" dirty="0" smtClean="0"/>
              <a:t>│-36│: │9│ 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86D00-1906-4042-9923-F75DED513A80}" type="datetime1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836712"/>
            <a:ext cx="74888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Použité zdroje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http://microsoft.com</a:t>
            </a:r>
          </a:p>
          <a:p>
            <a:endParaRPr lang="cs-CZ" dirty="0" smtClean="0"/>
          </a:p>
          <a:p>
            <a:r>
              <a:rPr lang="cs-CZ" dirty="0"/>
              <a:t>ODVÁRKO, Oldřich; KADLEČEK, Jiří. </a:t>
            </a:r>
            <a:r>
              <a:rPr lang="cs-CZ" i="1" dirty="0"/>
              <a:t>Matematika pro </a:t>
            </a:r>
            <a:r>
              <a:rPr lang="cs-CZ" i="1" dirty="0" smtClean="0"/>
              <a:t>7.ročník </a:t>
            </a:r>
            <a:r>
              <a:rPr lang="cs-CZ" i="1" dirty="0"/>
              <a:t>základní školy : </a:t>
            </a:r>
            <a:r>
              <a:rPr lang="cs-CZ" i="1" dirty="0" smtClean="0"/>
              <a:t>1.díl</a:t>
            </a:r>
            <a:r>
              <a:rPr lang="cs-CZ" dirty="0"/>
              <a:t>. 1.vydání. Praha : Prometheus, </a:t>
            </a:r>
            <a:r>
              <a:rPr lang="cs-CZ" dirty="0" smtClean="0"/>
              <a:t>1998. </a:t>
            </a:r>
            <a:r>
              <a:rPr lang="cs-CZ" dirty="0"/>
              <a:t>88 s. ISBN </a:t>
            </a:r>
            <a:r>
              <a:rPr lang="cs-CZ" dirty="0" smtClean="0"/>
              <a:t>80-7196-111-6.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182</TotalTime>
  <Words>415</Words>
  <Application>Microsoft Office PowerPoint</Application>
  <PresentationFormat>Předvádění na obrazovce (4:3)</PresentationFormat>
  <Paragraphs>114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59</cp:revision>
  <dcterms:created xsi:type="dcterms:W3CDTF">2011-11-04T08:09:34Z</dcterms:created>
  <dcterms:modified xsi:type="dcterms:W3CDTF">2012-05-21T10:07:13Z</dcterms:modified>
</cp:coreProperties>
</file>