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VY_32_INOVACE_04_Matematika </a:t>
          </a:r>
          <a:r>
            <a:rPr lang="cs-CZ" smtClean="0"/>
            <a:t>pro 7.ročník_Procvičování </a:t>
          </a:r>
          <a:r>
            <a:rPr lang="cs-CZ" dirty="0" smtClean="0"/>
            <a:t>– číslo opačné, absolutní hodnota, porovnávání celých čísel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Martina Dostálová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Procvičování – číslo opačné, absolutní hodnota, porovnávání celých čísel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34F00C99-0A3C-4683-8395-E2D2EC30D8A2}">
      <dgm:prSet/>
      <dgm:spPr/>
      <dgm:t>
        <a:bodyPr/>
        <a:lstStyle/>
        <a:p>
          <a:pPr algn="l"/>
          <a:r>
            <a:rPr lang="cs-CZ" dirty="0" smtClean="0"/>
            <a:t>Vytvořeno</a:t>
          </a:r>
          <a:r>
            <a:rPr lang="cs-CZ" smtClean="0"/>
            <a:t>: </a:t>
          </a:r>
          <a:r>
            <a:rPr lang="cs-CZ" smtClean="0"/>
            <a:t>listopad </a:t>
          </a:r>
          <a:r>
            <a:rPr lang="cs-CZ" dirty="0" smtClean="0"/>
            <a:t>2011</a:t>
          </a:r>
          <a:endParaRPr lang="cs-CZ" dirty="0"/>
        </a:p>
      </dgm:t>
    </dgm:pt>
    <dgm:pt modelId="{D947DFA6-DC2B-45EC-9735-A795983D4D17}" type="parTrans" cxnId="{81ED51BB-35CF-4275-8770-53D9291238FF}">
      <dgm:prSet/>
      <dgm:spPr/>
      <dgm:t>
        <a:bodyPr/>
        <a:lstStyle/>
        <a:p>
          <a:endParaRPr lang="cs-CZ"/>
        </a:p>
      </dgm:t>
    </dgm:pt>
    <dgm:pt modelId="{048B4CEE-5CE7-4134-B435-3ECACE023B0E}" type="sibTrans" cxnId="{81ED51BB-35CF-4275-8770-53D9291238FF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9B2D6B1B-FF0F-4126-BC7E-A4E9AC734557}" type="pres">
      <dgm:prSet presAssocID="{34F00C99-0A3C-4683-8395-E2D2EC30D8A2}" presName="vertSpace5" presStyleLbl="node1" presStyleIdx="3" presStyleCnt="6"/>
      <dgm:spPr/>
    </dgm:pt>
    <dgm:pt modelId="{486F6363-AB60-451F-A184-BB6DE69CD9D1}" type="pres">
      <dgm:prSet presAssocID="{34F00C99-0A3C-4683-8395-E2D2EC30D8A2}" presName="circle5" presStyleLbl="node1" presStyleIdx="4" presStyleCnt="6"/>
      <dgm:spPr/>
    </dgm:pt>
    <dgm:pt modelId="{F112A892-EA4D-4365-BD10-4B2D7C02C00C}" type="pres">
      <dgm:prSet presAssocID="{34F00C99-0A3C-4683-8395-E2D2EC30D8A2}" presName="rect5" presStyleLbl="alignAcc1" presStyleIdx="4" presStyleCnt="6"/>
      <dgm:spPr/>
      <dgm:t>
        <a:bodyPr/>
        <a:lstStyle/>
        <a:p>
          <a:endParaRPr lang="cs-CZ"/>
        </a:p>
      </dgm:t>
    </dgm:pt>
    <dgm:pt modelId="{9C9B4E7C-C183-494E-BC66-3ACEDEF5DC0A}" type="pres">
      <dgm:prSet presAssocID="{4C35D32F-0EAB-4CD7-82EE-45574DC2A586}" presName="vertSpace6" presStyleLbl="node1" presStyleIdx="4" presStyleCnt="6"/>
      <dgm:spPr/>
    </dgm:pt>
    <dgm:pt modelId="{E105D6EE-55AE-437B-B813-BF3AEBBC251D}" type="pres">
      <dgm:prSet presAssocID="{4C35D32F-0EAB-4CD7-82EE-45574DC2A586}" presName="circle6" presStyleLbl="node1" presStyleIdx="5" presStyleCnt="6"/>
      <dgm:spPr/>
    </dgm:pt>
    <dgm:pt modelId="{4DBD3F32-8E9A-4F56-A651-BB7A7C78F69F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90A5DF-8053-423F-A2F7-6C15851B850F}" type="pres">
      <dgm:prSet presAssocID="{34F00C99-0A3C-4683-8395-E2D2EC30D8A2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90A2B6-8C64-4E08-9B00-75918ED6BBDC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D4DF64A-A0D3-4263-A92E-BC09CC425CBB}" type="presOf" srcId="{34F00C99-0A3C-4683-8395-E2D2EC30D8A2}" destId="{F112A892-EA4D-4365-BD10-4B2D7C02C00C}" srcOrd="0" destOrd="0" presId="urn:microsoft.com/office/officeart/2005/8/layout/target3"/>
    <dgm:cxn modelId="{55E0514D-0DEF-4F65-97E7-5DADC165E1CB}" type="presOf" srcId="{D1B46980-6531-4606-95E6-44980827E919}" destId="{2BE915AB-18AA-4053-B92C-3BFC9ED204BB}" srcOrd="1" destOrd="0" presId="urn:microsoft.com/office/officeart/2005/8/layout/target3"/>
    <dgm:cxn modelId="{443E012D-B826-429E-B32B-BF9A644C1278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E237C34-83E7-4213-B183-25C9DB720B21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02043BDA-2B55-4235-9A90-A528D3283AD1}" type="presOf" srcId="{D1B46980-6531-4606-95E6-44980827E919}" destId="{6140AFEC-043D-4C43-A2F9-D0F5331DF3A3}" srcOrd="0" destOrd="0" presId="urn:microsoft.com/office/officeart/2005/8/layout/target3"/>
    <dgm:cxn modelId="{2128C72C-4127-4FCC-848A-C8849E548DDB}" type="presOf" srcId="{34F00C99-0A3C-4683-8395-E2D2EC30D8A2}" destId="{CF90A5DF-8053-423F-A2F7-6C15851B850F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67BF293-CA18-4B2D-9AE4-2A8656437DC5}" type="presOf" srcId="{757F3AB3-0718-4624-B441-E567A8F0AB56}" destId="{333A1088-737F-45CB-B68E-254E46348037}" srcOrd="0" destOrd="0" presId="urn:microsoft.com/office/officeart/2005/8/layout/target3"/>
    <dgm:cxn modelId="{2D3E7AA8-2BB1-4AE3-8350-9613D5FA67DC}" type="presOf" srcId="{D1D4F407-5343-4D3F-B5B9-D407B03CAEB4}" destId="{D005CE8C-CC26-4C3E-AC11-E15060ECD759}" srcOrd="0" destOrd="0" presId="urn:microsoft.com/office/officeart/2005/8/layout/target3"/>
    <dgm:cxn modelId="{81ED51BB-35CF-4275-8770-53D9291238FF}" srcId="{757F3AB3-0718-4624-B441-E567A8F0AB56}" destId="{34F00C99-0A3C-4683-8395-E2D2EC30D8A2}" srcOrd="4" destOrd="0" parTransId="{D947DFA6-DC2B-45EC-9735-A795983D4D17}" sibTransId="{048B4CEE-5CE7-4134-B435-3ECACE023B0E}"/>
    <dgm:cxn modelId="{634BBACC-9EF5-43B6-A546-B332D5B3E141}" type="presOf" srcId="{4C35D32F-0EAB-4CD7-82EE-45574DC2A586}" destId="{4DBD3F32-8E9A-4F56-A651-BB7A7C78F69F}" srcOrd="0" destOrd="0" presId="urn:microsoft.com/office/officeart/2005/8/layout/target3"/>
    <dgm:cxn modelId="{F8D8A86E-7323-4902-A163-0E9F4664900F}" type="presOf" srcId="{D8197B8C-B260-4A16-BDF4-0947B075E274}" destId="{5A5FFA88-C948-4069-8E93-59FA12366E83}" srcOrd="1" destOrd="0" presId="urn:microsoft.com/office/officeart/2005/8/layout/target3"/>
    <dgm:cxn modelId="{DF9D2B6F-1087-4260-9A79-AF068BE71FA6}" type="presOf" srcId="{D8197B8C-B260-4A16-BDF4-0947B075E274}" destId="{25B08C86-7E15-44DC-BE7F-FFB55DD49D12}" srcOrd="0" destOrd="0" presId="urn:microsoft.com/office/officeart/2005/8/layout/target3"/>
    <dgm:cxn modelId="{D4020E47-9568-4681-A392-6D8E78A31AAE}" type="presOf" srcId="{B651F6E3-6281-48DB-9319-2AEAFDAE7572}" destId="{619D679B-A015-4ECF-8348-D1034C574F40}" srcOrd="0" destOrd="0" presId="urn:microsoft.com/office/officeart/2005/8/layout/target3"/>
    <dgm:cxn modelId="{03952185-0195-47E1-9149-68152A33D301}" type="presOf" srcId="{4C35D32F-0EAB-4CD7-82EE-45574DC2A586}" destId="{C590A2B6-8C64-4E08-9B00-75918ED6BBDC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571D637-F0EF-4D01-BE2B-021B32C1AD88}" type="presParOf" srcId="{333A1088-737F-45CB-B68E-254E46348037}" destId="{F5ABB229-8D3B-4694-996A-96F23CF14429}" srcOrd="0" destOrd="0" presId="urn:microsoft.com/office/officeart/2005/8/layout/target3"/>
    <dgm:cxn modelId="{18C8A8A1-A589-41B6-BA30-94FCFB77D8FA}" type="presParOf" srcId="{333A1088-737F-45CB-B68E-254E46348037}" destId="{F41139FD-01EE-4571-8B17-4FB00FC51163}" srcOrd="1" destOrd="0" presId="urn:microsoft.com/office/officeart/2005/8/layout/target3"/>
    <dgm:cxn modelId="{528C5645-21B9-4EE8-BBB9-BF2B71A45683}" type="presParOf" srcId="{333A1088-737F-45CB-B68E-254E46348037}" destId="{D005CE8C-CC26-4C3E-AC11-E15060ECD759}" srcOrd="2" destOrd="0" presId="urn:microsoft.com/office/officeart/2005/8/layout/target3"/>
    <dgm:cxn modelId="{3D916D79-93BF-434D-A226-79A615B5AD80}" type="presParOf" srcId="{333A1088-737F-45CB-B68E-254E46348037}" destId="{2C702D82-9B77-49B7-9568-BB8EB47C3372}" srcOrd="3" destOrd="0" presId="urn:microsoft.com/office/officeart/2005/8/layout/target3"/>
    <dgm:cxn modelId="{4B567D73-382E-45BE-81E4-C783A1ED4F04}" type="presParOf" srcId="{333A1088-737F-45CB-B68E-254E46348037}" destId="{A52A0455-90FF-4808-ABD0-F02540D31D5A}" srcOrd="4" destOrd="0" presId="urn:microsoft.com/office/officeart/2005/8/layout/target3"/>
    <dgm:cxn modelId="{6FC6F3AF-AC42-4A69-99CB-11BA273D2EEC}" type="presParOf" srcId="{333A1088-737F-45CB-B68E-254E46348037}" destId="{6140AFEC-043D-4C43-A2F9-D0F5331DF3A3}" srcOrd="5" destOrd="0" presId="urn:microsoft.com/office/officeart/2005/8/layout/target3"/>
    <dgm:cxn modelId="{21E1338E-B990-4702-930B-B2381752EFB0}" type="presParOf" srcId="{333A1088-737F-45CB-B68E-254E46348037}" destId="{9358AC05-5D7D-4327-9F80-1AD486AEA664}" srcOrd="6" destOrd="0" presId="urn:microsoft.com/office/officeart/2005/8/layout/target3"/>
    <dgm:cxn modelId="{2CBC1C11-3574-43CD-A8C5-83B49CC98542}" type="presParOf" srcId="{333A1088-737F-45CB-B68E-254E46348037}" destId="{313FC574-E1CD-4FB4-B054-0B805CE0447D}" srcOrd="7" destOrd="0" presId="urn:microsoft.com/office/officeart/2005/8/layout/target3"/>
    <dgm:cxn modelId="{652617D7-E6F9-4103-A018-D9BC82403826}" type="presParOf" srcId="{333A1088-737F-45CB-B68E-254E46348037}" destId="{619D679B-A015-4ECF-8348-D1034C574F40}" srcOrd="8" destOrd="0" presId="urn:microsoft.com/office/officeart/2005/8/layout/target3"/>
    <dgm:cxn modelId="{2A2D1059-51AE-47E5-A765-6EB45052B029}" type="presParOf" srcId="{333A1088-737F-45CB-B68E-254E46348037}" destId="{322283A8-4A27-4CDA-BAE3-F381106A9174}" srcOrd="9" destOrd="0" presId="urn:microsoft.com/office/officeart/2005/8/layout/target3"/>
    <dgm:cxn modelId="{6634D1C7-D1DD-4B31-8D94-AA3D07B2AF7B}" type="presParOf" srcId="{333A1088-737F-45CB-B68E-254E46348037}" destId="{FFC9F71D-1B4F-4AD9-A4A6-86ADEFC8AF5C}" srcOrd="10" destOrd="0" presId="urn:microsoft.com/office/officeart/2005/8/layout/target3"/>
    <dgm:cxn modelId="{32B9996E-CFD2-4162-B6BB-D47C1B05CD8A}" type="presParOf" srcId="{333A1088-737F-45CB-B68E-254E46348037}" destId="{25B08C86-7E15-44DC-BE7F-FFB55DD49D12}" srcOrd="11" destOrd="0" presId="urn:microsoft.com/office/officeart/2005/8/layout/target3"/>
    <dgm:cxn modelId="{870B9190-9A2B-4424-B7B2-3766CA17EBB2}" type="presParOf" srcId="{333A1088-737F-45CB-B68E-254E46348037}" destId="{9B2D6B1B-FF0F-4126-BC7E-A4E9AC734557}" srcOrd="12" destOrd="0" presId="urn:microsoft.com/office/officeart/2005/8/layout/target3"/>
    <dgm:cxn modelId="{592B6A1A-0F3A-4566-AF02-FD68EA88033F}" type="presParOf" srcId="{333A1088-737F-45CB-B68E-254E46348037}" destId="{486F6363-AB60-451F-A184-BB6DE69CD9D1}" srcOrd="13" destOrd="0" presId="urn:microsoft.com/office/officeart/2005/8/layout/target3"/>
    <dgm:cxn modelId="{3B5840FD-8A35-4052-8FE2-09C4AB586934}" type="presParOf" srcId="{333A1088-737F-45CB-B68E-254E46348037}" destId="{F112A892-EA4D-4365-BD10-4B2D7C02C00C}" srcOrd="14" destOrd="0" presId="urn:microsoft.com/office/officeart/2005/8/layout/target3"/>
    <dgm:cxn modelId="{5B62E81D-4967-4CD6-BA36-C19805DCD5A6}" type="presParOf" srcId="{333A1088-737F-45CB-B68E-254E46348037}" destId="{9C9B4E7C-C183-494E-BC66-3ACEDEF5DC0A}" srcOrd="15" destOrd="0" presId="urn:microsoft.com/office/officeart/2005/8/layout/target3"/>
    <dgm:cxn modelId="{B4E72D19-08B6-4D12-BA7D-B782B525A471}" type="presParOf" srcId="{333A1088-737F-45CB-B68E-254E46348037}" destId="{E105D6EE-55AE-437B-B813-BF3AEBBC251D}" srcOrd="16" destOrd="0" presId="urn:microsoft.com/office/officeart/2005/8/layout/target3"/>
    <dgm:cxn modelId="{D6F50A00-B929-414C-A06B-16B5EA2A2551}" type="presParOf" srcId="{333A1088-737F-45CB-B68E-254E46348037}" destId="{4DBD3F32-8E9A-4F56-A651-BB7A7C78F69F}" srcOrd="17" destOrd="0" presId="urn:microsoft.com/office/officeart/2005/8/layout/target3"/>
    <dgm:cxn modelId="{1F536493-591D-497E-A8CF-A5CF512F386A}" type="presParOf" srcId="{333A1088-737F-45CB-B68E-254E46348037}" destId="{AED2198E-93D5-4001-81B4-73124B309672}" srcOrd="18" destOrd="0" presId="urn:microsoft.com/office/officeart/2005/8/layout/target3"/>
    <dgm:cxn modelId="{93C7A30E-4CE2-4973-B66C-A807D8CFDC33}" type="presParOf" srcId="{333A1088-737F-45CB-B68E-254E46348037}" destId="{2BE915AB-18AA-4053-B92C-3BFC9ED204BB}" srcOrd="19" destOrd="0" presId="urn:microsoft.com/office/officeart/2005/8/layout/target3"/>
    <dgm:cxn modelId="{BA36084F-55B0-4312-B47A-AE699C7E9024}" type="presParOf" srcId="{333A1088-737F-45CB-B68E-254E46348037}" destId="{6BB5E863-4638-4E1D-BFDE-399D028AC4ED}" srcOrd="20" destOrd="0" presId="urn:microsoft.com/office/officeart/2005/8/layout/target3"/>
    <dgm:cxn modelId="{4BF4CFB4-4D31-410B-B3D5-10BCC3F7DA7A}" type="presParOf" srcId="{333A1088-737F-45CB-B68E-254E46348037}" destId="{5A5FFA88-C948-4069-8E93-59FA12366E83}" srcOrd="21" destOrd="0" presId="urn:microsoft.com/office/officeart/2005/8/layout/target3"/>
    <dgm:cxn modelId="{E83B6DAF-4322-4D95-BCA4-6FBF18E33FFA}" type="presParOf" srcId="{333A1088-737F-45CB-B68E-254E46348037}" destId="{CF90A5DF-8053-423F-A2F7-6C15851B850F}" srcOrd="22" destOrd="0" presId="urn:microsoft.com/office/officeart/2005/8/layout/target3"/>
    <dgm:cxn modelId="{725D102E-2CF1-43D7-8428-9CE9FF113CB9}" type="presParOf" srcId="{333A1088-737F-45CB-B68E-254E46348037}" destId="{C590A2B6-8C64-4E08-9B00-75918ED6BBDC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l" defTabSz="311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700" kern="1200" dirty="0" smtClean="0"/>
            <a:t>ZŠ Týnec nad Labem</a:t>
          </a:r>
          <a:endParaRPr lang="cs-CZ" sz="7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l" defTabSz="311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700" kern="1200" dirty="0" smtClean="0"/>
            <a:t>AUTOR: Martina Dostálová</a:t>
          </a:r>
          <a:endParaRPr lang="cs-CZ" sz="7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l" defTabSz="311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700" kern="1200" dirty="0" smtClean="0"/>
            <a:t>VY_32_INOVACE_04_Matematika </a:t>
          </a:r>
          <a:r>
            <a:rPr lang="cs-CZ" sz="700" kern="1200" smtClean="0"/>
            <a:t>pro 7.ročník_Procvičování </a:t>
          </a:r>
          <a:r>
            <a:rPr lang="cs-CZ" sz="700" kern="1200" dirty="0" smtClean="0"/>
            <a:t>– číslo opačné, absolutní hodnota, porovnávání celých čísel</a:t>
          </a:r>
          <a:endParaRPr lang="cs-CZ" sz="7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l" defTabSz="311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700" kern="1200" dirty="0" smtClean="0"/>
            <a:t>Téma: Procvičování – číslo opačné, absolutní hodnota, porovnávání celých čísel</a:t>
          </a:r>
          <a:endParaRPr lang="cs-CZ" sz="700" kern="1200" dirty="0"/>
        </a:p>
      </dsp:txBody>
      <dsp:txXfrm>
        <a:off x="1273857" y="955392"/>
        <a:ext cx="5350878" cy="318465"/>
      </dsp:txXfrm>
    </dsp:sp>
    <dsp:sp modelId="{486F6363-AB60-451F-A184-BB6DE69CD9D1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F112A892-EA4D-4365-BD10-4B2D7C02C00C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l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700" kern="1200" dirty="0" smtClean="0"/>
            <a:t>Vytvořeno</a:t>
          </a:r>
          <a:r>
            <a:rPr lang="cs-CZ" sz="700" kern="1200" smtClean="0"/>
            <a:t>: </a:t>
          </a:r>
          <a:r>
            <a:rPr lang="cs-CZ" sz="700" kern="1200" smtClean="0"/>
            <a:t>listopad </a:t>
          </a:r>
          <a:r>
            <a:rPr lang="cs-CZ" sz="700" kern="1200" dirty="0" smtClean="0"/>
            <a:t>2011</a:t>
          </a:r>
          <a:endParaRPr lang="cs-CZ" sz="700" kern="1200" dirty="0"/>
        </a:p>
      </dsp:txBody>
      <dsp:txXfrm>
        <a:off x="1273857" y="1273857"/>
        <a:ext cx="5350878" cy="318465"/>
      </dsp:txXfrm>
    </dsp:sp>
    <dsp:sp modelId="{E105D6EE-55AE-437B-B813-BF3AEBBC251D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4DBD3F32-8E9A-4F56-A651-BB7A7C78F69F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l" defTabSz="311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700" kern="1200" dirty="0" smtClean="0"/>
            <a:t>CZ.1.07/1.4.00/21.1921</a:t>
          </a:r>
          <a:endParaRPr lang="cs-CZ" sz="7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5E32400-16CB-4109-B017-3F9B88AE5EFC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2F0FFDC-612E-432F-896F-CA6C5A1093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5E32400-16CB-4109-B017-3F9B88AE5EFC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2F0FFDC-612E-432F-896F-CA6C5A10932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5E32400-16CB-4109-B017-3F9B88AE5EFC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2F0FFDC-612E-432F-896F-CA6C5A10932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5E32400-16CB-4109-B017-3F9B88AE5EFC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2F0FFDC-612E-432F-896F-CA6C5A10932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5E32400-16CB-4109-B017-3F9B88AE5EFC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2F0FFDC-612E-432F-896F-CA6C5A10932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5E32400-16CB-4109-B017-3F9B88AE5EFC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2F0FFDC-612E-432F-896F-CA6C5A109321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5E32400-16CB-4109-B017-3F9B88AE5EFC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2F0FFDC-612E-432F-896F-CA6C5A1093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75E32400-16CB-4109-B017-3F9B88AE5EFC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2F0FFDC-612E-432F-896F-CA6C5A10932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5E32400-16CB-4109-B017-3F9B88AE5EFC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2F0FFDC-612E-432F-896F-CA6C5A10932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5E32400-16CB-4109-B017-3F9B88AE5EFC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2F0FFDC-612E-432F-896F-CA6C5A1093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5E32400-16CB-4109-B017-3F9B88AE5EFC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2F0FFDC-612E-432F-896F-CA6C5A1093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75E32400-16CB-4109-B017-3F9B88AE5EFC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42F0FFDC-612E-432F-896F-CA6C5A10932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71357669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7717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1340768"/>
            <a:ext cx="7920880" cy="17197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cs-CZ" dirty="0" smtClean="0"/>
              <a:t>Digitální učební materiál Procvičování – číslo opačné, absolutní hodnota, porovnávání celých čísel je sestaven na procvičení a upevnění látky. Je vhodný pro 7.ročník základní školy a prezentaci na interaktivní tabuli.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0348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2273419"/>
            <a:ext cx="7488832" cy="88870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Normální výška hladiny řeky je 170 cm. Doplňte tabulku, kde druhý řádek vyjadřuje odchylku od normálu.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8064837"/>
              </p:ext>
            </p:extLst>
          </p:nvPr>
        </p:nvGraphicFramePr>
        <p:xfrm>
          <a:off x="467544" y="4221088"/>
          <a:ext cx="8352932" cy="741680"/>
        </p:xfrm>
        <a:graphic>
          <a:graphicData uri="http://schemas.openxmlformats.org/drawingml/2006/table">
            <a:tbl>
              <a:tblPr bandRow="1">
                <a:tableStyleId>{BC89EF96-8CEA-46FF-86C4-4CE0E7609802}</a:tableStyleId>
              </a:tblPr>
              <a:tblGrid>
                <a:gridCol w="1385194"/>
                <a:gridCol w="762703"/>
                <a:gridCol w="715966"/>
                <a:gridCol w="808545"/>
                <a:gridCol w="792088"/>
                <a:gridCol w="864096"/>
                <a:gridCol w="864096"/>
                <a:gridCol w="728313"/>
                <a:gridCol w="715966"/>
                <a:gridCol w="715965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500" dirty="0" smtClean="0"/>
                        <a:t>Výška vody</a:t>
                      </a:r>
                      <a:endParaRPr lang="cs-CZ" sz="1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170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500" dirty="0" smtClean="0"/>
                        <a:t>odchylka</a:t>
                      </a:r>
                      <a:endParaRPr lang="cs-CZ" sz="1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+3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-15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+25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467544" y="980728"/>
            <a:ext cx="1080120" cy="36933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Př.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51696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980728"/>
            <a:ext cx="1080120" cy="36933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Př.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492896"/>
            <a:ext cx="7920880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Zapište celá čísla, která na číselné ose leží mezi čísly: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67814" y="3726324"/>
            <a:ext cx="7128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a) -8 a -5		b) -2 a 2		c) -6 a </a:t>
            </a:r>
            <a:r>
              <a:rPr lang="cs-CZ" dirty="0" smtClean="0"/>
              <a:t>0</a:t>
            </a:r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323528" y="5157192"/>
            <a:ext cx="21602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152090" y="5157192"/>
            <a:ext cx="21602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084168" y="5157192"/>
            <a:ext cx="21602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041852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980728"/>
            <a:ext cx="1080120" cy="36933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Př.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849180"/>
            <a:ext cx="8568952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V průběhu dne byly naměřeny teploty: </a:t>
            </a:r>
            <a:r>
              <a:rPr lang="cs-CZ" u="sng" dirty="0" smtClean="0">
                <a:solidFill>
                  <a:schemeClr val="bg2">
                    <a:lumMod val="25000"/>
                  </a:schemeClr>
                </a:solidFill>
              </a:rPr>
              <a:t>7°C</a:t>
            </a:r>
            <a:r>
              <a:rPr lang="cs-CZ" u="sng" dirty="0" smtClean="0"/>
              <a:t>, 5°C, </a:t>
            </a:r>
            <a:r>
              <a:rPr lang="cs-CZ" u="sng" dirty="0" smtClean="0">
                <a:solidFill>
                  <a:schemeClr val="bg2">
                    <a:lumMod val="25000"/>
                  </a:schemeClr>
                </a:solidFill>
              </a:rPr>
              <a:t>0°C</a:t>
            </a:r>
            <a:r>
              <a:rPr lang="cs-CZ" u="sng" dirty="0" smtClean="0"/>
              <a:t>, -3°C, </a:t>
            </a:r>
            <a:r>
              <a:rPr lang="cs-CZ" u="sng" dirty="0" smtClean="0">
                <a:solidFill>
                  <a:schemeClr val="bg2">
                    <a:lumMod val="25000"/>
                  </a:schemeClr>
                </a:solidFill>
              </a:rPr>
              <a:t>6°C</a:t>
            </a:r>
            <a:r>
              <a:rPr lang="cs-CZ" u="sng" dirty="0" smtClean="0"/>
              <a:t>, -5°C, </a:t>
            </a:r>
            <a:r>
              <a:rPr lang="cs-CZ" u="sng" dirty="0" smtClean="0">
                <a:solidFill>
                  <a:schemeClr val="bg2">
                    <a:lumMod val="25000"/>
                  </a:schemeClr>
                </a:solidFill>
              </a:rPr>
              <a:t>-1°C</a:t>
            </a:r>
            <a:endParaRPr lang="cs-CZ" u="sng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2636912"/>
            <a:ext cx="41404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Jaká byla přes den nejnižší teplota? </a:t>
            </a: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4752020" y="3140968"/>
            <a:ext cx="27723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611560" y="3585621"/>
            <a:ext cx="39964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Jaká teplota byla nejvyšší?</a:t>
            </a:r>
            <a:endParaRPr lang="cs-CZ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3923928" y="3954953"/>
            <a:ext cx="24482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611560" y="4668175"/>
            <a:ext cx="44585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Seřaď naměřené teploty vzestupně:</a:t>
            </a:r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3779912" y="5445224"/>
            <a:ext cx="46805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67544" y="5157192"/>
            <a:ext cx="30243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(</a:t>
            </a:r>
            <a:r>
              <a:rPr lang="cs-CZ" sz="1200" dirty="0" smtClean="0"/>
              <a:t>Od nejmenší po největší.)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164881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70045" y="1482977"/>
            <a:ext cx="79208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dirty="0" smtClean="0"/>
              <a:t>4</a:t>
            </a:r>
            <a:endParaRPr lang="cs-CZ" sz="25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70045" y="2636912"/>
            <a:ext cx="79208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dirty="0" smtClean="0"/>
              <a:t>-5</a:t>
            </a:r>
            <a:endParaRPr lang="cs-CZ" sz="25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31232" y="1482977"/>
            <a:ext cx="79208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dirty="0"/>
              <a:t>7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391537" y="3701463"/>
            <a:ext cx="79208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dirty="0" smtClean="0"/>
              <a:t>2</a:t>
            </a:r>
            <a:endParaRPr lang="cs-CZ" sz="25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20545" y="3712668"/>
            <a:ext cx="79208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dirty="0" smtClean="0"/>
              <a:t>-7</a:t>
            </a:r>
            <a:endParaRPr lang="cs-CZ" sz="25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407696" y="5018966"/>
            <a:ext cx="79208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dirty="0" smtClean="0"/>
              <a:t>-11</a:t>
            </a:r>
            <a:endParaRPr lang="cs-CZ" sz="25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20545" y="5018966"/>
            <a:ext cx="79208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dirty="0"/>
              <a:t>9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407696" y="2636912"/>
            <a:ext cx="79208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dirty="0" smtClean="0"/>
              <a:t>-4</a:t>
            </a:r>
            <a:endParaRPr lang="cs-CZ" sz="25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407696" y="1482977"/>
            <a:ext cx="79208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dirty="0" smtClean="0"/>
              <a:t>4</a:t>
            </a:r>
            <a:endParaRPr lang="cs-CZ" sz="25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520545" y="2636912"/>
            <a:ext cx="79208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dirty="0"/>
              <a:t>0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520545" y="1482977"/>
            <a:ext cx="79208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dirty="0" smtClean="0"/>
              <a:t>-9</a:t>
            </a:r>
            <a:endParaRPr lang="cs-CZ" sz="25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70045" y="3712668"/>
            <a:ext cx="79208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dirty="0" smtClean="0"/>
              <a:t>-3</a:t>
            </a:r>
            <a:endParaRPr lang="cs-CZ" sz="25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70045" y="5018966"/>
            <a:ext cx="79208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dirty="0" smtClean="0"/>
              <a:t>6</a:t>
            </a:r>
            <a:endParaRPr lang="cs-CZ" sz="25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631232" y="5018966"/>
            <a:ext cx="79208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dirty="0" smtClean="0"/>
              <a:t>-6</a:t>
            </a:r>
            <a:endParaRPr lang="cs-CZ" sz="25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631232" y="3712668"/>
            <a:ext cx="79208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dirty="0" smtClean="0"/>
              <a:t>-7</a:t>
            </a:r>
            <a:endParaRPr lang="cs-CZ" sz="25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631232" y="2636912"/>
            <a:ext cx="79208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dirty="0"/>
              <a:t>0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323528" y="629980"/>
            <a:ext cx="2952328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Porovnej:</a:t>
            </a:r>
            <a:endParaRPr lang="cs-CZ" dirty="0"/>
          </a:p>
        </p:txBody>
      </p:sp>
      <p:cxnSp>
        <p:nvCxnSpPr>
          <p:cNvPr id="45" name="Přímá spojnice 44"/>
          <p:cNvCxnSpPr/>
          <p:nvPr/>
        </p:nvCxnSpPr>
        <p:spPr>
          <a:xfrm>
            <a:off x="654396" y="2204864"/>
            <a:ext cx="78488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770045" y="3429000"/>
            <a:ext cx="754637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834818" y="4581128"/>
            <a:ext cx="74168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6" name="Skupina 65"/>
          <p:cNvGrpSpPr/>
          <p:nvPr/>
        </p:nvGrpSpPr>
        <p:grpSpPr>
          <a:xfrm>
            <a:off x="1974075" y="1214484"/>
            <a:ext cx="369430" cy="369332"/>
            <a:chOff x="1974075" y="1214484"/>
            <a:chExt cx="369430" cy="369332"/>
          </a:xfrm>
        </p:grpSpPr>
        <p:sp>
          <p:nvSpPr>
            <p:cNvPr id="20" name="Tlačítko akce: Vlastní 19">
              <a:hlinkClick r:id="" action="ppaction://noaction" highlightClick="1"/>
            </p:cNvPr>
            <p:cNvSpPr/>
            <p:nvPr/>
          </p:nvSpPr>
          <p:spPr>
            <a:xfrm>
              <a:off x="1983505" y="1214484"/>
              <a:ext cx="360000" cy="360000"/>
            </a:xfrm>
            <a:prstGeom prst="actionButtonBlank">
              <a:avLst/>
            </a:prstGeom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>
                <a:solidFill>
                  <a:schemeClr val="accent3">
                    <a:lumMod val="40000"/>
                    <a:lumOff val="60000"/>
                  </a:schemeClr>
                </a:solidFill>
              </a:endParaRPr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1974075" y="1214484"/>
              <a:ext cx="34736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 smtClean="0">
                  <a:solidFill>
                    <a:schemeClr val="accent3">
                      <a:lumMod val="40000"/>
                      <a:lumOff val="60000"/>
                    </a:schemeClr>
                  </a:solidFill>
                </a:rPr>
                <a:t>&gt;</a:t>
              </a:r>
              <a:endParaRPr lang="cs-CZ" b="1" dirty="0">
                <a:solidFill>
                  <a:schemeClr val="accent3">
                    <a:lumMod val="40000"/>
                    <a:lumOff val="60000"/>
                  </a:schemeClr>
                </a:solidFill>
              </a:endParaRPr>
            </a:p>
          </p:txBody>
        </p:sp>
      </p:grpSp>
      <p:grpSp>
        <p:nvGrpSpPr>
          <p:cNvPr id="68" name="Skupina 67"/>
          <p:cNvGrpSpPr/>
          <p:nvPr/>
        </p:nvGrpSpPr>
        <p:grpSpPr>
          <a:xfrm>
            <a:off x="1959782" y="2389827"/>
            <a:ext cx="371087" cy="369332"/>
            <a:chOff x="1959782" y="2389827"/>
            <a:chExt cx="371087" cy="369332"/>
          </a:xfrm>
        </p:grpSpPr>
        <p:sp>
          <p:nvSpPr>
            <p:cNvPr id="24" name="Tlačítko akce: Vlastní 23">
              <a:hlinkClick r:id="" action="ppaction://noaction" highlightClick="1"/>
            </p:cNvPr>
            <p:cNvSpPr/>
            <p:nvPr/>
          </p:nvSpPr>
          <p:spPr>
            <a:xfrm>
              <a:off x="1959782" y="2399159"/>
              <a:ext cx="360000" cy="360000"/>
            </a:xfrm>
            <a:prstGeom prst="actionButtonBlank">
              <a:avLst/>
            </a:prstGeom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>
                <a:solidFill>
                  <a:schemeClr val="accent3">
                    <a:lumMod val="40000"/>
                    <a:lumOff val="60000"/>
                  </a:schemeClr>
                </a:solidFill>
              </a:endParaRPr>
            </a:p>
          </p:txBody>
        </p:sp>
        <p:sp>
          <p:nvSpPr>
            <p:cNvPr id="51" name="TextovéPole 50"/>
            <p:cNvSpPr txBox="1"/>
            <p:nvPr/>
          </p:nvSpPr>
          <p:spPr>
            <a:xfrm>
              <a:off x="1983505" y="2389827"/>
              <a:ext cx="34736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 smtClean="0">
                  <a:solidFill>
                    <a:schemeClr val="accent3">
                      <a:lumMod val="40000"/>
                      <a:lumOff val="60000"/>
                    </a:schemeClr>
                  </a:solidFill>
                </a:rPr>
                <a:t>&gt;</a:t>
              </a:r>
              <a:endParaRPr lang="cs-CZ" b="1" dirty="0">
                <a:solidFill>
                  <a:schemeClr val="accent3">
                    <a:lumMod val="40000"/>
                    <a:lumOff val="60000"/>
                  </a:schemeClr>
                </a:solidFill>
              </a:endParaRPr>
            </a:p>
          </p:txBody>
        </p:sp>
      </p:grpSp>
      <p:grpSp>
        <p:nvGrpSpPr>
          <p:cNvPr id="70" name="Skupina 69"/>
          <p:cNvGrpSpPr/>
          <p:nvPr/>
        </p:nvGrpSpPr>
        <p:grpSpPr>
          <a:xfrm>
            <a:off x="1940494" y="3535706"/>
            <a:ext cx="371313" cy="376384"/>
            <a:chOff x="1940494" y="3535706"/>
            <a:chExt cx="371313" cy="376384"/>
          </a:xfrm>
        </p:grpSpPr>
        <p:sp>
          <p:nvSpPr>
            <p:cNvPr id="27" name="Tlačítko akce: Vlastní 26">
              <a:hlinkClick r:id="" action="ppaction://noaction" highlightClick="1"/>
            </p:cNvPr>
            <p:cNvSpPr/>
            <p:nvPr/>
          </p:nvSpPr>
          <p:spPr>
            <a:xfrm>
              <a:off x="1940494" y="3552090"/>
              <a:ext cx="360000" cy="360000"/>
            </a:xfrm>
            <a:prstGeom prst="actionButtonBlank">
              <a:avLst/>
            </a:prstGeom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>
                <a:solidFill>
                  <a:schemeClr val="accent3">
                    <a:lumMod val="40000"/>
                    <a:lumOff val="60000"/>
                  </a:schemeClr>
                </a:solidFill>
              </a:endParaRPr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1964443" y="3535706"/>
              <a:ext cx="34736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 smtClean="0">
                  <a:solidFill>
                    <a:schemeClr val="accent3">
                      <a:lumMod val="40000"/>
                      <a:lumOff val="60000"/>
                    </a:schemeClr>
                  </a:solidFill>
                </a:rPr>
                <a:t>&gt;</a:t>
              </a:r>
              <a:endParaRPr lang="cs-CZ" b="1" dirty="0">
                <a:solidFill>
                  <a:schemeClr val="accent3">
                    <a:lumMod val="40000"/>
                    <a:lumOff val="60000"/>
                  </a:schemeClr>
                </a:solidFill>
              </a:endParaRPr>
            </a:p>
          </p:txBody>
        </p:sp>
      </p:grpSp>
      <p:grpSp>
        <p:nvGrpSpPr>
          <p:cNvPr id="72" name="Skupina 71"/>
          <p:cNvGrpSpPr/>
          <p:nvPr/>
        </p:nvGrpSpPr>
        <p:grpSpPr>
          <a:xfrm>
            <a:off x="1952793" y="4742594"/>
            <a:ext cx="368646" cy="369332"/>
            <a:chOff x="1952793" y="4742594"/>
            <a:chExt cx="368646" cy="369332"/>
          </a:xfrm>
        </p:grpSpPr>
        <p:sp>
          <p:nvSpPr>
            <p:cNvPr id="30" name="Tlačítko akce: Vlastní 29">
              <a:hlinkClick r:id="" action="ppaction://noaction" highlightClick="1"/>
            </p:cNvPr>
            <p:cNvSpPr/>
            <p:nvPr/>
          </p:nvSpPr>
          <p:spPr>
            <a:xfrm>
              <a:off x="1961439" y="4742594"/>
              <a:ext cx="360000" cy="360000"/>
            </a:xfrm>
            <a:prstGeom prst="actionButtonBlank">
              <a:avLst/>
            </a:prstGeom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>
                <a:solidFill>
                  <a:schemeClr val="accent3">
                    <a:lumMod val="40000"/>
                    <a:lumOff val="60000"/>
                  </a:schemeClr>
                </a:solidFill>
              </a:endParaRPr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1952793" y="4742594"/>
              <a:ext cx="34736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 smtClean="0">
                  <a:solidFill>
                    <a:schemeClr val="accent3">
                      <a:lumMod val="40000"/>
                      <a:lumOff val="60000"/>
                    </a:schemeClr>
                  </a:solidFill>
                </a:rPr>
                <a:t>&gt;</a:t>
              </a:r>
              <a:endParaRPr lang="cs-CZ" b="1" dirty="0">
                <a:solidFill>
                  <a:schemeClr val="accent3">
                    <a:lumMod val="40000"/>
                    <a:lumOff val="60000"/>
                  </a:schemeClr>
                </a:solidFill>
              </a:endParaRPr>
            </a:p>
          </p:txBody>
        </p:sp>
      </p:grpSp>
      <p:grpSp>
        <p:nvGrpSpPr>
          <p:cNvPr id="74" name="Skupina 73"/>
          <p:cNvGrpSpPr/>
          <p:nvPr/>
        </p:nvGrpSpPr>
        <p:grpSpPr>
          <a:xfrm>
            <a:off x="6733897" y="1286268"/>
            <a:ext cx="378639" cy="381375"/>
            <a:chOff x="6733897" y="1286268"/>
            <a:chExt cx="378639" cy="381375"/>
          </a:xfrm>
        </p:grpSpPr>
        <p:sp>
          <p:nvSpPr>
            <p:cNvPr id="33" name="Tlačítko akce: Vlastní 32">
              <a:hlinkClick r:id="" action="ppaction://noaction" highlightClick="1"/>
            </p:cNvPr>
            <p:cNvSpPr/>
            <p:nvPr/>
          </p:nvSpPr>
          <p:spPr>
            <a:xfrm>
              <a:off x="6733897" y="1286268"/>
              <a:ext cx="360000" cy="360000"/>
            </a:xfrm>
            <a:prstGeom prst="actionButtonBlank">
              <a:avLst/>
            </a:prstGeom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>
                <a:solidFill>
                  <a:schemeClr val="accent3">
                    <a:lumMod val="40000"/>
                    <a:lumOff val="60000"/>
                  </a:schemeClr>
                </a:solidFill>
              </a:endParaRPr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6765172" y="1298311"/>
              <a:ext cx="34736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 smtClean="0">
                  <a:solidFill>
                    <a:schemeClr val="accent3">
                      <a:lumMod val="40000"/>
                      <a:lumOff val="60000"/>
                    </a:schemeClr>
                  </a:solidFill>
                </a:rPr>
                <a:t>&gt;</a:t>
              </a:r>
              <a:endParaRPr lang="cs-CZ" b="1" dirty="0">
                <a:solidFill>
                  <a:schemeClr val="accent3">
                    <a:lumMod val="40000"/>
                    <a:lumOff val="60000"/>
                  </a:schemeClr>
                </a:solidFill>
              </a:endParaRPr>
            </a:p>
          </p:txBody>
        </p:sp>
      </p:grpSp>
      <p:grpSp>
        <p:nvGrpSpPr>
          <p:cNvPr id="76" name="Skupina 75"/>
          <p:cNvGrpSpPr/>
          <p:nvPr/>
        </p:nvGrpSpPr>
        <p:grpSpPr>
          <a:xfrm>
            <a:off x="6738868" y="2487539"/>
            <a:ext cx="373668" cy="387900"/>
            <a:chOff x="6738868" y="2487539"/>
            <a:chExt cx="373668" cy="387900"/>
          </a:xfrm>
        </p:grpSpPr>
        <p:sp>
          <p:nvSpPr>
            <p:cNvPr id="36" name="Tlačítko akce: Vlastní 35">
              <a:hlinkClick r:id="" action="ppaction://noaction" highlightClick="1"/>
            </p:cNvPr>
            <p:cNvSpPr/>
            <p:nvPr/>
          </p:nvSpPr>
          <p:spPr>
            <a:xfrm>
              <a:off x="6738868" y="2487539"/>
              <a:ext cx="360000" cy="360000"/>
            </a:xfrm>
            <a:prstGeom prst="actionButtonBlank">
              <a:avLst/>
            </a:prstGeom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>
                <a:solidFill>
                  <a:schemeClr val="accent3">
                    <a:lumMod val="40000"/>
                    <a:lumOff val="60000"/>
                  </a:schemeClr>
                </a:solidFill>
              </a:endParaRPr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6765172" y="2506107"/>
              <a:ext cx="34736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 smtClean="0">
                  <a:solidFill>
                    <a:schemeClr val="accent3">
                      <a:lumMod val="40000"/>
                      <a:lumOff val="60000"/>
                    </a:schemeClr>
                  </a:solidFill>
                </a:rPr>
                <a:t>&gt;</a:t>
              </a:r>
              <a:endParaRPr lang="cs-CZ" b="1" dirty="0">
                <a:solidFill>
                  <a:schemeClr val="accent3">
                    <a:lumMod val="40000"/>
                    <a:lumOff val="60000"/>
                  </a:schemeClr>
                </a:solidFill>
              </a:endParaRPr>
            </a:p>
          </p:txBody>
        </p:sp>
      </p:grpSp>
      <p:grpSp>
        <p:nvGrpSpPr>
          <p:cNvPr id="78" name="Skupina 77"/>
          <p:cNvGrpSpPr/>
          <p:nvPr/>
        </p:nvGrpSpPr>
        <p:grpSpPr>
          <a:xfrm>
            <a:off x="6737211" y="3642626"/>
            <a:ext cx="361657" cy="369332"/>
            <a:chOff x="6737211" y="3642626"/>
            <a:chExt cx="361657" cy="369332"/>
          </a:xfrm>
        </p:grpSpPr>
        <p:sp>
          <p:nvSpPr>
            <p:cNvPr id="39" name="Tlačítko akce: Vlastní 38">
              <a:hlinkClick r:id="" action="ppaction://noaction" highlightClick="1"/>
            </p:cNvPr>
            <p:cNvSpPr/>
            <p:nvPr/>
          </p:nvSpPr>
          <p:spPr>
            <a:xfrm>
              <a:off x="6737211" y="3651958"/>
              <a:ext cx="360000" cy="360000"/>
            </a:xfrm>
            <a:prstGeom prst="actionButtonBlank">
              <a:avLst/>
            </a:prstGeom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>
                <a:solidFill>
                  <a:schemeClr val="accent3">
                    <a:lumMod val="40000"/>
                    <a:lumOff val="60000"/>
                  </a:schemeClr>
                </a:solidFill>
              </a:endParaRPr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6751504" y="3642626"/>
              <a:ext cx="34736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 smtClean="0">
                  <a:solidFill>
                    <a:schemeClr val="accent3">
                      <a:lumMod val="40000"/>
                      <a:lumOff val="60000"/>
                    </a:schemeClr>
                  </a:solidFill>
                </a:rPr>
                <a:t>&gt;</a:t>
              </a:r>
              <a:endParaRPr lang="cs-CZ" b="1" dirty="0">
                <a:solidFill>
                  <a:schemeClr val="accent3">
                    <a:lumMod val="40000"/>
                    <a:lumOff val="60000"/>
                  </a:schemeClr>
                </a:solidFill>
              </a:endParaRPr>
            </a:p>
          </p:txBody>
        </p:sp>
      </p:grpSp>
      <p:grpSp>
        <p:nvGrpSpPr>
          <p:cNvPr id="80" name="Skupina 79"/>
          <p:cNvGrpSpPr/>
          <p:nvPr/>
        </p:nvGrpSpPr>
        <p:grpSpPr>
          <a:xfrm>
            <a:off x="6735907" y="4710888"/>
            <a:ext cx="360000" cy="369332"/>
            <a:chOff x="6735907" y="4710888"/>
            <a:chExt cx="360000" cy="369332"/>
          </a:xfrm>
        </p:grpSpPr>
        <p:sp>
          <p:nvSpPr>
            <p:cNvPr id="42" name="Tlačítko akce: Vlastní 41">
              <a:hlinkClick r:id="" action="ppaction://noaction" highlightClick="1"/>
            </p:cNvPr>
            <p:cNvSpPr/>
            <p:nvPr/>
          </p:nvSpPr>
          <p:spPr>
            <a:xfrm>
              <a:off x="6735907" y="4720220"/>
              <a:ext cx="360000" cy="360000"/>
            </a:xfrm>
            <a:prstGeom prst="actionButtonBlank">
              <a:avLst/>
            </a:prstGeom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>
                <a:solidFill>
                  <a:schemeClr val="accent3">
                    <a:lumMod val="40000"/>
                    <a:lumOff val="60000"/>
                  </a:schemeClr>
                </a:solidFill>
              </a:endParaRPr>
            </a:p>
          </p:txBody>
        </p:sp>
        <p:sp>
          <p:nvSpPr>
            <p:cNvPr id="57" name="TextovéPole 56"/>
            <p:cNvSpPr txBox="1"/>
            <p:nvPr/>
          </p:nvSpPr>
          <p:spPr>
            <a:xfrm>
              <a:off x="6741872" y="4710888"/>
              <a:ext cx="34736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 smtClean="0">
                  <a:solidFill>
                    <a:schemeClr val="accent3">
                      <a:lumMod val="40000"/>
                      <a:lumOff val="60000"/>
                    </a:schemeClr>
                  </a:solidFill>
                </a:rPr>
                <a:t>&gt;</a:t>
              </a:r>
              <a:endParaRPr lang="cs-CZ" b="1" dirty="0">
                <a:solidFill>
                  <a:schemeClr val="accent3">
                    <a:lumMod val="40000"/>
                    <a:lumOff val="60000"/>
                  </a:schemeClr>
                </a:solidFill>
              </a:endParaRPr>
            </a:p>
          </p:txBody>
        </p:sp>
      </p:grpSp>
      <p:grpSp>
        <p:nvGrpSpPr>
          <p:cNvPr id="67" name="Skupina 66"/>
          <p:cNvGrpSpPr/>
          <p:nvPr/>
        </p:nvGrpSpPr>
        <p:grpSpPr>
          <a:xfrm>
            <a:off x="1977167" y="1701475"/>
            <a:ext cx="366338" cy="380029"/>
            <a:chOff x="1977167" y="1701475"/>
            <a:chExt cx="366338" cy="380029"/>
          </a:xfrm>
        </p:grpSpPr>
        <p:sp>
          <p:nvSpPr>
            <p:cNvPr id="21" name="Tlačítko akce: Vlastní 20">
              <a:hlinkClick r:id="" action="ppaction://noaction" highlightClick="1"/>
            </p:cNvPr>
            <p:cNvSpPr/>
            <p:nvPr/>
          </p:nvSpPr>
          <p:spPr>
            <a:xfrm>
              <a:off x="1983505" y="1721504"/>
              <a:ext cx="360000" cy="360000"/>
            </a:xfrm>
            <a:prstGeom prst="actionButtonBlank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>
                <a:solidFill>
                  <a:schemeClr val="accent3">
                    <a:lumMod val="40000"/>
                    <a:lumOff val="60000"/>
                  </a:schemeClr>
                </a:solidFill>
              </a:endParaRPr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1977167" y="1701475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 smtClean="0"/>
                <a:t>&lt;</a:t>
              </a:r>
              <a:endParaRPr lang="cs-CZ" b="1" dirty="0"/>
            </a:p>
          </p:txBody>
        </p:sp>
      </p:grpSp>
      <p:grpSp>
        <p:nvGrpSpPr>
          <p:cNvPr id="79" name="Skupina 78"/>
          <p:cNvGrpSpPr/>
          <p:nvPr/>
        </p:nvGrpSpPr>
        <p:grpSpPr>
          <a:xfrm>
            <a:off x="6735554" y="4139726"/>
            <a:ext cx="361657" cy="369332"/>
            <a:chOff x="6735554" y="4139726"/>
            <a:chExt cx="361657" cy="369332"/>
          </a:xfrm>
        </p:grpSpPr>
        <p:sp>
          <p:nvSpPr>
            <p:cNvPr id="40" name="Tlačítko akce: Vlastní 39">
              <a:hlinkClick r:id="" action="ppaction://noaction" highlightClick="1"/>
            </p:cNvPr>
            <p:cNvSpPr/>
            <p:nvPr/>
          </p:nvSpPr>
          <p:spPr>
            <a:xfrm>
              <a:off x="6735554" y="4139726"/>
              <a:ext cx="360000" cy="360000"/>
            </a:xfrm>
            <a:prstGeom prst="actionButtonBlank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>
                <a:solidFill>
                  <a:schemeClr val="accent3">
                    <a:lumMod val="40000"/>
                    <a:lumOff val="60000"/>
                  </a:schemeClr>
                </a:solidFill>
              </a:endParaRPr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6737171" y="4139726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 smtClean="0"/>
                <a:t>&lt;</a:t>
              </a:r>
              <a:endParaRPr lang="cs-CZ" b="1" dirty="0"/>
            </a:p>
          </p:txBody>
        </p:sp>
      </p:grpSp>
      <p:grpSp>
        <p:nvGrpSpPr>
          <p:cNvPr id="77" name="Skupina 76"/>
          <p:cNvGrpSpPr/>
          <p:nvPr/>
        </p:nvGrpSpPr>
        <p:grpSpPr>
          <a:xfrm>
            <a:off x="6737211" y="2975307"/>
            <a:ext cx="367995" cy="369332"/>
            <a:chOff x="6737211" y="2975307"/>
            <a:chExt cx="367995" cy="369332"/>
          </a:xfrm>
        </p:grpSpPr>
        <p:sp>
          <p:nvSpPr>
            <p:cNvPr id="37" name="Tlačítko akce: Vlastní 36">
              <a:hlinkClick r:id="" action="ppaction://noaction" highlightClick="1"/>
            </p:cNvPr>
            <p:cNvSpPr/>
            <p:nvPr/>
          </p:nvSpPr>
          <p:spPr>
            <a:xfrm>
              <a:off x="6737211" y="2975307"/>
              <a:ext cx="360000" cy="360000"/>
            </a:xfrm>
            <a:prstGeom prst="actionButtonBlank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>
                <a:solidFill>
                  <a:schemeClr val="accent3">
                    <a:lumMod val="40000"/>
                    <a:lumOff val="60000"/>
                  </a:schemeClr>
                </a:solidFill>
              </a:endParaRPr>
            </a:p>
          </p:txBody>
        </p:sp>
        <p:sp>
          <p:nvSpPr>
            <p:cNvPr id="60" name="TextovéPole 59"/>
            <p:cNvSpPr txBox="1"/>
            <p:nvPr/>
          </p:nvSpPr>
          <p:spPr>
            <a:xfrm>
              <a:off x="6745166" y="2975307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 smtClean="0"/>
                <a:t>&lt;</a:t>
              </a:r>
              <a:endParaRPr lang="cs-CZ" b="1" dirty="0"/>
            </a:p>
          </p:txBody>
        </p:sp>
      </p:grpSp>
      <p:grpSp>
        <p:nvGrpSpPr>
          <p:cNvPr id="75" name="Skupina 74"/>
          <p:cNvGrpSpPr/>
          <p:nvPr/>
        </p:nvGrpSpPr>
        <p:grpSpPr>
          <a:xfrm>
            <a:off x="6729196" y="1766402"/>
            <a:ext cx="363044" cy="369332"/>
            <a:chOff x="6729196" y="1766402"/>
            <a:chExt cx="363044" cy="369332"/>
          </a:xfrm>
        </p:grpSpPr>
        <p:sp>
          <p:nvSpPr>
            <p:cNvPr id="34" name="Tlačítko akce: Vlastní 33">
              <a:hlinkClick r:id="" action="ppaction://noaction" highlightClick="1"/>
            </p:cNvPr>
            <p:cNvSpPr/>
            <p:nvPr/>
          </p:nvSpPr>
          <p:spPr>
            <a:xfrm>
              <a:off x="6732240" y="1774036"/>
              <a:ext cx="360000" cy="360000"/>
            </a:xfrm>
            <a:prstGeom prst="actionButtonBlank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>
                <a:solidFill>
                  <a:schemeClr val="accent3">
                    <a:lumMod val="40000"/>
                    <a:lumOff val="60000"/>
                  </a:schemeClr>
                </a:solidFill>
              </a:endParaRPr>
            </a:p>
          </p:txBody>
        </p:sp>
        <p:sp>
          <p:nvSpPr>
            <p:cNvPr id="61" name="TextovéPole 60"/>
            <p:cNvSpPr txBox="1"/>
            <p:nvPr/>
          </p:nvSpPr>
          <p:spPr>
            <a:xfrm>
              <a:off x="6729196" y="1766402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 smtClean="0"/>
                <a:t>&lt;</a:t>
              </a:r>
              <a:endParaRPr lang="cs-CZ" b="1" dirty="0"/>
            </a:p>
          </p:txBody>
        </p:sp>
      </p:grpSp>
      <p:grpSp>
        <p:nvGrpSpPr>
          <p:cNvPr id="73" name="Skupina 72"/>
          <p:cNvGrpSpPr/>
          <p:nvPr/>
        </p:nvGrpSpPr>
        <p:grpSpPr>
          <a:xfrm>
            <a:off x="1958085" y="5230362"/>
            <a:ext cx="361697" cy="369332"/>
            <a:chOff x="1958085" y="5230362"/>
            <a:chExt cx="361697" cy="369332"/>
          </a:xfrm>
        </p:grpSpPr>
        <p:sp>
          <p:nvSpPr>
            <p:cNvPr id="31" name="Tlačítko akce: Vlastní 30">
              <a:hlinkClick r:id="" action="ppaction://noaction" highlightClick="1"/>
            </p:cNvPr>
            <p:cNvSpPr/>
            <p:nvPr/>
          </p:nvSpPr>
          <p:spPr>
            <a:xfrm>
              <a:off x="1959782" y="5230362"/>
              <a:ext cx="360000" cy="360000"/>
            </a:xfrm>
            <a:prstGeom prst="actionButtonBlank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>
                <a:solidFill>
                  <a:schemeClr val="accent3">
                    <a:lumMod val="40000"/>
                    <a:lumOff val="60000"/>
                  </a:schemeClr>
                </a:solidFill>
              </a:endParaRPr>
            </a:p>
          </p:txBody>
        </p:sp>
        <p:sp>
          <p:nvSpPr>
            <p:cNvPr id="62" name="TextovéPole 61"/>
            <p:cNvSpPr txBox="1"/>
            <p:nvPr/>
          </p:nvSpPr>
          <p:spPr>
            <a:xfrm>
              <a:off x="1958085" y="5230362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 smtClean="0"/>
                <a:t>&lt;</a:t>
              </a:r>
              <a:endParaRPr lang="cs-CZ" b="1" dirty="0"/>
            </a:p>
          </p:txBody>
        </p:sp>
      </p:grpSp>
      <p:grpSp>
        <p:nvGrpSpPr>
          <p:cNvPr id="71" name="Skupina 70"/>
          <p:cNvGrpSpPr/>
          <p:nvPr/>
        </p:nvGrpSpPr>
        <p:grpSpPr>
          <a:xfrm>
            <a:off x="1938837" y="4039858"/>
            <a:ext cx="367658" cy="369332"/>
            <a:chOff x="1938837" y="4039858"/>
            <a:chExt cx="367658" cy="369332"/>
          </a:xfrm>
        </p:grpSpPr>
        <p:sp>
          <p:nvSpPr>
            <p:cNvPr id="28" name="Tlačítko akce: Vlastní 27">
              <a:hlinkClick r:id="" action="ppaction://noaction" highlightClick="1"/>
            </p:cNvPr>
            <p:cNvSpPr/>
            <p:nvPr/>
          </p:nvSpPr>
          <p:spPr>
            <a:xfrm>
              <a:off x="1938837" y="4039858"/>
              <a:ext cx="360000" cy="360000"/>
            </a:xfrm>
            <a:prstGeom prst="actionButtonBlank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>
                <a:solidFill>
                  <a:schemeClr val="accent3">
                    <a:lumMod val="40000"/>
                    <a:lumOff val="60000"/>
                  </a:schemeClr>
                </a:solidFill>
              </a:endParaRPr>
            </a:p>
          </p:txBody>
        </p:sp>
        <p:sp>
          <p:nvSpPr>
            <p:cNvPr id="63" name="TextovéPole 62"/>
            <p:cNvSpPr txBox="1"/>
            <p:nvPr/>
          </p:nvSpPr>
          <p:spPr>
            <a:xfrm>
              <a:off x="1946455" y="4039858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 smtClean="0"/>
                <a:t>&lt;</a:t>
              </a:r>
              <a:endParaRPr lang="cs-CZ" b="1" dirty="0"/>
            </a:p>
          </p:txBody>
        </p:sp>
      </p:grpSp>
      <p:grpSp>
        <p:nvGrpSpPr>
          <p:cNvPr id="69" name="Skupina 68"/>
          <p:cNvGrpSpPr/>
          <p:nvPr/>
        </p:nvGrpSpPr>
        <p:grpSpPr>
          <a:xfrm>
            <a:off x="1958125" y="2875439"/>
            <a:ext cx="379082" cy="371488"/>
            <a:chOff x="1958125" y="2875439"/>
            <a:chExt cx="379082" cy="371488"/>
          </a:xfrm>
        </p:grpSpPr>
        <p:sp>
          <p:nvSpPr>
            <p:cNvPr id="25" name="Tlačítko akce: Vlastní 24">
              <a:hlinkClick r:id="" action="ppaction://noaction" highlightClick="1"/>
            </p:cNvPr>
            <p:cNvSpPr/>
            <p:nvPr/>
          </p:nvSpPr>
          <p:spPr>
            <a:xfrm>
              <a:off x="1958125" y="2886927"/>
              <a:ext cx="360000" cy="360000"/>
            </a:xfrm>
            <a:prstGeom prst="actionButtonBlank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>
                <a:solidFill>
                  <a:schemeClr val="accent3">
                    <a:lumMod val="40000"/>
                    <a:lumOff val="60000"/>
                  </a:schemeClr>
                </a:solidFill>
              </a:endParaRPr>
            </a:p>
          </p:txBody>
        </p:sp>
        <p:sp>
          <p:nvSpPr>
            <p:cNvPr id="64" name="TextovéPole 63"/>
            <p:cNvSpPr txBox="1"/>
            <p:nvPr/>
          </p:nvSpPr>
          <p:spPr>
            <a:xfrm>
              <a:off x="1977167" y="2875439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 smtClean="0"/>
                <a:t>&lt;</a:t>
              </a:r>
              <a:endParaRPr lang="cs-CZ" b="1" dirty="0"/>
            </a:p>
          </p:txBody>
        </p:sp>
      </p:grpSp>
      <p:grpSp>
        <p:nvGrpSpPr>
          <p:cNvPr id="81" name="Skupina 80"/>
          <p:cNvGrpSpPr/>
          <p:nvPr/>
        </p:nvGrpSpPr>
        <p:grpSpPr>
          <a:xfrm>
            <a:off x="6734250" y="5207988"/>
            <a:ext cx="370956" cy="369332"/>
            <a:chOff x="6734250" y="5207988"/>
            <a:chExt cx="370956" cy="369332"/>
          </a:xfrm>
        </p:grpSpPr>
        <p:sp>
          <p:nvSpPr>
            <p:cNvPr id="43" name="Tlačítko akce: Vlastní 42">
              <a:hlinkClick r:id="" action="ppaction://noaction" highlightClick="1"/>
            </p:cNvPr>
            <p:cNvSpPr/>
            <p:nvPr/>
          </p:nvSpPr>
          <p:spPr>
            <a:xfrm>
              <a:off x="6734250" y="5207988"/>
              <a:ext cx="360000" cy="360000"/>
            </a:xfrm>
            <a:prstGeom prst="actionButtonBlank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>
                <a:solidFill>
                  <a:schemeClr val="accent3">
                    <a:lumMod val="40000"/>
                    <a:lumOff val="60000"/>
                  </a:schemeClr>
                </a:solidFill>
              </a:endParaRPr>
            </a:p>
          </p:txBody>
        </p:sp>
        <p:sp>
          <p:nvSpPr>
            <p:cNvPr id="65" name="TextovéPole 64"/>
            <p:cNvSpPr txBox="1"/>
            <p:nvPr/>
          </p:nvSpPr>
          <p:spPr>
            <a:xfrm>
              <a:off x="6745166" y="5207988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 smtClean="0"/>
                <a:t>&lt;</a:t>
              </a:r>
              <a:endParaRPr lang="cs-CZ" b="1" dirty="0"/>
            </a:p>
          </p:txBody>
        </p:sp>
      </p:grpSp>
      <p:sp>
        <p:nvSpPr>
          <p:cNvPr id="82" name="Volný tvar 81"/>
          <p:cNvSpPr/>
          <p:nvPr/>
        </p:nvSpPr>
        <p:spPr>
          <a:xfrm>
            <a:off x="2318125" y="1724025"/>
            <a:ext cx="428020" cy="545850"/>
          </a:xfrm>
          <a:custGeom>
            <a:avLst/>
            <a:gdLst>
              <a:gd name="connsiteX0" fmla="*/ 0 w 428020"/>
              <a:gd name="connsiteY0" fmla="*/ 298349 h 545850"/>
              <a:gd name="connsiteX1" fmla="*/ 195942 w 428020"/>
              <a:gd name="connsiteY1" fmla="*/ 537835 h 545850"/>
              <a:gd name="connsiteX2" fmla="*/ 402771 w 428020"/>
              <a:gd name="connsiteY2" fmla="*/ 37092 h 545850"/>
              <a:gd name="connsiteX3" fmla="*/ 424542 w 428020"/>
              <a:gd name="connsiteY3" fmla="*/ 37092 h 545850"/>
              <a:gd name="connsiteX4" fmla="*/ 424542 w 428020"/>
              <a:gd name="connsiteY4" fmla="*/ 37092 h 5458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28020" h="545850">
                <a:moveTo>
                  <a:pt x="0" y="298349"/>
                </a:moveTo>
                <a:cubicBezTo>
                  <a:pt x="64407" y="439863"/>
                  <a:pt x="128814" y="581378"/>
                  <a:pt x="195942" y="537835"/>
                </a:cubicBezTo>
                <a:cubicBezTo>
                  <a:pt x="263070" y="494292"/>
                  <a:pt x="364671" y="120549"/>
                  <a:pt x="402771" y="37092"/>
                </a:cubicBezTo>
                <a:cubicBezTo>
                  <a:pt x="440871" y="-46365"/>
                  <a:pt x="424542" y="37092"/>
                  <a:pt x="424542" y="37092"/>
                </a:cubicBezTo>
                <a:lnTo>
                  <a:pt x="424542" y="37092"/>
                </a:lnTo>
              </a:path>
            </a:pathLst>
          </a:custGeom>
          <a:ln w="76200">
            <a:solidFill>
              <a:srgbClr val="00B050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Násobení 84"/>
          <p:cNvSpPr/>
          <p:nvPr/>
        </p:nvSpPr>
        <p:spPr>
          <a:xfrm>
            <a:off x="2173834" y="1116584"/>
            <a:ext cx="572311" cy="607441"/>
          </a:xfrm>
          <a:prstGeom prst="mathMultiply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Násobení 85"/>
          <p:cNvSpPr/>
          <p:nvPr/>
        </p:nvSpPr>
        <p:spPr>
          <a:xfrm>
            <a:off x="2173834" y="2262273"/>
            <a:ext cx="572311" cy="607441"/>
          </a:xfrm>
          <a:prstGeom prst="mathMultiply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Násobení 86"/>
          <p:cNvSpPr/>
          <p:nvPr/>
        </p:nvSpPr>
        <p:spPr>
          <a:xfrm>
            <a:off x="2141439" y="3973687"/>
            <a:ext cx="572311" cy="607441"/>
          </a:xfrm>
          <a:prstGeom prst="mathMultiply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Násobení 87"/>
          <p:cNvSpPr/>
          <p:nvPr/>
        </p:nvSpPr>
        <p:spPr>
          <a:xfrm>
            <a:off x="2173834" y="5243773"/>
            <a:ext cx="572311" cy="607441"/>
          </a:xfrm>
          <a:prstGeom prst="mathMultiply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Násobení 88"/>
          <p:cNvSpPr/>
          <p:nvPr/>
        </p:nvSpPr>
        <p:spPr>
          <a:xfrm>
            <a:off x="6935743" y="1076249"/>
            <a:ext cx="572311" cy="607441"/>
          </a:xfrm>
          <a:prstGeom prst="mathMultiply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Násobení 89"/>
          <p:cNvSpPr/>
          <p:nvPr/>
        </p:nvSpPr>
        <p:spPr>
          <a:xfrm>
            <a:off x="6884334" y="2869714"/>
            <a:ext cx="572311" cy="607441"/>
          </a:xfrm>
          <a:prstGeom prst="mathMultiply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Násobení 90"/>
          <p:cNvSpPr/>
          <p:nvPr/>
        </p:nvSpPr>
        <p:spPr>
          <a:xfrm>
            <a:off x="6918868" y="3453297"/>
            <a:ext cx="572311" cy="607441"/>
          </a:xfrm>
          <a:prstGeom prst="mathMultiply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Násobení 91"/>
          <p:cNvSpPr/>
          <p:nvPr/>
        </p:nvSpPr>
        <p:spPr>
          <a:xfrm>
            <a:off x="6835385" y="5192299"/>
            <a:ext cx="572311" cy="607441"/>
          </a:xfrm>
          <a:prstGeom prst="mathMultiply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Volný tvar 92"/>
          <p:cNvSpPr/>
          <p:nvPr/>
        </p:nvSpPr>
        <p:spPr>
          <a:xfrm>
            <a:off x="2173834" y="2875439"/>
            <a:ext cx="428020" cy="545850"/>
          </a:xfrm>
          <a:custGeom>
            <a:avLst/>
            <a:gdLst>
              <a:gd name="connsiteX0" fmla="*/ 0 w 428020"/>
              <a:gd name="connsiteY0" fmla="*/ 298349 h 545850"/>
              <a:gd name="connsiteX1" fmla="*/ 195942 w 428020"/>
              <a:gd name="connsiteY1" fmla="*/ 537835 h 545850"/>
              <a:gd name="connsiteX2" fmla="*/ 402771 w 428020"/>
              <a:gd name="connsiteY2" fmla="*/ 37092 h 545850"/>
              <a:gd name="connsiteX3" fmla="*/ 424542 w 428020"/>
              <a:gd name="connsiteY3" fmla="*/ 37092 h 545850"/>
              <a:gd name="connsiteX4" fmla="*/ 424542 w 428020"/>
              <a:gd name="connsiteY4" fmla="*/ 37092 h 5458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28020" h="545850">
                <a:moveTo>
                  <a:pt x="0" y="298349"/>
                </a:moveTo>
                <a:cubicBezTo>
                  <a:pt x="64407" y="439863"/>
                  <a:pt x="128814" y="581378"/>
                  <a:pt x="195942" y="537835"/>
                </a:cubicBezTo>
                <a:cubicBezTo>
                  <a:pt x="263070" y="494292"/>
                  <a:pt x="364671" y="120549"/>
                  <a:pt x="402771" y="37092"/>
                </a:cubicBezTo>
                <a:cubicBezTo>
                  <a:pt x="440871" y="-46365"/>
                  <a:pt x="424542" y="37092"/>
                  <a:pt x="424542" y="37092"/>
                </a:cubicBezTo>
                <a:lnTo>
                  <a:pt x="424542" y="37092"/>
                </a:lnTo>
              </a:path>
            </a:pathLst>
          </a:custGeom>
          <a:ln w="76200">
            <a:solidFill>
              <a:srgbClr val="00B050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Volný tvar 93"/>
          <p:cNvSpPr/>
          <p:nvPr/>
        </p:nvSpPr>
        <p:spPr>
          <a:xfrm>
            <a:off x="2194146" y="3405345"/>
            <a:ext cx="428020" cy="545850"/>
          </a:xfrm>
          <a:custGeom>
            <a:avLst/>
            <a:gdLst>
              <a:gd name="connsiteX0" fmla="*/ 0 w 428020"/>
              <a:gd name="connsiteY0" fmla="*/ 298349 h 545850"/>
              <a:gd name="connsiteX1" fmla="*/ 195942 w 428020"/>
              <a:gd name="connsiteY1" fmla="*/ 537835 h 545850"/>
              <a:gd name="connsiteX2" fmla="*/ 402771 w 428020"/>
              <a:gd name="connsiteY2" fmla="*/ 37092 h 545850"/>
              <a:gd name="connsiteX3" fmla="*/ 424542 w 428020"/>
              <a:gd name="connsiteY3" fmla="*/ 37092 h 545850"/>
              <a:gd name="connsiteX4" fmla="*/ 424542 w 428020"/>
              <a:gd name="connsiteY4" fmla="*/ 37092 h 5458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28020" h="545850">
                <a:moveTo>
                  <a:pt x="0" y="298349"/>
                </a:moveTo>
                <a:cubicBezTo>
                  <a:pt x="64407" y="439863"/>
                  <a:pt x="128814" y="581378"/>
                  <a:pt x="195942" y="537835"/>
                </a:cubicBezTo>
                <a:cubicBezTo>
                  <a:pt x="263070" y="494292"/>
                  <a:pt x="364671" y="120549"/>
                  <a:pt x="402771" y="37092"/>
                </a:cubicBezTo>
                <a:cubicBezTo>
                  <a:pt x="440871" y="-46365"/>
                  <a:pt x="424542" y="37092"/>
                  <a:pt x="424542" y="37092"/>
                </a:cubicBezTo>
                <a:lnTo>
                  <a:pt x="424542" y="37092"/>
                </a:lnTo>
              </a:path>
            </a:pathLst>
          </a:custGeom>
          <a:ln w="76200">
            <a:solidFill>
              <a:srgbClr val="00B050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Volný tvar 94"/>
          <p:cNvSpPr/>
          <p:nvPr/>
        </p:nvSpPr>
        <p:spPr>
          <a:xfrm>
            <a:off x="2213584" y="4556744"/>
            <a:ext cx="428020" cy="545850"/>
          </a:xfrm>
          <a:custGeom>
            <a:avLst/>
            <a:gdLst>
              <a:gd name="connsiteX0" fmla="*/ 0 w 428020"/>
              <a:gd name="connsiteY0" fmla="*/ 298349 h 545850"/>
              <a:gd name="connsiteX1" fmla="*/ 195942 w 428020"/>
              <a:gd name="connsiteY1" fmla="*/ 537835 h 545850"/>
              <a:gd name="connsiteX2" fmla="*/ 402771 w 428020"/>
              <a:gd name="connsiteY2" fmla="*/ 37092 h 545850"/>
              <a:gd name="connsiteX3" fmla="*/ 424542 w 428020"/>
              <a:gd name="connsiteY3" fmla="*/ 37092 h 545850"/>
              <a:gd name="connsiteX4" fmla="*/ 424542 w 428020"/>
              <a:gd name="connsiteY4" fmla="*/ 37092 h 5458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28020" h="545850">
                <a:moveTo>
                  <a:pt x="0" y="298349"/>
                </a:moveTo>
                <a:cubicBezTo>
                  <a:pt x="64407" y="439863"/>
                  <a:pt x="128814" y="581378"/>
                  <a:pt x="195942" y="537835"/>
                </a:cubicBezTo>
                <a:cubicBezTo>
                  <a:pt x="263070" y="494292"/>
                  <a:pt x="364671" y="120549"/>
                  <a:pt x="402771" y="37092"/>
                </a:cubicBezTo>
                <a:cubicBezTo>
                  <a:pt x="440871" y="-46365"/>
                  <a:pt x="424542" y="37092"/>
                  <a:pt x="424542" y="37092"/>
                </a:cubicBezTo>
                <a:lnTo>
                  <a:pt x="424542" y="37092"/>
                </a:lnTo>
              </a:path>
            </a:pathLst>
          </a:custGeom>
          <a:ln w="76200">
            <a:solidFill>
              <a:srgbClr val="00B050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Volný tvar 95"/>
          <p:cNvSpPr/>
          <p:nvPr/>
        </p:nvSpPr>
        <p:spPr>
          <a:xfrm>
            <a:off x="6879504" y="1631221"/>
            <a:ext cx="428020" cy="545850"/>
          </a:xfrm>
          <a:custGeom>
            <a:avLst/>
            <a:gdLst>
              <a:gd name="connsiteX0" fmla="*/ 0 w 428020"/>
              <a:gd name="connsiteY0" fmla="*/ 298349 h 545850"/>
              <a:gd name="connsiteX1" fmla="*/ 195942 w 428020"/>
              <a:gd name="connsiteY1" fmla="*/ 537835 h 545850"/>
              <a:gd name="connsiteX2" fmla="*/ 402771 w 428020"/>
              <a:gd name="connsiteY2" fmla="*/ 37092 h 545850"/>
              <a:gd name="connsiteX3" fmla="*/ 424542 w 428020"/>
              <a:gd name="connsiteY3" fmla="*/ 37092 h 545850"/>
              <a:gd name="connsiteX4" fmla="*/ 424542 w 428020"/>
              <a:gd name="connsiteY4" fmla="*/ 37092 h 5458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28020" h="545850">
                <a:moveTo>
                  <a:pt x="0" y="298349"/>
                </a:moveTo>
                <a:cubicBezTo>
                  <a:pt x="64407" y="439863"/>
                  <a:pt x="128814" y="581378"/>
                  <a:pt x="195942" y="537835"/>
                </a:cubicBezTo>
                <a:cubicBezTo>
                  <a:pt x="263070" y="494292"/>
                  <a:pt x="364671" y="120549"/>
                  <a:pt x="402771" y="37092"/>
                </a:cubicBezTo>
                <a:cubicBezTo>
                  <a:pt x="440871" y="-46365"/>
                  <a:pt x="424542" y="37092"/>
                  <a:pt x="424542" y="37092"/>
                </a:cubicBezTo>
                <a:lnTo>
                  <a:pt x="424542" y="37092"/>
                </a:lnTo>
              </a:path>
            </a:pathLst>
          </a:custGeom>
          <a:ln w="76200">
            <a:solidFill>
              <a:srgbClr val="00B050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Volný tvar 96"/>
          <p:cNvSpPr/>
          <p:nvPr/>
        </p:nvSpPr>
        <p:spPr>
          <a:xfrm>
            <a:off x="6925186" y="2323864"/>
            <a:ext cx="428020" cy="545850"/>
          </a:xfrm>
          <a:custGeom>
            <a:avLst/>
            <a:gdLst>
              <a:gd name="connsiteX0" fmla="*/ 0 w 428020"/>
              <a:gd name="connsiteY0" fmla="*/ 298349 h 545850"/>
              <a:gd name="connsiteX1" fmla="*/ 195942 w 428020"/>
              <a:gd name="connsiteY1" fmla="*/ 537835 h 545850"/>
              <a:gd name="connsiteX2" fmla="*/ 402771 w 428020"/>
              <a:gd name="connsiteY2" fmla="*/ 37092 h 545850"/>
              <a:gd name="connsiteX3" fmla="*/ 424542 w 428020"/>
              <a:gd name="connsiteY3" fmla="*/ 37092 h 545850"/>
              <a:gd name="connsiteX4" fmla="*/ 424542 w 428020"/>
              <a:gd name="connsiteY4" fmla="*/ 37092 h 5458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28020" h="545850">
                <a:moveTo>
                  <a:pt x="0" y="298349"/>
                </a:moveTo>
                <a:cubicBezTo>
                  <a:pt x="64407" y="439863"/>
                  <a:pt x="128814" y="581378"/>
                  <a:pt x="195942" y="537835"/>
                </a:cubicBezTo>
                <a:cubicBezTo>
                  <a:pt x="263070" y="494292"/>
                  <a:pt x="364671" y="120549"/>
                  <a:pt x="402771" y="37092"/>
                </a:cubicBezTo>
                <a:cubicBezTo>
                  <a:pt x="440871" y="-46365"/>
                  <a:pt x="424542" y="37092"/>
                  <a:pt x="424542" y="37092"/>
                </a:cubicBezTo>
                <a:lnTo>
                  <a:pt x="424542" y="37092"/>
                </a:lnTo>
              </a:path>
            </a:pathLst>
          </a:custGeom>
          <a:ln w="76200">
            <a:solidFill>
              <a:srgbClr val="00B050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Volný tvar 97"/>
          <p:cNvSpPr/>
          <p:nvPr/>
        </p:nvSpPr>
        <p:spPr>
          <a:xfrm>
            <a:off x="6912240" y="3978551"/>
            <a:ext cx="428020" cy="545850"/>
          </a:xfrm>
          <a:custGeom>
            <a:avLst/>
            <a:gdLst>
              <a:gd name="connsiteX0" fmla="*/ 0 w 428020"/>
              <a:gd name="connsiteY0" fmla="*/ 298349 h 545850"/>
              <a:gd name="connsiteX1" fmla="*/ 195942 w 428020"/>
              <a:gd name="connsiteY1" fmla="*/ 537835 h 545850"/>
              <a:gd name="connsiteX2" fmla="*/ 402771 w 428020"/>
              <a:gd name="connsiteY2" fmla="*/ 37092 h 545850"/>
              <a:gd name="connsiteX3" fmla="*/ 424542 w 428020"/>
              <a:gd name="connsiteY3" fmla="*/ 37092 h 545850"/>
              <a:gd name="connsiteX4" fmla="*/ 424542 w 428020"/>
              <a:gd name="connsiteY4" fmla="*/ 37092 h 5458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28020" h="545850">
                <a:moveTo>
                  <a:pt x="0" y="298349"/>
                </a:moveTo>
                <a:cubicBezTo>
                  <a:pt x="64407" y="439863"/>
                  <a:pt x="128814" y="581378"/>
                  <a:pt x="195942" y="537835"/>
                </a:cubicBezTo>
                <a:cubicBezTo>
                  <a:pt x="263070" y="494292"/>
                  <a:pt x="364671" y="120549"/>
                  <a:pt x="402771" y="37092"/>
                </a:cubicBezTo>
                <a:cubicBezTo>
                  <a:pt x="440871" y="-46365"/>
                  <a:pt x="424542" y="37092"/>
                  <a:pt x="424542" y="37092"/>
                </a:cubicBezTo>
                <a:lnTo>
                  <a:pt x="424542" y="37092"/>
                </a:lnTo>
              </a:path>
            </a:pathLst>
          </a:custGeom>
          <a:ln w="76200">
            <a:solidFill>
              <a:srgbClr val="00B050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Volný tvar 98"/>
          <p:cNvSpPr/>
          <p:nvPr/>
        </p:nvSpPr>
        <p:spPr>
          <a:xfrm>
            <a:off x="6979676" y="4556744"/>
            <a:ext cx="428020" cy="545850"/>
          </a:xfrm>
          <a:custGeom>
            <a:avLst/>
            <a:gdLst>
              <a:gd name="connsiteX0" fmla="*/ 0 w 428020"/>
              <a:gd name="connsiteY0" fmla="*/ 298349 h 545850"/>
              <a:gd name="connsiteX1" fmla="*/ 195942 w 428020"/>
              <a:gd name="connsiteY1" fmla="*/ 537835 h 545850"/>
              <a:gd name="connsiteX2" fmla="*/ 402771 w 428020"/>
              <a:gd name="connsiteY2" fmla="*/ 37092 h 545850"/>
              <a:gd name="connsiteX3" fmla="*/ 424542 w 428020"/>
              <a:gd name="connsiteY3" fmla="*/ 37092 h 545850"/>
              <a:gd name="connsiteX4" fmla="*/ 424542 w 428020"/>
              <a:gd name="connsiteY4" fmla="*/ 37092 h 5458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28020" h="545850">
                <a:moveTo>
                  <a:pt x="0" y="298349"/>
                </a:moveTo>
                <a:cubicBezTo>
                  <a:pt x="64407" y="439863"/>
                  <a:pt x="128814" y="581378"/>
                  <a:pt x="195942" y="537835"/>
                </a:cubicBezTo>
                <a:cubicBezTo>
                  <a:pt x="263070" y="494292"/>
                  <a:pt x="364671" y="120549"/>
                  <a:pt x="402771" y="37092"/>
                </a:cubicBezTo>
                <a:cubicBezTo>
                  <a:pt x="440871" y="-46365"/>
                  <a:pt x="424542" y="37092"/>
                  <a:pt x="424542" y="37092"/>
                </a:cubicBezTo>
                <a:lnTo>
                  <a:pt x="424542" y="37092"/>
                </a:lnTo>
              </a:path>
            </a:pathLst>
          </a:custGeom>
          <a:ln w="76200">
            <a:solidFill>
              <a:srgbClr val="00B050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0981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3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1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7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5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1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</p:childTnLst>
        </p:cTn>
      </p:par>
    </p:tnLst>
    <p:bldLst>
      <p:bldP spid="82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  <p:bldP spid="92" grpId="0" animBg="1"/>
      <p:bldP spid="93" grpId="0" animBg="1"/>
      <p:bldP spid="94" grpId="0" animBg="1"/>
      <p:bldP spid="95" grpId="0" animBg="1"/>
      <p:bldP spid="96" grpId="0" animBg="1"/>
      <p:bldP spid="97" grpId="0" animBg="1"/>
      <p:bldP spid="98" grpId="0" animBg="1"/>
      <p:bldP spid="9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79208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Použité zdroje</a:t>
            </a:r>
            <a:r>
              <a:rPr lang="cs-CZ" dirty="0" smtClean="0"/>
              <a:t>:</a:t>
            </a:r>
          </a:p>
          <a:p>
            <a:endParaRPr lang="cs-CZ" dirty="0"/>
          </a:p>
          <a:p>
            <a:r>
              <a:rPr lang="cs-CZ" dirty="0"/>
              <a:t>http://microsoft.com</a:t>
            </a:r>
          </a:p>
          <a:p>
            <a:endParaRPr lang="cs-CZ" dirty="0"/>
          </a:p>
          <a:p>
            <a:r>
              <a:rPr lang="cs-CZ" dirty="0"/>
              <a:t>ODVÁRKO, Oldřich; KADLEČEK, Jiří. </a:t>
            </a:r>
            <a:r>
              <a:rPr lang="cs-CZ" i="1" dirty="0"/>
              <a:t>Matematika pro 7.ročník základní školy : 1.díl</a:t>
            </a:r>
            <a:r>
              <a:rPr lang="cs-CZ" dirty="0"/>
              <a:t>. 1.vydání. Praha : Prometheus, 1998. 88 s. ISBN 80-7196-111-6.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3273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73</TotalTime>
  <Words>259</Words>
  <Application>Microsoft Office PowerPoint</Application>
  <PresentationFormat>Předvádění na obrazovce (4:3)</PresentationFormat>
  <Paragraphs>69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Shluk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Martina Dostálová</dc:creator>
  <cp:lastModifiedBy>Martina Dostálová</cp:lastModifiedBy>
  <cp:revision>23</cp:revision>
  <dcterms:created xsi:type="dcterms:W3CDTF">2011-11-07T13:41:47Z</dcterms:created>
  <dcterms:modified xsi:type="dcterms:W3CDTF">2012-05-21T10:08:13Z</dcterms:modified>
</cp:coreProperties>
</file>