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VY_32_INOVACE_05_Matematika pro 7.ročník_Sčítání celých čísel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Sčítání </a:t>
          </a:r>
          <a:r>
            <a:rPr lang="cs-CZ" smtClean="0"/>
            <a:t>celých čísel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41FFE598-2EE4-4B12-B0A6-A91566B2BDCF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</a:t>
          </a:r>
          <a:r>
            <a:rPr lang="cs-CZ" smtClean="0"/>
            <a:t>listopad 2011</a:t>
          </a:r>
          <a:endParaRPr lang="cs-CZ" dirty="0"/>
        </a:p>
      </dgm:t>
    </dgm:pt>
    <dgm:pt modelId="{AFFF5267-3E20-497B-9C4D-947FF399939D}" type="parTrans" cxnId="{F129E040-A0E8-4C10-AADA-00CD789EE295}">
      <dgm:prSet/>
      <dgm:spPr/>
      <dgm:t>
        <a:bodyPr/>
        <a:lstStyle/>
        <a:p>
          <a:endParaRPr lang="cs-CZ"/>
        </a:p>
      </dgm:t>
    </dgm:pt>
    <dgm:pt modelId="{CE785560-3DC5-4772-9A53-D5AF2E8C4802}" type="sibTrans" cxnId="{F129E040-A0E8-4C10-AADA-00CD789EE29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B4945A4C-3064-4A37-9D70-E442954E5C7B}" type="pres">
      <dgm:prSet presAssocID="{41FFE598-2EE4-4B12-B0A6-A91566B2BDCF}" presName="vertSpace5" presStyleLbl="node1" presStyleIdx="3" presStyleCnt="6"/>
      <dgm:spPr/>
      <dgm:t>
        <a:bodyPr/>
        <a:lstStyle/>
        <a:p>
          <a:endParaRPr lang="cs-CZ"/>
        </a:p>
      </dgm:t>
    </dgm:pt>
    <dgm:pt modelId="{A7ECD760-5F69-4C7C-A545-3BF6017D9788}" type="pres">
      <dgm:prSet presAssocID="{41FFE598-2EE4-4B12-B0A6-A91566B2BDCF}" presName="circle5" presStyleLbl="node1" presStyleIdx="4" presStyleCnt="6"/>
      <dgm:spPr/>
      <dgm:t>
        <a:bodyPr/>
        <a:lstStyle/>
        <a:p>
          <a:endParaRPr lang="cs-CZ"/>
        </a:p>
      </dgm:t>
    </dgm:pt>
    <dgm:pt modelId="{7A59EB22-FAF1-4835-8543-08ADAAF2526B}" type="pres">
      <dgm:prSet presAssocID="{41FFE598-2EE4-4B12-B0A6-A91566B2BDCF}" presName="rect5" presStyleLbl="alignAcc1" presStyleIdx="4" presStyleCnt="6"/>
      <dgm:spPr/>
      <dgm:t>
        <a:bodyPr/>
        <a:lstStyle/>
        <a:p>
          <a:endParaRPr lang="cs-CZ"/>
        </a:p>
      </dgm:t>
    </dgm:pt>
    <dgm:pt modelId="{BCD40BE3-44F4-4515-970B-D20F0ED445D6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F7973272-96CC-4BE5-B524-D162852CC14D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9F6826C0-60DD-4484-9F0D-3D9BD544E91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D3A56-946F-45AE-9E7C-D0B4874E68D9}" type="pres">
      <dgm:prSet presAssocID="{41FFE598-2EE4-4B12-B0A6-A91566B2BDC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C3D443-4FAB-4CA0-898A-C27613B3ECE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6E4B09-B9C5-49F1-BBC0-2BA91BD4CD1B}" type="presOf" srcId="{D1B46980-6531-4606-95E6-44980827E919}" destId="{6140AFEC-043D-4C43-A2F9-D0F5331DF3A3}" srcOrd="0" destOrd="0" presId="urn:microsoft.com/office/officeart/2005/8/layout/target3"/>
    <dgm:cxn modelId="{F129E040-A0E8-4C10-AADA-00CD789EE295}" srcId="{757F3AB3-0718-4624-B441-E567A8F0AB56}" destId="{41FFE598-2EE4-4B12-B0A6-A91566B2BDCF}" srcOrd="4" destOrd="0" parTransId="{AFFF5267-3E20-497B-9C4D-947FF399939D}" sibTransId="{CE785560-3DC5-4772-9A53-D5AF2E8C4802}"/>
    <dgm:cxn modelId="{2876A52A-AAD6-4A0A-94AE-DAA4943466B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54C1A3F-E637-4141-80E6-393E07D2D16E}" type="presOf" srcId="{41FFE598-2EE4-4B12-B0A6-A91566B2BDCF}" destId="{CADD3A56-946F-45AE-9E7C-D0B4874E68D9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1712A63-8A18-4F66-9E19-DE89B8A3ACDA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CB5D5DF-8488-416D-9E8D-204A9DECF3C7}" type="presOf" srcId="{D8197B8C-B260-4A16-BDF4-0947B075E274}" destId="{5A5FFA88-C948-4069-8E93-59FA12366E83}" srcOrd="1" destOrd="0" presId="urn:microsoft.com/office/officeart/2005/8/layout/target3"/>
    <dgm:cxn modelId="{1D7D760C-E37D-4C1C-B5C0-6F590264CFE9}" type="presOf" srcId="{B651F6E3-6281-48DB-9319-2AEAFDAE7572}" destId="{6BB5E863-4638-4E1D-BFDE-399D028AC4ED}" srcOrd="1" destOrd="0" presId="urn:microsoft.com/office/officeart/2005/8/layout/target3"/>
    <dgm:cxn modelId="{A8A21EF1-99A2-4EB4-90EE-A5B1293A7EB2}" type="presOf" srcId="{D1B46980-6531-4606-95E6-44980827E919}" destId="{2BE915AB-18AA-4053-B92C-3BFC9ED204BB}" srcOrd="1" destOrd="0" presId="urn:microsoft.com/office/officeart/2005/8/layout/target3"/>
    <dgm:cxn modelId="{4CEC1A41-145B-4CD5-9C96-32C1CA8CD4DA}" type="presOf" srcId="{B651F6E3-6281-48DB-9319-2AEAFDAE7572}" destId="{619D679B-A015-4ECF-8348-D1034C574F40}" srcOrd="0" destOrd="0" presId="urn:microsoft.com/office/officeart/2005/8/layout/target3"/>
    <dgm:cxn modelId="{E1A6D6A5-1ED2-49E9-BBA5-3D3D3AA5E23F}" type="presOf" srcId="{757F3AB3-0718-4624-B441-E567A8F0AB56}" destId="{333A1088-737F-45CB-B68E-254E46348037}" srcOrd="0" destOrd="0" presId="urn:microsoft.com/office/officeart/2005/8/layout/target3"/>
    <dgm:cxn modelId="{0768625E-53A5-4C8F-AF4D-7FCE8F12FF1E}" type="presOf" srcId="{D1D4F407-5343-4D3F-B5B9-D407B03CAEB4}" destId="{AED2198E-93D5-4001-81B4-73124B309672}" srcOrd="1" destOrd="0" presId="urn:microsoft.com/office/officeart/2005/8/layout/target3"/>
    <dgm:cxn modelId="{AC57ECBE-490F-4DD7-B9E7-C04CF11E8775}" type="presOf" srcId="{4C35D32F-0EAB-4CD7-82EE-45574DC2A586}" destId="{9F6826C0-60DD-4484-9F0D-3D9BD544E91A}" srcOrd="0" destOrd="0" presId="urn:microsoft.com/office/officeart/2005/8/layout/target3"/>
    <dgm:cxn modelId="{C2DCF723-30B5-4BDD-B05B-60ABAFEF142B}" type="presOf" srcId="{41FFE598-2EE4-4B12-B0A6-A91566B2BDCF}" destId="{7A59EB22-FAF1-4835-8543-08ADAAF2526B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2A3127C-58A1-491B-B58E-DC03C0371AE7}" type="presOf" srcId="{4C35D32F-0EAB-4CD7-82EE-45574DC2A586}" destId="{ABC3D443-4FAB-4CA0-898A-C27613B3ECEE}" srcOrd="1" destOrd="0" presId="urn:microsoft.com/office/officeart/2005/8/layout/target3"/>
    <dgm:cxn modelId="{A0A417B9-AAB4-4FF8-A734-D3DD7AF910F7}" type="presParOf" srcId="{333A1088-737F-45CB-B68E-254E46348037}" destId="{F5ABB229-8D3B-4694-996A-96F23CF14429}" srcOrd="0" destOrd="0" presId="urn:microsoft.com/office/officeart/2005/8/layout/target3"/>
    <dgm:cxn modelId="{0C248EEF-7B43-49F1-A877-FE5758ACE75F}" type="presParOf" srcId="{333A1088-737F-45CB-B68E-254E46348037}" destId="{F41139FD-01EE-4571-8B17-4FB00FC51163}" srcOrd="1" destOrd="0" presId="urn:microsoft.com/office/officeart/2005/8/layout/target3"/>
    <dgm:cxn modelId="{2237BDAC-4AFB-4244-A6EE-C656F6A07559}" type="presParOf" srcId="{333A1088-737F-45CB-B68E-254E46348037}" destId="{D005CE8C-CC26-4C3E-AC11-E15060ECD759}" srcOrd="2" destOrd="0" presId="urn:microsoft.com/office/officeart/2005/8/layout/target3"/>
    <dgm:cxn modelId="{88164A8C-C3EE-435A-B1D5-387C2612464E}" type="presParOf" srcId="{333A1088-737F-45CB-B68E-254E46348037}" destId="{2C702D82-9B77-49B7-9568-BB8EB47C3372}" srcOrd="3" destOrd="0" presId="urn:microsoft.com/office/officeart/2005/8/layout/target3"/>
    <dgm:cxn modelId="{EEF5495C-A9A0-4A0B-A518-6F36980B3BED}" type="presParOf" srcId="{333A1088-737F-45CB-B68E-254E46348037}" destId="{A52A0455-90FF-4808-ABD0-F02540D31D5A}" srcOrd="4" destOrd="0" presId="urn:microsoft.com/office/officeart/2005/8/layout/target3"/>
    <dgm:cxn modelId="{D85CCDB0-BE70-49D9-9F98-C8DA86DDD31D}" type="presParOf" srcId="{333A1088-737F-45CB-B68E-254E46348037}" destId="{6140AFEC-043D-4C43-A2F9-D0F5331DF3A3}" srcOrd="5" destOrd="0" presId="urn:microsoft.com/office/officeart/2005/8/layout/target3"/>
    <dgm:cxn modelId="{239FAE39-CCC5-48C0-8B42-99BB0E2438D6}" type="presParOf" srcId="{333A1088-737F-45CB-B68E-254E46348037}" destId="{9358AC05-5D7D-4327-9F80-1AD486AEA664}" srcOrd="6" destOrd="0" presId="urn:microsoft.com/office/officeart/2005/8/layout/target3"/>
    <dgm:cxn modelId="{5912F3C3-2E7F-4B55-A94A-182842B1A023}" type="presParOf" srcId="{333A1088-737F-45CB-B68E-254E46348037}" destId="{313FC574-E1CD-4FB4-B054-0B805CE0447D}" srcOrd="7" destOrd="0" presId="urn:microsoft.com/office/officeart/2005/8/layout/target3"/>
    <dgm:cxn modelId="{6D16DDC0-BA4E-4079-A00D-0F9194BD2E8A}" type="presParOf" srcId="{333A1088-737F-45CB-B68E-254E46348037}" destId="{619D679B-A015-4ECF-8348-D1034C574F40}" srcOrd="8" destOrd="0" presId="urn:microsoft.com/office/officeart/2005/8/layout/target3"/>
    <dgm:cxn modelId="{79F26EBC-E3CD-4ED5-8BA7-8D0343752659}" type="presParOf" srcId="{333A1088-737F-45CB-B68E-254E46348037}" destId="{322283A8-4A27-4CDA-BAE3-F381106A9174}" srcOrd="9" destOrd="0" presId="urn:microsoft.com/office/officeart/2005/8/layout/target3"/>
    <dgm:cxn modelId="{0785D263-AE4D-4460-A5D4-25E3506EEED9}" type="presParOf" srcId="{333A1088-737F-45CB-B68E-254E46348037}" destId="{FFC9F71D-1B4F-4AD9-A4A6-86ADEFC8AF5C}" srcOrd="10" destOrd="0" presId="urn:microsoft.com/office/officeart/2005/8/layout/target3"/>
    <dgm:cxn modelId="{7404C72E-05C1-4F6D-9F62-8EF7EA5F854A}" type="presParOf" srcId="{333A1088-737F-45CB-B68E-254E46348037}" destId="{25B08C86-7E15-44DC-BE7F-FFB55DD49D12}" srcOrd="11" destOrd="0" presId="urn:microsoft.com/office/officeart/2005/8/layout/target3"/>
    <dgm:cxn modelId="{A740A003-F820-428E-93D9-6D395CB9A617}" type="presParOf" srcId="{333A1088-737F-45CB-B68E-254E46348037}" destId="{B4945A4C-3064-4A37-9D70-E442954E5C7B}" srcOrd="12" destOrd="0" presId="urn:microsoft.com/office/officeart/2005/8/layout/target3"/>
    <dgm:cxn modelId="{E4F25B33-B6C6-4B3D-AAEA-F2CAB0A7E06B}" type="presParOf" srcId="{333A1088-737F-45CB-B68E-254E46348037}" destId="{A7ECD760-5F69-4C7C-A545-3BF6017D9788}" srcOrd="13" destOrd="0" presId="urn:microsoft.com/office/officeart/2005/8/layout/target3"/>
    <dgm:cxn modelId="{4B009AB6-21F3-4021-8D2A-FA088008A586}" type="presParOf" srcId="{333A1088-737F-45CB-B68E-254E46348037}" destId="{7A59EB22-FAF1-4835-8543-08ADAAF2526B}" srcOrd="14" destOrd="0" presId="urn:microsoft.com/office/officeart/2005/8/layout/target3"/>
    <dgm:cxn modelId="{3C26211E-75F6-4286-AB51-BDE20E00FE78}" type="presParOf" srcId="{333A1088-737F-45CB-B68E-254E46348037}" destId="{BCD40BE3-44F4-4515-970B-D20F0ED445D6}" srcOrd="15" destOrd="0" presId="urn:microsoft.com/office/officeart/2005/8/layout/target3"/>
    <dgm:cxn modelId="{DBF6FA95-3380-4934-A525-CA2D68766E22}" type="presParOf" srcId="{333A1088-737F-45CB-B68E-254E46348037}" destId="{F7973272-96CC-4BE5-B524-D162852CC14D}" srcOrd="16" destOrd="0" presId="urn:microsoft.com/office/officeart/2005/8/layout/target3"/>
    <dgm:cxn modelId="{790B0A55-1C60-4A9D-850F-FBC0AA9A04F2}" type="presParOf" srcId="{333A1088-737F-45CB-B68E-254E46348037}" destId="{9F6826C0-60DD-4484-9F0D-3D9BD544E91A}" srcOrd="17" destOrd="0" presId="urn:microsoft.com/office/officeart/2005/8/layout/target3"/>
    <dgm:cxn modelId="{41E3E8A2-8FDB-4054-8C73-0D7FC49F8F48}" type="presParOf" srcId="{333A1088-737F-45CB-B68E-254E46348037}" destId="{AED2198E-93D5-4001-81B4-73124B309672}" srcOrd="18" destOrd="0" presId="urn:microsoft.com/office/officeart/2005/8/layout/target3"/>
    <dgm:cxn modelId="{6AD21B1A-1775-4FE7-BCDC-EAD51640A0CA}" type="presParOf" srcId="{333A1088-737F-45CB-B68E-254E46348037}" destId="{2BE915AB-18AA-4053-B92C-3BFC9ED204BB}" srcOrd="19" destOrd="0" presId="urn:microsoft.com/office/officeart/2005/8/layout/target3"/>
    <dgm:cxn modelId="{F2D9BA48-A8E7-4148-9281-CE654EF04FFA}" type="presParOf" srcId="{333A1088-737F-45CB-B68E-254E46348037}" destId="{6BB5E863-4638-4E1D-BFDE-399D028AC4ED}" srcOrd="20" destOrd="0" presId="urn:microsoft.com/office/officeart/2005/8/layout/target3"/>
    <dgm:cxn modelId="{5E9780D7-DAD7-44E7-BD2C-182B4463CEFA}" type="presParOf" srcId="{333A1088-737F-45CB-B68E-254E46348037}" destId="{5A5FFA88-C948-4069-8E93-59FA12366E83}" srcOrd="21" destOrd="0" presId="urn:microsoft.com/office/officeart/2005/8/layout/target3"/>
    <dgm:cxn modelId="{E463D9E6-DABB-4B3F-8D78-3D2B6B5D87F2}" type="presParOf" srcId="{333A1088-737F-45CB-B68E-254E46348037}" destId="{CADD3A56-946F-45AE-9E7C-D0B4874E68D9}" srcOrd="22" destOrd="0" presId="urn:microsoft.com/office/officeart/2005/8/layout/target3"/>
    <dgm:cxn modelId="{AD5232DA-03B2-40DB-8C22-3F35A051A4FE}" type="presParOf" srcId="{333A1088-737F-45CB-B68E-254E46348037}" destId="{ABC3D443-4FAB-4CA0-898A-C27613B3ECE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83141"/>
                <a:satOff val="0"/>
                <a:lumOff val="-706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-183141"/>
                <a:satOff val="0"/>
                <a:lumOff val="-706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183141"/>
              <a:satOff val="0"/>
              <a:lumOff val="-70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Martina Dostálová</a:t>
          </a:r>
          <a:endParaRPr lang="cs-CZ" sz="12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66282"/>
                <a:satOff val="0"/>
                <a:lumOff val="-1412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-366282"/>
                <a:satOff val="0"/>
                <a:lumOff val="-1412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366282"/>
              <a:satOff val="0"/>
              <a:lumOff val="-141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VY_32_INOVACE_05_Matematika pro 7.ročník_Sčítání celých čísel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549423"/>
                <a:satOff val="0"/>
                <a:lumOff val="-2117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-549423"/>
                <a:satOff val="0"/>
                <a:lumOff val="-2117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549423"/>
              <a:satOff val="0"/>
              <a:lumOff val="-211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Sčítání </a:t>
          </a:r>
          <a:r>
            <a:rPr lang="cs-CZ" sz="1200" kern="1200" smtClean="0"/>
            <a:t>celých čísel</a:t>
          </a:r>
          <a:endParaRPr lang="cs-CZ" sz="1200" kern="1200" dirty="0"/>
        </a:p>
      </dsp:txBody>
      <dsp:txXfrm>
        <a:off x="1273857" y="955392"/>
        <a:ext cx="5350878" cy="318465"/>
      </dsp:txXfrm>
    </dsp:sp>
    <dsp:sp modelId="{A7ECD760-5F69-4C7C-A545-3BF6017D9788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32564"/>
                <a:satOff val="0"/>
                <a:lumOff val="-2823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-732564"/>
                <a:satOff val="0"/>
                <a:lumOff val="-2823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A59EB22-FAF1-4835-8543-08ADAAF2526B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732564"/>
              <a:satOff val="0"/>
              <a:lumOff val="-2823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</a:t>
          </a:r>
          <a:r>
            <a:rPr lang="cs-CZ" sz="1200" kern="1200" smtClean="0"/>
            <a:t>: </a:t>
          </a:r>
          <a:r>
            <a:rPr lang="cs-CZ" sz="1200" kern="1200" smtClean="0"/>
            <a:t>listopad 2011</a:t>
          </a:r>
          <a:endParaRPr lang="cs-CZ" sz="1200" kern="1200" dirty="0"/>
        </a:p>
      </dsp:txBody>
      <dsp:txXfrm>
        <a:off x="1273857" y="1273857"/>
        <a:ext cx="5350878" cy="318465"/>
      </dsp:txXfrm>
    </dsp:sp>
    <dsp:sp modelId="{F7973272-96CC-4BE5-B524-D162852CC14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915705"/>
                <a:satOff val="0"/>
                <a:lumOff val="-3529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-915705"/>
                <a:satOff val="0"/>
                <a:lumOff val="-3529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F6826C0-60DD-4484-9F0D-3D9BD544E91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915705"/>
              <a:satOff val="0"/>
              <a:lumOff val="-352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8D7-C3D5-46F3-BA79-FC1C5B57012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CBA546-0A1E-449C-8CA0-E71636CCB5EA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96840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189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12776"/>
            <a:ext cx="7125112" cy="2645822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/>
                </a:solidFill>
              </a:rPr>
              <a:t>Digitální učební materiál Sčítání celých čísel je vhodný pro zavedení operace sčítání v sedmém ročníku základní školy. Je vhodný pro prezentaci na interaktivní tabuli.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46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Sčítání celých čísel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290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51765" y="1340768"/>
            <a:ext cx="1906374" cy="92447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3 + 1 =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974181"/>
              </p:ext>
            </p:extLst>
          </p:nvPr>
        </p:nvGraphicFramePr>
        <p:xfrm>
          <a:off x="611560" y="3212976"/>
          <a:ext cx="799289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</a:tblGrid>
              <a:tr h="29375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28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427984" y="2708920"/>
            <a:ext cx="36004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dirty="0" smtClean="0">
                <a:solidFill>
                  <a:schemeClr val="bg1"/>
                </a:solidFill>
              </a:rPr>
              <a:t>0</a:t>
            </a:r>
            <a:endParaRPr lang="cs-CZ" sz="35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39274" y="1501756"/>
            <a:ext cx="1054968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500" dirty="0" smtClean="0"/>
              <a:t>4</a:t>
            </a:r>
            <a:endParaRPr lang="cs-CZ" sz="35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0445" y="3897497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-12   -10   -8     -6    -4     -2  -1     1  2  3  4  5  6  7  8  9 10 11 12 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4608004" y="3501008"/>
            <a:ext cx="90010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508104" y="3339862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868144" y="3140968"/>
            <a:ext cx="0" cy="756529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580112" y="3912886"/>
            <a:ext cx="576064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9600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1546491"/>
            <a:ext cx="2770786" cy="92447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3 + (-1) =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6720384"/>
              </p:ext>
            </p:extLst>
          </p:nvPr>
        </p:nvGraphicFramePr>
        <p:xfrm>
          <a:off x="611560" y="3212976"/>
          <a:ext cx="799289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</a:tblGrid>
              <a:tr h="29375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28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3919269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-12   -10   -8     -6    -4     -2  -1     1  2  3  4  5  6  7  8  9 10 11 12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9972" y="2780928"/>
            <a:ext cx="64807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bg1"/>
                </a:solidFill>
              </a:rPr>
              <a:t>0</a:t>
            </a:r>
            <a:endParaRPr lang="cs-CZ" sz="2500" dirty="0">
              <a:solidFill>
                <a:schemeClr val="bg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644008" y="350100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220072" y="3257982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204115" y="3112162"/>
            <a:ext cx="0" cy="747082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004048" y="3859244"/>
            <a:ext cx="432048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500" dirty="0" smtClean="0"/>
              <a:t>2</a:t>
            </a:r>
            <a:endParaRPr lang="cs-CZ" sz="35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38529" y="1779487"/>
            <a:ext cx="432048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500" dirty="0" smtClean="0"/>
              <a:t>2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2574202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1412776"/>
            <a:ext cx="2626453" cy="92447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-1 + 3 =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6720384"/>
              </p:ext>
            </p:extLst>
          </p:nvPr>
        </p:nvGraphicFramePr>
        <p:xfrm>
          <a:off x="611560" y="3212976"/>
          <a:ext cx="799289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</a:tblGrid>
              <a:tr h="29375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28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3919269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-12   -10   -8     -6    -4     -2  -1     1  2  3  4  5  6  7  8  9 10 11 12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9972" y="2780928"/>
            <a:ext cx="64807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bg1"/>
                </a:solidFill>
              </a:rPr>
              <a:t>0</a:t>
            </a:r>
            <a:endParaRPr lang="cs-CZ" sz="2500" dirty="0">
              <a:solidFill>
                <a:schemeClr val="bg1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4319972" y="3501008"/>
            <a:ext cx="32403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319972" y="3257982"/>
            <a:ext cx="9001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20072" y="3140968"/>
            <a:ext cx="0" cy="778301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553998" y="1628800"/>
            <a:ext cx="432048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500" dirty="0" smtClean="0"/>
              <a:t>2</a:t>
            </a:r>
            <a:endParaRPr lang="cs-CZ" sz="35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4048" y="3919269"/>
            <a:ext cx="432048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500" dirty="0" smtClean="0"/>
              <a:t>2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417092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1770065"/>
            <a:ext cx="3204356" cy="92447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(-1) + (-2) =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6811638"/>
              </p:ext>
            </p:extLst>
          </p:nvPr>
        </p:nvGraphicFramePr>
        <p:xfrm>
          <a:off x="611560" y="3212976"/>
          <a:ext cx="799289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  <a:gridCol w="307419"/>
              </a:tblGrid>
              <a:tr h="293752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62828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3919269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-12   -10   -8     -6    -4     -2  -1     1  2  3  4  5  6  7  8  9 10 11 12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9972" y="2780928"/>
            <a:ext cx="64807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bg1"/>
                </a:solidFill>
              </a:rPr>
              <a:t>0</a:t>
            </a:r>
            <a:endParaRPr lang="cs-CZ" sz="2500" dirty="0">
              <a:solidFill>
                <a:schemeClr val="bg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4319972" y="3429000"/>
            <a:ext cx="32403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707904" y="3257982"/>
            <a:ext cx="6120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707904" y="3257982"/>
            <a:ext cx="0" cy="747082"/>
          </a:xfrm>
          <a:prstGeom prst="line">
            <a:avLst/>
          </a:prstGeom>
          <a:ln w="5715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93858" y="3973130"/>
            <a:ext cx="720080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500" dirty="0" smtClean="0"/>
              <a:t>-3</a:t>
            </a:r>
            <a:endParaRPr lang="cs-CZ" sz="35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915" y="1986089"/>
            <a:ext cx="720080" cy="63094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500" dirty="0" smtClean="0"/>
              <a:t>-3</a:t>
            </a:r>
            <a:endParaRPr lang="cs-CZ" sz="3500" dirty="0"/>
          </a:p>
        </p:txBody>
      </p:sp>
    </p:spTree>
    <p:extLst>
      <p:ext uri="{BB962C8B-B14F-4D97-AF65-F5344CB8AC3E}">
        <p14:creationId xmlns:p14="http://schemas.microsoft.com/office/powerpoint/2010/main" val="3118053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764704"/>
            <a:ext cx="770485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dirty="0" smtClean="0">
                <a:solidFill>
                  <a:schemeClr val="bg1"/>
                </a:solidFill>
              </a:rPr>
              <a:t>Součet dvou kladných čísel je číslo kladné.</a:t>
            </a:r>
            <a:endParaRPr lang="cs-CZ" sz="35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2924944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6 + 14 = +20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31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70485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dirty="0" smtClean="0">
                <a:solidFill>
                  <a:schemeClr val="bg1"/>
                </a:solidFill>
              </a:rPr>
              <a:t>Součet dvou záporných čísel je číslo záporné.</a:t>
            </a:r>
            <a:endParaRPr lang="cs-CZ" sz="35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924944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-6 + (-14) = -20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6853" y="4651975"/>
            <a:ext cx="640871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bg1"/>
                </a:solidFill>
              </a:rPr>
              <a:t>Určíme znaménko a poté sečteme absolutní hodnoty.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852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55776" y="404664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6 + (-14) = 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112550"/>
            <a:ext cx="604867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accent6">
                    <a:lumMod val="50000"/>
                  </a:schemeClr>
                </a:solidFill>
              </a:rPr>
              <a:t>Zjistíme, které z čísel má větší absolutní hodnotu.</a:t>
            </a:r>
            <a:endParaRPr lang="cs-CZ" sz="25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2132856"/>
            <a:ext cx="244827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bg1"/>
                </a:solidFill>
                <a:latin typeface="Calibri"/>
                <a:cs typeface="Calibri"/>
              </a:rPr>
              <a:t>│6│</a:t>
            </a:r>
            <a:r>
              <a:rPr lang="en-US" sz="2500" dirty="0" smtClean="0">
                <a:solidFill>
                  <a:schemeClr val="bg1"/>
                </a:solidFill>
                <a:latin typeface="Calibri"/>
                <a:cs typeface="Calibri"/>
              </a:rPr>
              <a:t>&lt;│</a:t>
            </a:r>
            <a:r>
              <a:rPr lang="cs-CZ" sz="2500" dirty="0" smtClean="0">
                <a:solidFill>
                  <a:schemeClr val="bg1"/>
                </a:solidFill>
                <a:latin typeface="Calibri"/>
                <a:cs typeface="Calibri"/>
              </a:rPr>
              <a:t>-14│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56048" y="2708920"/>
            <a:ext cx="6048672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accent6">
                    <a:lumMod val="50000"/>
                  </a:schemeClr>
                </a:solidFill>
              </a:rPr>
              <a:t>Je to záporné číslo, součet bude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záporný.</a:t>
            </a:r>
            <a:endParaRPr lang="cs-CZ" sz="3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56048" y="3717032"/>
            <a:ext cx="604867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dirty="0" smtClean="0">
                <a:solidFill>
                  <a:schemeClr val="accent6">
                    <a:lumMod val="50000"/>
                  </a:schemeClr>
                </a:solidFill>
              </a:rPr>
              <a:t>Odečteme od větší absolutní hodnoty menší absolutní hodnotu.</a:t>
            </a:r>
            <a:endParaRPr lang="cs-CZ" sz="25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92016" y="4735815"/>
            <a:ext cx="35962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500" dirty="0" smtClean="0">
                <a:solidFill>
                  <a:schemeClr val="bg1"/>
                </a:solidFill>
                <a:latin typeface="Calibri"/>
                <a:cs typeface="Calibri"/>
              </a:rPr>
              <a:t>│</a:t>
            </a:r>
            <a:r>
              <a:rPr lang="cs-CZ" sz="2500" dirty="0" smtClean="0">
                <a:solidFill>
                  <a:schemeClr val="bg1"/>
                </a:solidFill>
                <a:latin typeface="Calibri"/>
                <a:cs typeface="Calibri"/>
              </a:rPr>
              <a:t>-14│-│</a:t>
            </a:r>
            <a:r>
              <a:rPr lang="cs-CZ" sz="2500" dirty="0">
                <a:solidFill>
                  <a:schemeClr val="bg1"/>
                </a:solidFill>
                <a:latin typeface="Calibri"/>
                <a:cs typeface="Calibri"/>
              </a:rPr>
              <a:t>6</a:t>
            </a:r>
            <a:r>
              <a:rPr lang="cs-CZ" sz="2500" dirty="0" smtClean="0">
                <a:solidFill>
                  <a:schemeClr val="bg1"/>
                </a:solidFill>
                <a:latin typeface="Calibri"/>
                <a:cs typeface="Calibri"/>
              </a:rPr>
              <a:t>│=  14 – 6 = 8</a:t>
            </a:r>
            <a:endParaRPr lang="cs-CZ" sz="2500" dirty="0">
              <a:solidFill>
                <a:schemeClr val="bg1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2485864" y="5373216"/>
            <a:ext cx="4608512" cy="861774"/>
            <a:chOff x="2485864" y="5373216"/>
            <a:chExt cx="4608512" cy="861774"/>
          </a:xfrm>
        </p:grpSpPr>
        <p:sp>
          <p:nvSpPr>
            <p:cNvPr id="11" name="TextovéPole 10"/>
            <p:cNvSpPr txBox="1"/>
            <p:nvPr/>
          </p:nvSpPr>
          <p:spPr>
            <a:xfrm>
              <a:off x="2485864" y="5373216"/>
              <a:ext cx="4608512" cy="861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>
                  <a:solidFill>
                    <a:schemeClr val="bg1"/>
                  </a:solidFill>
                </a:rPr>
                <a:t>6 + (-14) = </a:t>
              </a:r>
              <a:r>
                <a:rPr lang="cs-CZ" sz="5000" dirty="0" smtClean="0">
                  <a:solidFill>
                    <a:schemeClr val="accent1">
                      <a:lumMod val="75000"/>
                    </a:schemeClr>
                  </a:solidFill>
                </a:rPr>
                <a:t>-8</a:t>
              </a:r>
              <a:r>
                <a:rPr lang="cs-CZ" sz="4000" dirty="0" smtClean="0">
                  <a:solidFill>
                    <a:schemeClr val="bg1"/>
                  </a:solidFill>
                </a:rPr>
                <a:t> </a:t>
              </a:r>
              <a:endParaRPr lang="cs-CZ" sz="4000" dirty="0">
                <a:solidFill>
                  <a:schemeClr val="bg1"/>
                </a:solidFill>
              </a:endParaRP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5868144" y="6093296"/>
              <a:ext cx="792088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5868144" y="6199629"/>
              <a:ext cx="792088" cy="0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3142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772816"/>
            <a:ext cx="7272808" cy="41319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chemeClr val="bg1"/>
                </a:solidFill>
              </a:rPr>
              <a:t>(-12) + 8 =			(-15) + 30 =</a:t>
            </a:r>
          </a:p>
          <a:p>
            <a:pPr>
              <a:lnSpc>
                <a:spcPct val="150000"/>
              </a:lnSpc>
            </a:pPr>
            <a:endParaRPr lang="cs-CZ" sz="25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chemeClr val="bg1"/>
                </a:solidFill>
              </a:rPr>
              <a:t>21 + (-14) =			(-21) + 18 =</a:t>
            </a:r>
          </a:p>
          <a:p>
            <a:pPr>
              <a:lnSpc>
                <a:spcPct val="150000"/>
              </a:lnSpc>
            </a:pPr>
            <a:endParaRPr lang="cs-CZ" sz="25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chemeClr val="bg1"/>
                </a:solidFill>
              </a:rPr>
              <a:t>(-18) + 21 =			(-16) + (-20)=</a:t>
            </a:r>
          </a:p>
          <a:p>
            <a:pPr>
              <a:lnSpc>
                <a:spcPct val="150000"/>
              </a:lnSpc>
            </a:pPr>
            <a:endParaRPr lang="cs-CZ" sz="25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500" dirty="0" smtClean="0">
                <a:solidFill>
                  <a:schemeClr val="bg1"/>
                </a:solidFill>
              </a:rPr>
              <a:t>24 + (-29) =			(-74) + 64 =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12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764704"/>
            <a:ext cx="770485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>
                <a:solidFill>
                  <a:schemeClr val="bg1"/>
                </a:solidFill>
              </a:rPr>
              <a:t>Použité zdroje</a:t>
            </a:r>
            <a:r>
              <a:rPr lang="cs-CZ" dirty="0">
                <a:solidFill>
                  <a:schemeClr val="bg1"/>
                </a:solidFill>
              </a:rPr>
              <a:t>: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http://microsoft.com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ODVÁRKO, Oldřich; KADLEČEK, Jiří. </a:t>
            </a:r>
            <a:r>
              <a:rPr lang="cs-CZ" i="1" dirty="0">
                <a:solidFill>
                  <a:schemeClr val="bg1"/>
                </a:solidFill>
              </a:rPr>
              <a:t>Matematika pro 7.ročník základní školy : 1.díl</a:t>
            </a:r>
            <a:r>
              <a:rPr lang="cs-CZ" dirty="0">
                <a:solidFill>
                  <a:schemeClr val="bg1"/>
                </a:solidFill>
              </a:rPr>
              <a:t>. 1.vydání. Praha : Prometheus, 1998. 88 s. ISBN 80-7196-111-6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38790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72</TotalTime>
  <Words>339</Words>
  <Application>Microsoft Office PowerPoint</Application>
  <PresentationFormat>Předvádění na obrazovce (4:3)</PresentationFormat>
  <Paragraphs>53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Prezentace aplikace PowerPoint</vt:lpstr>
      <vt:lpstr>Anotace</vt:lpstr>
      <vt:lpstr>Sčítání celých čísel</vt:lpstr>
      <vt:lpstr>3 + 1 =</vt:lpstr>
      <vt:lpstr>3 + (-1) =</vt:lpstr>
      <vt:lpstr>-1 + 3 =</vt:lpstr>
      <vt:lpstr>(-1) + (-2) =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28</cp:revision>
  <dcterms:created xsi:type="dcterms:W3CDTF">2011-11-07T13:39:12Z</dcterms:created>
  <dcterms:modified xsi:type="dcterms:W3CDTF">2012-05-21T10:10:55Z</dcterms:modified>
</cp:coreProperties>
</file>