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70" r:id="rId9"/>
    <p:sldId id="265" r:id="rId10"/>
    <p:sldId id="266" r:id="rId11"/>
    <p:sldId id="267" r:id="rId12"/>
    <p:sldId id="268" r:id="rId13"/>
    <p:sldId id="269" r:id="rId14"/>
    <p:sldId id="263" r:id="rId15"/>
    <p:sldId id="264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VY_32_INOVACE_06_Matematika pro 7.ročník_Opakování na čtvrtletní práci - 2.čtvrtletí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Opakování na čtvrtletní práci – 2.čtvrtletí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D5B15097-6CC8-4766-94F2-A7E140C6612A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</a:t>
          </a:r>
          <a:r>
            <a:rPr lang="cs-CZ" smtClean="0"/>
            <a:t>listopad </a:t>
          </a:r>
          <a:r>
            <a:rPr lang="cs-CZ" smtClean="0"/>
            <a:t>2011</a:t>
          </a:r>
          <a:endParaRPr lang="cs-CZ" dirty="0"/>
        </a:p>
      </dgm:t>
    </dgm:pt>
    <dgm:pt modelId="{49DA3BB2-60FE-4A01-AECA-269A95D602F8}" type="parTrans" cxnId="{48506DA8-C33E-4461-86AB-4A1588D415B0}">
      <dgm:prSet/>
      <dgm:spPr/>
      <dgm:t>
        <a:bodyPr/>
        <a:lstStyle/>
        <a:p>
          <a:endParaRPr lang="cs-CZ"/>
        </a:p>
      </dgm:t>
    </dgm:pt>
    <dgm:pt modelId="{B1F513B1-5195-43A8-8354-8815AA375FD3}" type="sibTrans" cxnId="{48506DA8-C33E-4461-86AB-4A1588D415B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A5C7FD8-D1B1-48CE-B14E-3CD767C5042A}" type="pres">
      <dgm:prSet presAssocID="{D5B15097-6CC8-4766-94F2-A7E140C6612A}" presName="vertSpace5" presStyleLbl="node1" presStyleIdx="3" presStyleCnt="6"/>
      <dgm:spPr/>
    </dgm:pt>
    <dgm:pt modelId="{94CBE172-F88F-49BA-B5CF-B04F2AEE5457}" type="pres">
      <dgm:prSet presAssocID="{D5B15097-6CC8-4766-94F2-A7E140C6612A}" presName="circle5" presStyleLbl="node1" presStyleIdx="4" presStyleCnt="6"/>
      <dgm:spPr/>
    </dgm:pt>
    <dgm:pt modelId="{5AC21EB0-9F7D-4521-B072-54FF9B590C7E}" type="pres">
      <dgm:prSet presAssocID="{D5B15097-6CC8-4766-94F2-A7E140C6612A}" presName="rect5" presStyleLbl="alignAcc1" presStyleIdx="4" presStyleCnt="6"/>
      <dgm:spPr/>
      <dgm:t>
        <a:bodyPr/>
        <a:lstStyle/>
        <a:p>
          <a:endParaRPr lang="cs-CZ"/>
        </a:p>
      </dgm:t>
    </dgm:pt>
    <dgm:pt modelId="{ACE8D545-7F59-41DD-B00A-95565C44D290}" type="pres">
      <dgm:prSet presAssocID="{4C35D32F-0EAB-4CD7-82EE-45574DC2A586}" presName="vertSpace6" presStyleLbl="node1" presStyleIdx="4" presStyleCnt="6"/>
      <dgm:spPr/>
    </dgm:pt>
    <dgm:pt modelId="{14B63D2E-4EC9-4149-B652-A9E4A977C17B}" type="pres">
      <dgm:prSet presAssocID="{4C35D32F-0EAB-4CD7-82EE-45574DC2A586}" presName="circle6" presStyleLbl="node1" presStyleIdx="5" presStyleCnt="6"/>
      <dgm:spPr/>
    </dgm:pt>
    <dgm:pt modelId="{2540357E-13D5-4C27-8FAC-8DEB1DD0F18C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EF523A-98AF-44B2-8EF0-7BD76BAF1CEF}" type="pres">
      <dgm:prSet presAssocID="{D5B15097-6CC8-4766-94F2-A7E140C6612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E1B04A-98B3-4669-B8D0-5B236F49E77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246189-78BF-432C-A88C-33D0941192FA}" type="presOf" srcId="{D1B46980-6531-4606-95E6-44980827E919}" destId="{2BE915AB-18AA-4053-B92C-3BFC9ED204BB}" srcOrd="1" destOrd="0" presId="urn:microsoft.com/office/officeart/2005/8/layout/target3"/>
    <dgm:cxn modelId="{2373F632-0FAE-4A08-A8C0-6224DE03E3C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432EF9B-57E1-4FE9-A7C6-755371A438D5}" type="presOf" srcId="{D8197B8C-B260-4A16-BDF4-0947B075E274}" destId="{25B08C86-7E15-44DC-BE7F-FFB55DD49D12}" srcOrd="0" destOrd="0" presId="urn:microsoft.com/office/officeart/2005/8/layout/target3"/>
    <dgm:cxn modelId="{F92B9F85-A167-44C5-AD67-4FC6A1092B01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663889E-A439-4BF8-BDA3-B8783F2B4E56}" type="presOf" srcId="{D5B15097-6CC8-4766-94F2-A7E140C6612A}" destId="{7BEF523A-98AF-44B2-8EF0-7BD76BAF1CEF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8506DA8-C33E-4461-86AB-4A1588D415B0}" srcId="{757F3AB3-0718-4624-B441-E567A8F0AB56}" destId="{D5B15097-6CC8-4766-94F2-A7E140C6612A}" srcOrd="4" destOrd="0" parTransId="{49DA3BB2-60FE-4A01-AECA-269A95D602F8}" sibTransId="{B1F513B1-5195-43A8-8354-8815AA375FD3}"/>
    <dgm:cxn modelId="{FDAB72BC-99F8-47F8-91FA-6D043EF7C344}" type="presOf" srcId="{D1D4F407-5343-4D3F-B5B9-D407B03CAEB4}" destId="{D005CE8C-CC26-4C3E-AC11-E15060ECD759}" srcOrd="0" destOrd="0" presId="urn:microsoft.com/office/officeart/2005/8/layout/target3"/>
    <dgm:cxn modelId="{62EFE9A8-FB8A-4697-AB60-71DDF3F779C1}" type="presOf" srcId="{D8197B8C-B260-4A16-BDF4-0947B075E274}" destId="{5A5FFA88-C948-4069-8E93-59FA12366E83}" srcOrd="1" destOrd="0" presId="urn:microsoft.com/office/officeart/2005/8/layout/target3"/>
    <dgm:cxn modelId="{D98A86AA-823C-4BD7-A0F9-EB1215A62AEE}" type="presOf" srcId="{4C35D32F-0EAB-4CD7-82EE-45574DC2A586}" destId="{2540357E-13D5-4C27-8FAC-8DEB1DD0F18C}" srcOrd="0" destOrd="0" presId="urn:microsoft.com/office/officeart/2005/8/layout/target3"/>
    <dgm:cxn modelId="{5766B692-6B40-45FA-A6DB-698AAFA031AD}" type="presOf" srcId="{4C35D32F-0EAB-4CD7-82EE-45574DC2A586}" destId="{91E1B04A-98B3-4669-B8D0-5B236F49E77E}" srcOrd="1" destOrd="0" presId="urn:microsoft.com/office/officeart/2005/8/layout/target3"/>
    <dgm:cxn modelId="{6D28C7F5-3B27-4E1D-84E7-B7DB60835EAE}" type="presOf" srcId="{757F3AB3-0718-4624-B441-E567A8F0AB56}" destId="{333A1088-737F-45CB-B68E-254E46348037}" srcOrd="0" destOrd="0" presId="urn:microsoft.com/office/officeart/2005/8/layout/target3"/>
    <dgm:cxn modelId="{53AD108A-A45A-4E79-9B6F-9A9159DDC78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CEAAB2C-F4DD-47F7-8BFB-6A4D616CD1DB}" type="presOf" srcId="{D5B15097-6CC8-4766-94F2-A7E140C6612A}" destId="{5AC21EB0-9F7D-4521-B072-54FF9B590C7E}" srcOrd="0" destOrd="0" presId="urn:microsoft.com/office/officeart/2005/8/layout/target3"/>
    <dgm:cxn modelId="{05487BEC-BF17-444E-9BCE-22055F7C25B9}" type="presOf" srcId="{B651F6E3-6281-48DB-9319-2AEAFDAE7572}" destId="{6BB5E863-4638-4E1D-BFDE-399D028AC4ED}" srcOrd="1" destOrd="0" presId="urn:microsoft.com/office/officeart/2005/8/layout/target3"/>
    <dgm:cxn modelId="{398E7847-E126-48B5-8FF3-B3AD072889F1}" type="presParOf" srcId="{333A1088-737F-45CB-B68E-254E46348037}" destId="{F5ABB229-8D3B-4694-996A-96F23CF14429}" srcOrd="0" destOrd="0" presId="urn:microsoft.com/office/officeart/2005/8/layout/target3"/>
    <dgm:cxn modelId="{F3F63A7B-1FFC-4B7B-9831-42CDE6650821}" type="presParOf" srcId="{333A1088-737F-45CB-B68E-254E46348037}" destId="{F41139FD-01EE-4571-8B17-4FB00FC51163}" srcOrd="1" destOrd="0" presId="urn:microsoft.com/office/officeart/2005/8/layout/target3"/>
    <dgm:cxn modelId="{AD10487A-6874-46F0-A948-4872CF84DE64}" type="presParOf" srcId="{333A1088-737F-45CB-B68E-254E46348037}" destId="{D005CE8C-CC26-4C3E-AC11-E15060ECD759}" srcOrd="2" destOrd="0" presId="urn:microsoft.com/office/officeart/2005/8/layout/target3"/>
    <dgm:cxn modelId="{86C5AF42-8CA8-4BE4-9CE5-FED1F1EBEA8F}" type="presParOf" srcId="{333A1088-737F-45CB-B68E-254E46348037}" destId="{2C702D82-9B77-49B7-9568-BB8EB47C3372}" srcOrd="3" destOrd="0" presId="urn:microsoft.com/office/officeart/2005/8/layout/target3"/>
    <dgm:cxn modelId="{EAA73C6F-EDB2-4155-A5AE-C2591FD3140A}" type="presParOf" srcId="{333A1088-737F-45CB-B68E-254E46348037}" destId="{A52A0455-90FF-4808-ABD0-F02540D31D5A}" srcOrd="4" destOrd="0" presId="urn:microsoft.com/office/officeart/2005/8/layout/target3"/>
    <dgm:cxn modelId="{A0B20E06-F68A-4E75-882B-E5B4C3EC3305}" type="presParOf" srcId="{333A1088-737F-45CB-B68E-254E46348037}" destId="{6140AFEC-043D-4C43-A2F9-D0F5331DF3A3}" srcOrd="5" destOrd="0" presId="urn:microsoft.com/office/officeart/2005/8/layout/target3"/>
    <dgm:cxn modelId="{B01B75FA-3AA1-4C43-BB36-C733A8964247}" type="presParOf" srcId="{333A1088-737F-45CB-B68E-254E46348037}" destId="{9358AC05-5D7D-4327-9F80-1AD486AEA664}" srcOrd="6" destOrd="0" presId="urn:microsoft.com/office/officeart/2005/8/layout/target3"/>
    <dgm:cxn modelId="{E37BFBEA-2DE3-4428-BA29-366EA4578816}" type="presParOf" srcId="{333A1088-737F-45CB-B68E-254E46348037}" destId="{313FC574-E1CD-4FB4-B054-0B805CE0447D}" srcOrd="7" destOrd="0" presId="urn:microsoft.com/office/officeart/2005/8/layout/target3"/>
    <dgm:cxn modelId="{AC080C4B-909B-4BA4-9600-B3F490A8D219}" type="presParOf" srcId="{333A1088-737F-45CB-B68E-254E46348037}" destId="{619D679B-A015-4ECF-8348-D1034C574F40}" srcOrd="8" destOrd="0" presId="urn:microsoft.com/office/officeart/2005/8/layout/target3"/>
    <dgm:cxn modelId="{7BF1A3C5-03FF-49B2-A923-D5BE53E0048C}" type="presParOf" srcId="{333A1088-737F-45CB-B68E-254E46348037}" destId="{322283A8-4A27-4CDA-BAE3-F381106A9174}" srcOrd="9" destOrd="0" presId="urn:microsoft.com/office/officeart/2005/8/layout/target3"/>
    <dgm:cxn modelId="{ACCD8EEA-C3C7-4B87-8789-3554FAF4245A}" type="presParOf" srcId="{333A1088-737F-45CB-B68E-254E46348037}" destId="{FFC9F71D-1B4F-4AD9-A4A6-86ADEFC8AF5C}" srcOrd="10" destOrd="0" presId="urn:microsoft.com/office/officeart/2005/8/layout/target3"/>
    <dgm:cxn modelId="{F6E20A19-A99A-4832-8957-D38C582EB11E}" type="presParOf" srcId="{333A1088-737F-45CB-B68E-254E46348037}" destId="{25B08C86-7E15-44DC-BE7F-FFB55DD49D12}" srcOrd="11" destOrd="0" presId="urn:microsoft.com/office/officeart/2005/8/layout/target3"/>
    <dgm:cxn modelId="{C701297F-5FAA-409B-BF8E-420328D71FC7}" type="presParOf" srcId="{333A1088-737F-45CB-B68E-254E46348037}" destId="{CA5C7FD8-D1B1-48CE-B14E-3CD767C5042A}" srcOrd="12" destOrd="0" presId="urn:microsoft.com/office/officeart/2005/8/layout/target3"/>
    <dgm:cxn modelId="{29CCADFE-D39F-42AC-B957-0FF91F5853D1}" type="presParOf" srcId="{333A1088-737F-45CB-B68E-254E46348037}" destId="{94CBE172-F88F-49BA-B5CF-B04F2AEE5457}" srcOrd="13" destOrd="0" presId="urn:microsoft.com/office/officeart/2005/8/layout/target3"/>
    <dgm:cxn modelId="{ACD465B3-1A82-477E-AFB3-9973C8058E99}" type="presParOf" srcId="{333A1088-737F-45CB-B68E-254E46348037}" destId="{5AC21EB0-9F7D-4521-B072-54FF9B590C7E}" srcOrd="14" destOrd="0" presId="urn:microsoft.com/office/officeart/2005/8/layout/target3"/>
    <dgm:cxn modelId="{2C0BB486-59BA-474B-9190-5EBDD0EDF5AE}" type="presParOf" srcId="{333A1088-737F-45CB-B68E-254E46348037}" destId="{ACE8D545-7F59-41DD-B00A-95565C44D290}" srcOrd="15" destOrd="0" presId="urn:microsoft.com/office/officeart/2005/8/layout/target3"/>
    <dgm:cxn modelId="{217D95BC-3C66-4A6C-A807-501E66FFA77D}" type="presParOf" srcId="{333A1088-737F-45CB-B68E-254E46348037}" destId="{14B63D2E-4EC9-4149-B652-A9E4A977C17B}" srcOrd="16" destOrd="0" presId="urn:microsoft.com/office/officeart/2005/8/layout/target3"/>
    <dgm:cxn modelId="{746C8661-6B7E-49CA-B0B1-8725E392840F}" type="presParOf" srcId="{333A1088-737F-45CB-B68E-254E46348037}" destId="{2540357E-13D5-4C27-8FAC-8DEB1DD0F18C}" srcOrd="17" destOrd="0" presId="urn:microsoft.com/office/officeart/2005/8/layout/target3"/>
    <dgm:cxn modelId="{C8BFB13B-6620-40A1-B7AB-BC65588271BE}" type="presParOf" srcId="{333A1088-737F-45CB-B68E-254E46348037}" destId="{AED2198E-93D5-4001-81B4-73124B309672}" srcOrd="18" destOrd="0" presId="urn:microsoft.com/office/officeart/2005/8/layout/target3"/>
    <dgm:cxn modelId="{DF9A7CF2-5A8A-4BF0-AD8F-D678E9A6E9D0}" type="presParOf" srcId="{333A1088-737F-45CB-B68E-254E46348037}" destId="{2BE915AB-18AA-4053-B92C-3BFC9ED204BB}" srcOrd="19" destOrd="0" presId="urn:microsoft.com/office/officeart/2005/8/layout/target3"/>
    <dgm:cxn modelId="{0715BF04-24BC-4E28-9FC8-F0E68F6F141B}" type="presParOf" srcId="{333A1088-737F-45CB-B68E-254E46348037}" destId="{6BB5E863-4638-4E1D-BFDE-399D028AC4ED}" srcOrd="20" destOrd="0" presId="urn:microsoft.com/office/officeart/2005/8/layout/target3"/>
    <dgm:cxn modelId="{F4119F82-7671-4627-B172-114F5EF3B789}" type="presParOf" srcId="{333A1088-737F-45CB-B68E-254E46348037}" destId="{5A5FFA88-C948-4069-8E93-59FA12366E83}" srcOrd="21" destOrd="0" presId="urn:microsoft.com/office/officeart/2005/8/layout/target3"/>
    <dgm:cxn modelId="{4EAB85D7-1665-4694-8D06-D9730F22A518}" type="presParOf" srcId="{333A1088-737F-45CB-B68E-254E46348037}" destId="{7BEF523A-98AF-44B2-8EF0-7BD76BAF1CEF}" srcOrd="22" destOrd="0" presId="urn:microsoft.com/office/officeart/2005/8/layout/target3"/>
    <dgm:cxn modelId="{1F284221-7E2A-4029-A310-1F81F378DCB6}" type="presParOf" srcId="{333A1088-737F-45CB-B68E-254E46348037}" destId="{91E1B04A-98B3-4669-B8D0-5B236F49E77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2">
                <a:shade val="50000"/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108583"/>
                <a:satOff val="1462"/>
                <a:lumOff val="14377"/>
                <a:alphaOff val="0"/>
                <a:tint val="35000"/>
                <a:satMod val="253000"/>
              </a:schemeClr>
            </a:gs>
            <a:gs pos="50000">
              <a:schemeClr val="accent2">
                <a:shade val="50000"/>
                <a:hueOff val="-108583"/>
                <a:satOff val="1462"/>
                <a:lumOff val="14377"/>
                <a:alphaOff val="0"/>
                <a:tint val="42000"/>
                <a:satMod val="255000"/>
              </a:schemeClr>
            </a:gs>
            <a:gs pos="97000">
              <a:schemeClr val="accent2">
                <a:shade val="50000"/>
                <a:hueOff val="-108583"/>
                <a:satOff val="1462"/>
                <a:lumOff val="14377"/>
                <a:alphaOff val="0"/>
                <a:tint val="53000"/>
                <a:satMod val="260000"/>
              </a:schemeClr>
            </a:gs>
            <a:gs pos="100000">
              <a:schemeClr val="accent2">
                <a:shade val="50000"/>
                <a:hueOff val="-108583"/>
                <a:satOff val="1462"/>
                <a:lumOff val="14377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99889"/>
              <a:satOff val="1822"/>
              <a:lumOff val="1313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Martina Dostálová</a:t>
          </a:r>
          <a:endParaRPr lang="cs-CZ" sz="11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217165"/>
                <a:satOff val="2924"/>
                <a:lumOff val="28755"/>
                <a:alphaOff val="0"/>
                <a:tint val="35000"/>
                <a:satMod val="253000"/>
              </a:schemeClr>
            </a:gs>
            <a:gs pos="50000">
              <a:schemeClr val="accent2">
                <a:shade val="50000"/>
                <a:hueOff val="-217165"/>
                <a:satOff val="2924"/>
                <a:lumOff val="28755"/>
                <a:alphaOff val="0"/>
                <a:tint val="42000"/>
                <a:satMod val="255000"/>
              </a:schemeClr>
            </a:gs>
            <a:gs pos="97000">
              <a:schemeClr val="accent2">
                <a:shade val="50000"/>
                <a:hueOff val="-217165"/>
                <a:satOff val="2924"/>
                <a:lumOff val="28755"/>
                <a:alphaOff val="0"/>
                <a:tint val="53000"/>
                <a:satMod val="260000"/>
              </a:schemeClr>
            </a:gs>
            <a:gs pos="100000">
              <a:schemeClr val="accent2">
                <a:shade val="50000"/>
                <a:hueOff val="-217165"/>
                <a:satOff val="2924"/>
                <a:lumOff val="28755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199778"/>
              <a:satOff val="3645"/>
              <a:lumOff val="2627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VY_32_INOVACE_06_Matematika pro 7.ročník_Opakování na čtvrtletní práci - 2.čtvrtletí</a:t>
          </a:r>
          <a:endParaRPr lang="cs-CZ" sz="11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325748"/>
                <a:satOff val="4386"/>
                <a:lumOff val="43132"/>
                <a:alphaOff val="0"/>
                <a:tint val="35000"/>
                <a:satMod val="253000"/>
              </a:schemeClr>
            </a:gs>
            <a:gs pos="50000">
              <a:schemeClr val="accent2">
                <a:shade val="50000"/>
                <a:hueOff val="-325748"/>
                <a:satOff val="4386"/>
                <a:lumOff val="43132"/>
                <a:alphaOff val="0"/>
                <a:tint val="42000"/>
                <a:satMod val="255000"/>
              </a:schemeClr>
            </a:gs>
            <a:gs pos="97000">
              <a:schemeClr val="accent2">
                <a:shade val="50000"/>
                <a:hueOff val="-325748"/>
                <a:satOff val="4386"/>
                <a:lumOff val="43132"/>
                <a:alphaOff val="0"/>
                <a:tint val="53000"/>
                <a:satMod val="260000"/>
              </a:schemeClr>
            </a:gs>
            <a:gs pos="100000">
              <a:schemeClr val="accent2">
                <a:shade val="50000"/>
                <a:hueOff val="-325748"/>
                <a:satOff val="4386"/>
                <a:lumOff val="43132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299667"/>
              <a:satOff val="5467"/>
              <a:lumOff val="3941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Opakování na čtvrtletní práci – 2.čtvrtletí</a:t>
          </a:r>
          <a:endParaRPr lang="cs-CZ" sz="1100" kern="1200" dirty="0"/>
        </a:p>
      </dsp:txBody>
      <dsp:txXfrm>
        <a:off x="1273857" y="955392"/>
        <a:ext cx="5350878" cy="318465"/>
      </dsp:txXfrm>
    </dsp:sp>
    <dsp:sp modelId="{94CBE172-F88F-49BA-B5CF-B04F2AEE5457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217165"/>
                <a:satOff val="2924"/>
                <a:lumOff val="28755"/>
                <a:alphaOff val="0"/>
                <a:tint val="35000"/>
                <a:satMod val="253000"/>
              </a:schemeClr>
            </a:gs>
            <a:gs pos="50000">
              <a:schemeClr val="accent2">
                <a:shade val="50000"/>
                <a:hueOff val="-217165"/>
                <a:satOff val="2924"/>
                <a:lumOff val="28755"/>
                <a:alphaOff val="0"/>
                <a:tint val="42000"/>
                <a:satMod val="255000"/>
              </a:schemeClr>
            </a:gs>
            <a:gs pos="97000">
              <a:schemeClr val="accent2">
                <a:shade val="50000"/>
                <a:hueOff val="-217165"/>
                <a:satOff val="2924"/>
                <a:lumOff val="28755"/>
                <a:alphaOff val="0"/>
                <a:tint val="53000"/>
                <a:satMod val="260000"/>
              </a:schemeClr>
            </a:gs>
            <a:gs pos="100000">
              <a:schemeClr val="accent2">
                <a:shade val="50000"/>
                <a:hueOff val="-217165"/>
                <a:satOff val="2924"/>
                <a:lumOff val="28755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AC21EB0-9F7D-4521-B072-54FF9B590C7E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199778"/>
              <a:satOff val="3645"/>
              <a:lumOff val="2627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Vytvořeno</a:t>
          </a:r>
          <a:r>
            <a:rPr lang="cs-CZ" sz="1100" kern="1200" smtClean="0"/>
            <a:t>: </a:t>
          </a:r>
          <a:r>
            <a:rPr lang="cs-CZ" sz="1100" kern="1200" smtClean="0"/>
            <a:t>listopad </a:t>
          </a:r>
          <a:r>
            <a:rPr lang="cs-CZ" sz="1100" kern="1200" smtClean="0"/>
            <a:t>2011</a:t>
          </a:r>
          <a:endParaRPr lang="cs-CZ" sz="1100" kern="1200" dirty="0"/>
        </a:p>
      </dsp:txBody>
      <dsp:txXfrm>
        <a:off x="1273857" y="1273857"/>
        <a:ext cx="5350878" cy="318465"/>
      </dsp:txXfrm>
    </dsp:sp>
    <dsp:sp modelId="{14B63D2E-4EC9-4149-B652-A9E4A977C17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108583"/>
                <a:satOff val="1462"/>
                <a:lumOff val="14377"/>
                <a:alphaOff val="0"/>
                <a:tint val="35000"/>
                <a:satMod val="253000"/>
              </a:schemeClr>
            </a:gs>
            <a:gs pos="50000">
              <a:schemeClr val="accent2">
                <a:shade val="50000"/>
                <a:hueOff val="-108583"/>
                <a:satOff val="1462"/>
                <a:lumOff val="14377"/>
                <a:alphaOff val="0"/>
                <a:tint val="42000"/>
                <a:satMod val="255000"/>
              </a:schemeClr>
            </a:gs>
            <a:gs pos="97000">
              <a:schemeClr val="accent2">
                <a:shade val="50000"/>
                <a:hueOff val="-108583"/>
                <a:satOff val="1462"/>
                <a:lumOff val="14377"/>
                <a:alphaOff val="0"/>
                <a:tint val="53000"/>
                <a:satMod val="260000"/>
              </a:schemeClr>
            </a:gs>
            <a:gs pos="100000">
              <a:schemeClr val="accent2">
                <a:shade val="50000"/>
                <a:hueOff val="-108583"/>
                <a:satOff val="1462"/>
                <a:lumOff val="14377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40357E-13D5-4C27-8FAC-8DEB1DD0F18C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99889"/>
              <a:satOff val="1822"/>
              <a:lumOff val="1313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21.5.2012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916725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02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1556792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Digitální učební materiál Opakování na čtvrtletní práci je určen pro zopakování učiva prvního čtvrtletí  sedmého ročníku. Je vhodný pro prezentaci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1037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6664784" cy="11430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+, -, . , :  </a:t>
            </a:r>
            <a:r>
              <a:rPr lang="cs-CZ" dirty="0" smtClean="0">
                <a:latin typeface="Calibri"/>
                <a:cs typeface="Calibri"/>
              </a:rPr>
              <a:t>→ desetinná čísla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2852936"/>
            <a:ext cx="676875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0,7 + 0,4 + 0,3 =</a:t>
            </a:r>
          </a:p>
          <a:p>
            <a:endParaRPr lang="cs-CZ" sz="2500" dirty="0"/>
          </a:p>
          <a:p>
            <a:r>
              <a:rPr lang="cs-CZ" sz="2500" dirty="0" smtClean="0"/>
              <a:t>0,7 – (0,4 – 0,3) =</a:t>
            </a:r>
          </a:p>
          <a:p>
            <a:endParaRPr lang="cs-CZ" sz="2500" dirty="0"/>
          </a:p>
          <a:p>
            <a:r>
              <a:rPr lang="cs-CZ" sz="2500" dirty="0" smtClean="0"/>
              <a:t>0,7 . (0,4 + 0,3) =</a:t>
            </a:r>
          </a:p>
          <a:p>
            <a:endParaRPr lang="cs-CZ" sz="2500" dirty="0"/>
          </a:p>
          <a:p>
            <a:r>
              <a:rPr lang="cs-CZ" sz="2500" dirty="0" smtClean="0"/>
              <a:t>0,7 : (0,4 – 0,3) =</a:t>
            </a:r>
          </a:p>
          <a:p>
            <a:endParaRPr lang="cs-CZ" sz="2500" dirty="0"/>
          </a:p>
          <a:p>
            <a:r>
              <a:rPr lang="cs-CZ" sz="2500" dirty="0" smtClean="0"/>
              <a:t>0,7 : 0,4 – 0,3 =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751343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5224624" cy="11430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Středová souměrnost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556792"/>
            <a:ext cx="705678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Zobraz ve středové souměrnosti se středem S.</a:t>
            </a:r>
            <a:endParaRPr lang="cs-CZ" sz="25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1072870" y="2636912"/>
            <a:ext cx="3787162" cy="2791182"/>
            <a:chOff x="1072870" y="2636912"/>
            <a:chExt cx="3787162" cy="2791182"/>
          </a:xfrm>
        </p:grpSpPr>
        <p:sp>
          <p:nvSpPr>
            <p:cNvPr id="4" name="Rovnoramenný trojúhelník 3"/>
            <p:cNvSpPr/>
            <p:nvPr/>
          </p:nvSpPr>
          <p:spPr>
            <a:xfrm rot="2858632">
              <a:off x="1619672" y="2780928"/>
              <a:ext cx="1944216" cy="1656184"/>
            </a:xfrm>
            <a:prstGeom prst="triangle">
              <a:avLst>
                <a:gd name="adj" fmla="val 82528"/>
              </a:avLst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4427984" y="4077072"/>
              <a:ext cx="432048" cy="808225"/>
              <a:chOff x="4427984" y="4077072"/>
              <a:chExt cx="432048" cy="808225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4499992" y="4077072"/>
                <a:ext cx="288032" cy="288032"/>
                <a:chOff x="4499992" y="4077072"/>
                <a:chExt cx="288032" cy="288032"/>
              </a:xfrm>
            </p:grpSpPr>
            <p:cxnSp>
              <p:nvCxnSpPr>
                <p:cNvPr id="6" name="Přímá spojnice 5"/>
                <p:cNvCxnSpPr/>
                <p:nvPr/>
              </p:nvCxnSpPr>
              <p:spPr>
                <a:xfrm>
                  <a:off x="4644008" y="4077072"/>
                  <a:ext cx="0" cy="28803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Přímá spojnice 7"/>
                <p:cNvCxnSpPr/>
                <p:nvPr/>
              </p:nvCxnSpPr>
              <p:spPr>
                <a:xfrm>
                  <a:off x="4499992" y="4221088"/>
                  <a:ext cx="288032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0" name="TextovéPole 9"/>
              <p:cNvSpPr txBox="1"/>
              <p:nvPr/>
            </p:nvSpPr>
            <p:spPr>
              <a:xfrm>
                <a:off x="4427984" y="4254355"/>
                <a:ext cx="432048" cy="6309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500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S</a:t>
                </a:r>
                <a:endParaRPr lang="cs-CZ" sz="3500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p:grpSp>
        <p:sp>
          <p:nvSpPr>
            <p:cNvPr id="13" name="TextovéPole 12"/>
            <p:cNvSpPr txBox="1"/>
            <p:nvPr/>
          </p:nvSpPr>
          <p:spPr>
            <a:xfrm>
              <a:off x="1072870" y="2708920"/>
              <a:ext cx="504056" cy="6309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500" dirty="0">
                  <a:solidFill>
                    <a:schemeClr val="accent1">
                      <a:lumMod val="75000"/>
                    </a:schemeClr>
                  </a:solidFill>
                </a:rPr>
                <a:t>A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606634" y="3024029"/>
              <a:ext cx="504056" cy="6309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500" dirty="0" smtClean="0">
                  <a:solidFill>
                    <a:schemeClr val="accent1">
                      <a:lumMod val="75000"/>
                    </a:schemeClr>
                  </a:solidFill>
                </a:rPr>
                <a:t>B</a:t>
              </a:r>
              <a:endParaRPr lang="cs-CZ" sz="35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411760" y="4797152"/>
              <a:ext cx="504056" cy="6309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500" dirty="0" smtClean="0">
                  <a:solidFill>
                    <a:schemeClr val="accent1">
                      <a:lumMod val="75000"/>
                    </a:schemeClr>
                  </a:solidFill>
                </a:rPr>
                <a:t>C</a:t>
              </a:r>
              <a:endParaRPr lang="cs-CZ" sz="35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cxnSp>
        <p:nvCxnSpPr>
          <p:cNvPr id="18" name="Přímá spojnice 17"/>
          <p:cNvCxnSpPr/>
          <p:nvPr/>
        </p:nvCxnSpPr>
        <p:spPr>
          <a:xfrm flipV="1">
            <a:off x="2663788" y="3518441"/>
            <a:ext cx="4094784" cy="1366857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4" idx="0"/>
          </p:cNvCxnSpPr>
          <p:nvPr/>
        </p:nvCxnSpPr>
        <p:spPr>
          <a:xfrm>
            <a:off x="3629798" y="3518441"/>
            <a:ext cx="2598386" cy="1710759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4" idx="2"/>
          </p:cNvCxnSpPr>
          <p:nvPr/>
        </p:nvCxnSpPr>
        <p:spPr>
          <a:xfrm>
            <a:off x="1324899" y="3448576"/>
            <a:ext cx="7135533" cy="15646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ovnoramenný trojúhelník 16"/>
          <p:cNvSpPr/>
          <p:nvPr/>
        </p:nvSpPr>
        <p:spPr>
          <a:xfrm rot="13590482">
            <a:off x="5786463" y="3971269"/>
            <a:ext cx="1944216" cy="1656184"/>
          </a:xfrm>
          <a:prstGeom prst="triangle">
            <a:avLst>
              <a:gd name="adj" fmla="val 81310"/>
            </a:avLst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6660232" y="3448576"/>
            <a:ext cx="30040" cy="20639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5589240" y="4859762"/>
            <a:ext cx="216024" cy="12787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028384" y="4797152"/>
            <a:ext cx="0" cy="21602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7812360" y="4946507"/>
            <a:ext cx="792088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dirty="0" smtClean="0">
                <a:solidFill>
                  <a:schemeClr val="accent1">
                    <a:lumMod val="75000"/>
                  </a:schemeClr>
                </a:solidFill>
              </a:rPr>
              <a:t>A´</a:t>
            </a:r>
            <a:endParaRPr lang="cs-CZ" sz="35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37212" y="4923701"/>
            <a:ext cx="60294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dirty="0" smtClean="0">
                <a:solidFill>
                  <a:schemeClr val="accent1">
                    <a:lumMod val="75000"/>
                  </a:schemeClr>
                </a:solidFill>
              </a:rPr>
              <a:t>B´</a:t>
            </a:r>
            <a:endParaRPr lang="cs-CZ" sz="35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438244" y="2913549"/>
            <a:ext cx="654036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dirty="0" smtClean="0">
                <a:solidFill>
                  <a:schemeClr val="accent1">
                    <a:lumMod val="75000"/>
                  </a:schemeClr>
                </a:solidFill>
              </a:rPr>
              <a:t>C´</a:t>
            </a:r>
            <a:endParaRPr lang="cs-CZ" sz="35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934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2" grpId="0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4720568" cy="11430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Osová souměrnost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4932040" y="2060082"/>
            <a:ext cx="360040" cy="4609278"/>
            <a:chOff x="4932040" y="2060082"/>
            <a:chExt cx="360040" cy="4609278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4932040" y="2060082"/>
              <a:ext cx="0" cy="4609278"/>
            </a:xfrm>
            <a:prstGeom prst="line">
              <a:avLst/>
            </a:prstGeom>
            <a:ln w="19050"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4932040" y="206008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schemeClr val="accent1">
                      <a:lumMod val="75000"/>
                    </a:schemeClr>
                  </a:solidFill>
                  <a:latin typeface="Brush Script MT" pitchFamily="66" charset="0"/>
                </a:rPr>
                <a:t>o</a:t>
              </a: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1403648" y="148478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Zobraz v osové souměrnosti s osou o.</a:t>
            </a: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1151620" y="2408521"/>
            <a:ext cx="3564396" cy="3302669"/>
            <a:chOff x="1151620" y="2408521"/>
            <a:chExt cx="3564396" cy="3302669"/>
          </a:xfrm>
        </p:grpSpPr>
        <p:sp>
          <p:nvSpPr>
            <p:cNvPr id="3" name="Obdélník 2"/>
            <p:cNvSpPr/>
            <p:nvPr/>
          </p:nvSpPr>
          <p:spPr>
            <a:xfrm rot="3556166">
              <a:off x="2209345" y="2957068"/>
              <a:ext cx="1512168" cy="2232248"/>
            </a:xfrm>
            <a:prstGeom prst="rect">
              <a:avLst/>
            </a:prstGeom>
            <a:noFill/>
            <a:ln w="952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151620" y="3733779"/>
              <a:ext cx="504056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000" dirty="0" smtClean="0">
                  <a:solidFill>
                    <a:schemeClr val="accent1">
                      <a:lumMod val="75000"/>
                    </a:schemeClr>
                  </a:solidFill>
                </a:rPr>
                <a:t>D</a:t>
              </a:r>
              <a:endParaRPr lang="cs-CZ" sz="30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123728" y="5157192"/>
              <a:ext cx="504056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000" dirty="0">
                  <a:solidFill>
                    <a:schemeClr val="accent1">
                      <a:lumMod val="75000"/>
                    </a:schemeClr>
                  </a:solidFill>
                </a:rPr>
                <a:t>A</a:t>
              </a: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211960" y="3861048"/>
              <a:ext cx="504056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000" dirty="0" smtClean="0">
                  <a:solidFill>
                    <a:schemeClr val="accent1">
                      <a:lumMod val="75000"/>
                    </a:schemeClr>
                  </a:solidFill>
                </a:rPr>
                <a:t>B</a:t>
              </a:r>
              <a:endParaRPr lang="cs-CZ" sz="30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167844" y="2408521"/>
              <a:ext cx="504056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000" dirty="0" smtClean="0">
                  <a:solidFill>
                    <a:schemeClr val="accent1">
                      <a:lumMod val="75000"/>
                    </a:schemeClr>
                  </a:solidFill>
                </a:rPr>
                <a:t>C</a:t>
              </a:r>
              <a:endParaRPr lang="cs-CZ" sz="30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cxnSp>
        <p:nvCxnSpPr>
          <p:cNvPr id="16" name="Přímá spojnice 15"/>
          <p:cNvCxnSpPr/>
          <p:nvPr/>
        </p:nvCxnSpPr>
        <p:spPr>
          <a:xfrm flipV="1">
            <a:off x="2375756" y="5279611"/>
            <a:ext cx="5761804" cy="13837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311187" y="4138047"/>
            <a:ext cx="162042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491880" y="2852936"/>
            <a:ext cx="316835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0" idx="3"/>
          </p:cNvCxnSpPr>
          <p:nvPr/>
        </p:nvCxnSpPr>
        <p:spPr>
          <a:xfrm>
            <a:off x="1655676" y="4010778"/>
            <a:ext cx="673274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 rot="18026500">
            <a:off x="6037966" y="2957068"/>
            <a:ext cx="1512168" cy="2232248"/>
          </a:xfrm>
          <a:prstGeom prst="rect">
            <a:avLst/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164288" y="5434191"/>
            <a:ext cx="6480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A´</a:t>
            </a:r>
            <a:endParaRPr lang="cs-CZ" sz="3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050702" y="4138047"/>
            <a:ext cx="6480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B´</a:t>
            </a:r>
            <a:endParaRPr lang="cs-CZ" sz="3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931615" y="2301843"/>
            <a:ext cx="6480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C´</a:t>
            </a:r>
            <a:endParaRPr lang="cs-CZ" sz="3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090434" y="3723939"/>
            <a:ext cx="6480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D´</a:t>
            </a:r>
            <a:endParaRPr lang="cs-CZ" sz="30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7380312" y="5187278"/>
            <a:ext cx="0" cy="18466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8157579" y="3908605"/>
            <a:ext cx="0" cy="18466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241182" y="2707768"/>
            <a:ext cx="0" cy="18466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448710" y="4033517"/>
            <a:ext cx="0" cy="18466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Skupina 47"/>
          <p:cNvGrpSpPr/>
          <p:nvPr/>
        </p:nvGrpSpPr>
        <p:grpSpPr>
          <a:xfrm>
            <a:off x="2375756" y="5338277"/>
            <a:ext cx="2520280" cy="486345"/>
            <a:chOff x="2375756" y="5338277"/>
            <a:chExt cx="2520280" cy="486345"/>
          </a:xfrm>
        </p:grpSpPr>
        <p:sp>
          <p:nvSpPr>
            <p:cNvPr id="45" name="Pravá složená závorka 44"/>
            <p:cNvSpPr/>
            <p:nvPr/>
          </p:nvSpPr>
          <p:spPr>
            <a:xfrm rot="5400000">
              <a:off x="3518883" y="4195150"/>
              <a:ext cx="234026" cy="2520280"/>
            </a:xfrm>
            <a:prstGeom prst="rightBrace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383868" y="5455290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x</a:t>
              </a:r>
              <a:endParaRPr lang="cs-CZ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4939309" y="5338278"/>
            <a:ext cx="2481741" cy="486344"/>
            <a:chOff x="4939309" y="5338278"/>
            <a:chExt cx="2481741" cy="486344"/>
          </a:xfrm>
        </p:grpSpPr>
        <p:sp>
          <p:nvSpPr>
            <p:cNvPr id="46" name="Pravá složená závorka 45"/>
            <p:cNvSpPr/>
            <p:nvPr/>
          </p:nvSpPr>
          <p:spPr>
            <a:xfrm rot="5400000">
              <a:off x="6084165" y="4193422"/>
              <a:ext cx="192030" cy="2481741"/>
            </a:xfrm>
            <a:prstGeom prst="rightBrace">
              <a:avLst/>
            </a:prstGeom>
            <a:ln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5931615" y="5455290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x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897870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4" grpId="0"/>
      <p:bldP spid="35" grpId="0"/>
      <p:bldP spid="36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5872696" cy="11430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o a S čtverce a obdélníka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58211" y="1602580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Pronájem 1m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haly stojí 155 Kč. Kolik bude stát pronájem celé haly, které má tvar obdélníka o rozměrech 15,2 m a 21,3 m?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47664" y="2420888"/>
            <a:ext cx="2232248" cy="11521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357301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21,3 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278092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15,2 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2420888"/>
            <a:ext cx="3672408" cy="14773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obdélník</a:t>
            </a:r>
          </a:p>
          <a:p>
            <a:r>
              <a:rPr lang="cs-CZ" dirty="0" smtClean="0"/>
              <a:t>strana a ………………. 21,3 m</a:t>
            </a:r>
          </a:p>
          <a:p>
            <a:r>
              <a:rPr lang="cs-CZ" dirty="0" smtClean="0"/>
              <a:t>strana b ……………..... 15,2 m</a:t>
            </a:r>
          </a:p>
          <a:p>
            <a:r>
              <a:rPr lang="cs-CZ" dirty="0" smtClean="0"/>
              <a:t>1 m</a:t>
            </a:r>
            <a:r>
              <a:rPr lang="cs-CZ" baseline="30000" dirty="0" smtClean="0"/>
              <a:t>2</a:t>
            </a:r>
            <a:r>
              <a:rPr lang="cs-CZ" dirty="0" smtClean="0"/>
              <a:t> ………………….. 155 </a:t>
            </a:r>
            <a:r>
              <a:rPr lang="cs-CZ" dirty="0"/>
              <a:t>K</a:t>
            </a:r>
            <a:r>
              <a:rPr lang="cs-CZ" dirty="0" smtClean="0"/>
              <a:t>č</a:t>
            </a:r>
          </a:p>
          <a:p>
            <a:r>
              <a:rPr lang="cs-CZ" dirty="0" smtClean="0"/>
              <a:t>celá hala ………………..x Kč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4293096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= a . b</a:t>
            </a:r>
          </a:p>
          <a:p>
            <a:r>
              <a:rPr lang="cs-CZ" dirty="0" smtClean="0"/>
              <a:t>S = 21,3 . 15,2</a:t>
            </a:r>
          </a:p>
          <a:p>
            <a:r>
              <a:rPr lang="cs-CZ" dirty="0" smtClean="0"/>
              <a:t>S = 323,76 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4293096"/>
            <a:ext cx="22148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323,76</a:t>
            </a:r>
          </a:p>
          <a:p>
            <a:r>
              <a:rPr lang="cs-CZ" u="sng" dirty="0" smtClean="0"/>
              <a:t>.    155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58211" y="5733256"/>
            <a:ext cx="649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Pronájem celé haly bude stát 		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056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 build="p" animBg="1"/>
      <p:bldP spid="8" grpId="0" build="p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5872696" cy="11430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o a S čtverce a obdélníka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700808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Jaký by byl obvod haly z předchozího příkladu?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1547664" y="2420888"/>
            <a:ext cx="3168352" cy="1521460"/>
            <a:chOff x="1547664" y="2420888"/>
            <a:chExt cx="3168352" cy="1521460"/>
          </a:xfrm>
        </p:grpSpPr>
        <p:sp>
          <p:nvSpPr>
            <p:cNvPr id="5" name="Obdélník 4"/>
            <p:cNvSpPr/>
            <p:nvPr/>
          </p:nvSpPr>
          <p:spPr>
            <a:xfrm>
              <a:off x="1547664" y="2420888"/>
              <a:ext cx="2232248" cy="115212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195736" y="3573016"/>
              <a:ext cx="10081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21,3 m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779912" y="2780928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15,2 m</a:t>
              </a:r>
              <a:endParaRPr lang="cs-CZ" dirty="0"/>
            </a:p>
          </p:txBody>
        </p:sp>
      </p:grpSp>
      <p:sp>
        <p:nvSpPr>
          <p:cNvPr id="9" name="Obdélník 8"/>
          <p:cNvSpPr/>
          <p:nvPr/>
        </p:nvSpPr>
        <p:spPr>
          <a:xfrm>
            <a:off x="5004048" y="2420888"/>
            <a:ext cx="3240360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obdélník</a:t>
            </a:r>
          </a:p>
          <a:p>
            <a:r>
              <a:rPr lang="cs-CZ" dirty="0"/>
              <a:t>strana a ………………. 21,3 m</a:t>
            </a:r>
          </a:p>
          <a:p>
            <a:r>
              <a:rPr lang="cs-CZ" dirty="0" smtClean="0"/>
              <a:t>strana </a:t>
            </a:r>
            <a:r>
              <a:rPr lang="cs-CZ" dirty="0"/>
              <a:t>b ……………..... 15,2 </a:t>
            </a:r>
            <a:r>
              <a:rPr lang="cs-CZ" dirty="0" smtClean="0"/>
              <a:t>m</a:t>
            </a:r>
          </a:p>
          <a:p>
            <a:r>
              <a:rPr lang="cs-CZ" dirty="0" smtClean="0"/>
              <a:t>obvod …………………..   x 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6021288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Obvod haly je   	 	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10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435608" y="274320"/>
            <a:ext cx="2560328" cy="9944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lt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2060848"/>
            <a:ext cx="5400600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zlomky převedu na společného jmenovatele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2204864"/>
            <a:ext cx="1656184" cy="63094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500" dirty="0" smtClean="0"/>
              <a:t>+  a  -</a:t>
            </a:r>
            <a:endParaRPr lang="cs-CZ" sz="3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18520" y="4025286"/>
            <a:ext cx="5400600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čitatele s čitatelem a</a:t>
            </a:r>
            <a:br>
              <a:rPr lang="cs-CZ" sz="3000" dirty="0" smtClean="0"/>
            </a:br>
            <a:r>
              <a:rPr lang="cs-CZ" sz="3000" dirty="0" smtClean="0"/>
              <a:t> jmenovatele s jmenovatelem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4039392"/>
            <a:ext cx="1656184" cy="63094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500" dirty="0" smtClean="0"/>
              <a:t>.  </a:t>
            </a:r>
            <a:endParaRPr lang="cs-CZ" sz="3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5614069"/>
            <a:ext cx="5400600" cy="55399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násobím převráceným zlomkem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45704" y="5614069"/>
            <a:ext cx="1656184" cy="63094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500" dirty="0"/>
              <a:t>:</a:t>
            </a:r>
            <a:r>
              <a:rPr lang="cs-CZ" sz="3500" dirty="0" smtClean="0"/>
              <a:t>  </a:t>
            </a:r>
            <a:endParaRPr lang="cs-CZ" sz="35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08242" y="5157192"/>
            <a:ext cx="2880320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KRÁTÍM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57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435608" y="274320"/>
            <a:ext cx="2560328" cy="9944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lt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35608" y="1772816"/>
            <a:ext cx="4864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565639" y="5445224"/>
                <a:ext cx="1695401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36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48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639" y="5445224"/>
                <a:ext cx="1695401" cy="81509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562191" y="3553868"/>
                <a:ext cx="1695401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2191" y="3553868"/>
                <a:ext cx="1695401" cy="81509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568131" y="3553869"/>
                <a:ext cx="1695401" cy="8229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31" y="3553869"/>
                <a:ext cx="1695401" cy="82291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568131" y="5445224"/>
                <a:ext cx="1695401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31" y="5445224"/>
                <a:ext cx="1695401" cy="81509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328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35608" y="274320"/>
            <a:ext cx="2560328" cy="9944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lt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5608" y="1772816"/>
            <a:ext cx="4864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65639" y="5445224"/>
                <a:ext cx="1339533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639" y="5445224"/>
                <a:ext cx="1339533" cy="81509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562191" y="3553868"/>
                <a:ext cx="1517467" cy="8136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2191" y="3553868"/>
                <a:ext cx="1517467" cy="8136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568131" y="3553869"/>
                <a:ext cx="1517467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31" y="3553869"/>
                <a:ext cx="1517467" cy="81509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568131" y="5445224"/>
                <a:ext cx="1339533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31" y="5445224"/>
                <a:ext cx="1339533" cy="81509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9935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35608" y="274320"/>
            <a:ext cx="2560328" cy="9944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lt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5608" y="1772816"/>
            <a:ext cx="4864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65639" y="5445224"/>
                <a:ext cx="1627690" cy="8229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32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 .  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639" y="5445224"/>
                <a:ext cx="1627690" cy="82291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562191" y="3553868"/>
                <a:ext cx="1557158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.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24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 30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2191" y="3553868"/>
                <a:ext cx="1557158" cy="81509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568131" y="3553869"/>
                <a:ext cx="1271822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 .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 2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31" y="3553869"/>
                <a:ext cx="1271822" cy="81509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568131" y="5445224"/>
                <a:ext cx="1449756" cy="8229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 .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 15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31" y="5445224"/>
                <a:ext cx="1449756" cy="82291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541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35608" y="274320"/>
            <a:ext cx="2560328" cy="9944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lt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5608" y="1772816"/>
            <a:ext cx="4864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65639" y="5445224"/>
                <a:ext cx="1304652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 : 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639" y="5445224"/>
                <a:ext cx="1304652" cy="81509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562191" y="3553868"/>
                <a:ext cx="1482585" cy="8136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 : 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2191" y="3553868"/>
                <a:ext cx="1482585" cy="8136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568131" y="3553869"/>
                <a:ext cx="1482585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 : 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31" y="3553869"/>
                <a:ext cx="1482585" cy="81509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568131" y="5445224"/>
                <a:ext cx="1482585" cy="84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 : 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31" y="5445224"/>
                <a:ext cx="1482585" cy="8482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5738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35608" y="274320"/>
            <a:ext cx="2560328" cy="9944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lt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5608" y="1772816"/>
            <a:ext cx="4864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65639" y="5445224"/>
                <a:ext cx="1271823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 .  4=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639" y="5445224"/>
                <a:ext cx="1271823" cy="81509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562191" y="3553868"/>
                <a:ext cx="1339534" cy="8136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500" i="1" smtClean="0">
                          <a:latin typeface="Cambria Math"/>
                        </a:rPr>
                        <m:t>3</m:t>
                      </m:r>
                      <m:r>
                        <a:rPr lang="cs-CZ" sz="25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2191" y="3553868"/>
                <a:ext cx="1339534" cy="8136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568131" y="3553869"/>
                <a:ext cx="1482585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500" i="1" smtClean="0">
                          <a:latin typeface="Cambria Math"/>
                        </a:rPr>
                        <m:t>7</m:t>
                      </m:r>
                      <m:r>
                        <a:rPr lang="cs-CZ" sz="2500" b="0" i="1" smtClean="0">
                          <a:latin typeface="Cambria Math"/>
                        </a:rPr>
                        <m:t> : </m:t>
                      </m:r>
                      <m:f>
                        <m:fPr>
                          <m:ctrlPr>
                            <a:rPr lang="cs-CZ" sz="2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14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31" y="3553869"/>
                <a:ext cx="1482585" cy="81509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568131" y="5445224"/>
                <a:ext cx="1339533" cy="8150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2500" b="0" i="1" smtClean="0">
                          <a:latin typeface="Cambria Math"/>
                        </a:rPr>
                        <m:t>+9=</m:t>
                      </m:r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31" y="5445224"/>
                <a:ext cx="1339533" cy="81509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3835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2632336" cy="11430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34888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Zkrať zlomek na základní tvar: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75656" y="3382008"/>
                <a:ext cx="1152128" cy="8650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105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175</m:t>
                        </m:r>
                      </m:den>
                    </m:f>
                  </m:oMath>
                </a14:m>
                <a:r>
                  <a:rPr lang="cs-CZ" sz="3500" dirty="0" smtClean="0"/>
                  <a:t>=</a:t>
                </a:r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3382008"/>
                <a:ext cx="1152128" cy="865045"/>
              </a:xfrm>
              <a:prstGeom prst="rect">
                <a:avLst/>
              </a:prstGeom>
              <a:blipFill rotWithShape="1">
                <a:blip r:embed="rId2"/>
                <a:stretch>
                  <a:fillRect r="-3175"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475656" y="4941168"/>
                <a:ext cx="1152128" cy="8650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70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175</m:t>
                        </m:r>
                      </m:den>
                    </m:f>
                  </m:oMath>
                </a14:m>
                <a:r>
                  <a:rPr lang="cs-CZ" sz="3500" dirty="0" smtClean="0"/>
                  <a:t>=</a:t>
                </a:r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4941168"/>
                <a:ext cx="1152128" cy="865045"/>
              </a:xfrm>
              <a:prstGeom prst="rect">
                <a:avLst/>
              </a:prstGeom>
              <a:blipFill rotWithShape="1">
                <a:blip r:embed="rId3"/>
                <a:stretch>
                  <a:fillRect r="-3175" b="-11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292080" y="3382008"/>
                <a:ext cx="1152128" cy="8650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56</m:t>
                        </m:r>
                      </m:den>
                    </m:f>
                  </m:oMath>
                </a14:m>
                <a:r>
                  <a:rPr lang="cs-CZ" sz="3500" dirty="0" smtClean="0"/>
                  <a:t>=</a:t>
                </a:r>
                <a:endParaRPr lang="cs-CZ" sz="3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3382008"/>
                <a:ext cx="1152128" cy="865045"/>
              </a:xfrm>
              <a:prstGeom prst="rect">
                <a:avLst/>
              </a:prstGeom>
              <a:blipFill rotWithShape="1">
                <a:blip r:embed="rId4"/>
                <a:stretch>
                  <a:fillRect b="-105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292080" y="4941167"/>
                <a:ext cx="1152128" cy="8650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64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sz="3500" dirty="0" smtClean="0"/>
                  <a:t>=</a:t>
                </a:r>
                <a:endParaRPr lang="cs-CZ" sz="3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4941167"/>
                <a:ext cx="1152128" cy="865045"/>
              </a:xfrm>
              <a:prstGeom prst="rect">
                <a:avLst/>
              </a:prstGeom>
              <a:blipFill rotWithShape="1">
                <a:blip r:embed="rId5"/>
                <a:stretch>
                  <a:fillRect b="-11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9799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435608" y="274320"/>
            <a:ext cx="2632336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lt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35608" y="1772816"/>
            <a:ext cx="5584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pomocí smíšeného čísla: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435608" y="3405404"/>
                <a:ext cx="1152128" cy="8650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3500" dirty="0" smtClean="0"/>
                  <a:t>=</a:t>
                </a:r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5608" y="3405404"/>
                <a:ext cx="1152128" cy="865045"/>
              </a:xfrm>
              <a:prstGeom prst="rect">
                <a:avLst/>
              </a:prstGeom>
              <a:blipFill rotWithShape="1">
                <a:blip r:embed="rId2"/>
                <a:stretch>
                  <a:fillRect b="-105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435608" y="5229199"/>
                <a:ext cx="1152128" cy="8650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3500" dirty="0" smtClean="0"/>
                  <a:t>=</a:t>
                </a:r>
                <a:endParaRPr lang="cs-CZ" sz="3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5608" y="5229199"/>
                <a:ext cx="1152128" cy="865045"/>
              </a:xfrm>
              <a:prstGeom prst="rect">
                <a:avLst/>
              </a:prstGeom>
              <a:blipFill rotWithShape="1">
                <a:blip r:embed="rId3"/>
                <a:stretch>
                  <a:fillRect b="-105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3335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87624" y="764704"/>
            <a:ext cx="69847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Použité zdroje</a:t>
            </a:r>
            <a:r>
              <a:rPr lang="cs-CZ" dirty="0"/>
              <a:t>:</a:t>
            </a:r>
          </a:p>
          <a:p>
            <a:endParaRPr lang="cs-CZ" dirty="0"/>
          </a:p>
          <a:p>
            <a:r>
              <a:rPr lang="cs-CZ" dirty="0"/>
              <a:t>http://microsoft.com</a:t>
            </a:r>
          </a:p>
          <a:p>
            <a:endParaRPr lang="cs-CZ" dirty="0"/>
          </a:p>
          <a:p>
            <a:r>
              <a:rPr lang="cs-CZ" dirty="0"/>
              <a:t>ODVÁRKO, Oldřich; KADLEČEK, Jiří. </a:t>
            </a:r>
            <a:r>
              <a:rPr lang="cs-CZ" i="1" dirty="0"/>
              <a:t>Matematika pro 7.ročník základní školy : 1.díl</a:t>
            </a:r>
            <a:r>
              <a:rPr lang="cs-CZ" dirty="0"/>
              <a:t>. 1.vydání. Praha : Prometheus, 1998. 88 s. ISBN 80-7196-111-6.</a:t>
            </a:r>
          </a:p>
        </p:txBody>
      </p:sp>
    </p:spTree>
    <p:extLst>
      <p:ext uri="{BB962C8B-B14F-4D97-AF65-F5344CB8AC3E}">
        <p14:creationId xmlns:p14="http://schemas.microsoft.com/office/powerpoint/2010/main" val="1395616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121</TotalTime>
  <Words>566</Words>
  <Application>Microsoft Office PowerPoint</Application>
  <PresentationFormat>Předvádění na obrazovce (4:3)</PresentationFormat>
  <Paragraphs>117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Prezentace aplikace PowerPoint</vt:lpstr>
      <vt:lpstr>Anotace</vt:lpstr>
      <vt:lpstr>+, -, . , :  → desetinná čísla</vt:lpstr>
      <vt:lpstr>Středová souměrnost</vt:lpstr>
      <vt:lpstr>Osová souměrnost</vt:lpstr>
      <vt:lpstr>o a S čtverce a obdélníka</vt:lpstr>
      <vt:lpstr>o a S čtverce a obdélníka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Zlomky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37</cp:revision>
  <dcterms:created xsi:type="dcterms:W3CDTF">2011-11-10T15:09:02Z</dcterms:created>
  <dcterms:modified xsi:type="dcterms:W3CDTF">2012-05-21T10:11:32Z</dcterms:modified>
</cp:coreProperties>
</file>