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328" r:id="rId3"/>
    <p:sldId id="258" r:id="rId4"/>
    <p:sldId id="302" r:id="rId5"/>
    <p:sldId id="304" r:id="rId6"/>
    <p:sldId id="346" r:id="rId7"/>
    <p:sldId id="327" r:id="rId8"/>
    <p:sldId id="261" r:id="rId9"/>
    <p:sldId id="264" r:id="rId10"/>
    <p:sldId id="305" r:id="rId11"/>
    <p:sldId id="307" r:id="rId12"/>
    <p:sldId id="309" r:id="rId13"/>
    <p:sldId id="310" r:id="rId14"/>
    <p:sldId id="356" r:id="rId15"/>
    <p:sldId id="329" r:id="rId16"/>
    <p:sldId id="333" r:id="rId17"/>
    <p:sldId id="303" r:id="rId18"/>
    <p:sldId id="334" r:id="rId19"/>
    <p:sldId id="344" r:id="rId20"/>
    <p:sldId id="320" r:id="rId21"/>
    <p:sldId id="292" r:id="rId22"/>
    <p:sldId id="322" r:id="rId23"/>
    <p:sldId id="319" r:id="rId24"/>
    <p:sldId id="330" r:id="rId25"/>
    <p:sldId id="324" r:id="rId26"/>
    <p:sldId id="272" r:id="rId27"/>
    <p:sldId id="273" r:id="rId28"/>
    <p:sldId id="357" r:id="rId29"/>
    <p:sldId id="316" r:id="rId30"/>
    <p:sldId id="355" r:id="rId31"/>
    <p:sldId id="352" r:id="rId32"/>
    <p:sldId id="354" r:id="rId33"/>
    <p:sldId id="317" r:id="rId34"/>
    <p:sldId id="353" r:id="rId35"/>
    <p:sldId id="325" r:id="rId36"/>
    <p:sldId id="311" r:id="rId37"/>
    <p:sldId id="331" r:id="rId38"/>
    <p:sldId id="318" r:id="rId39"/>
    <p:sldId id="312" r:id="rId40"/>
    <p:sldId id="313" r:id="rId41"/>
    <p:sldId id="335" r:id="rId42"/>
    <p:sldId id="336" r:id="rId43"/>
    <p:sldId id="337" r:id="rId44"/>
    <p:sldId id="347" r:id="rId45"/>
    <p:sldId id="348" r:id="rId46"/>
    <p:sldId id="338" r:id="rId47"/>
    <p:sldId id="349" r:id="rId48"/>
    <p:sldId id="350" r:id="rId49"/>
    <p:sldId id="339" r:id="rId50"/>
    <p:sldId id="340" r:id="rId51"/>
    <p:sldId id="341" r:id="rId52"/>
    <p:sldId id="342" r:id="rId53"/>
    <p:sldId id="343" r:id="rId54"/>
    <p:sldId id="314" r:id="rId55"/>
    <p:sldId id="315" r:id="rId56"/>
    <p:sldId id="278" r:id="rId5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1515"/>
    <a:srgbClr val="CC0000"/>
    <a:srgbClr val="FFFE00"/>
    <a:srgbClr val="008000"/>
    <a:srgbClr val="009900"/>
    <a:srgbClr val="FFFF00"/>
    <a:srgbClr val="5F5F5F"/>
    <a:srgbClr val="00CC66"/>
    <a:srgbClr val="119F47"/>
    <a:srgbClr val="FFFF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579" autoAdjust="0"/>
  </p:normalViewPr>
  <p:slideViewPr>
    <p:cSldViewPr>
      <p:cViewPr>
        <p:scale>
          <a:sx n="66" d="100"/>
          <a:sy n="66" d="100"/>
        </p:scale>
        <p:origin x="-732" y="-2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90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9DAC-9551-4FE3-BF7B-2A2FE43018F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98BC3-F62C-4AB2-9943-F86971F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9DAC-9551-4FE3-BF7B-2A2FE43018F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98BC3-F62C-4AB2-9943-F86971F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9DAC-9551-4FE3-BF7B-2A2FE43018F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98BC3-F62C-4AB2-9943-F86971F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9DAC-9551-4FE3-BF7B-2A2FE43018F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98BC3-F62C-4AB2-9943-F86971F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9DAC-9551-4FE3-BF7B-2A2FE43018F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98BC3-F62C-4AB2-9943-F86971F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9DAC-9551-4FE3-BF7B-2A2FE43018F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98BC3-F62C-4AB2-9943-F86971F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9DAC-9551-4FE3-BF7B-2A2FE43018F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98BC3-F62C-4AB2-9943-F86971F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9DAC-9551-4FE3-BF7B-2A2FE43018F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98BC3-F62C-4AB2-9943-F86971F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9DAC-9551-4FE3-BF7B-2A2FE43018F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8098BC3-F62C-4AB2-9943-F86971FB77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9DAC-9551-4FE3-BF7B-2A2FE43018F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98BC3-F62C-4AB2-9943-F86971F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9DAC-9551-4FE3-BF7B-2A2FE43018F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98BC3-F62C-4AB2-9943-F86971F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6DD9DAC-9551-4FE3-BF7B-2A2FE43018F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8098BC3-F62C-4AB2-9943-F86971FB776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lesk.cz/galerie/celebrity-ceske-celebrity/218551/?foto=3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0/0a/Havlicek_Jedovnice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Franti%C5%A1ek_Palack%C3%BD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2/2b/Pametni_deska_Karla_Havlicka_Borovskeho_v_rodne_obci.jpg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6/64/Havlicek_Kutna_Hora_-_detail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4/4f/Havlicek_Kutna_Hora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7/7a/Kytara_Havlicka_Borovskeho-crop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c/ca/Karel_Havlicek_Borovsky_statue_in_Prostejov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//upload.wikimedia.org/wikipedia/commons/4/40/Havl%C3%AD%C4%8Dk%C5%AFv_domek.jpg" TargetMode="Externa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1332" y="-531440"/>
            <a:ext cx="8802668" cy="3714776"/>
          </a:xfrm>
        </p:spPr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l"/>
            <a:r>
              <a:rPr lang="cs-CZ" sz="6600" dirty="0" smtClean="0">
                <a:ln w="50800"/>
                <a:solidFill>
                  <a:srgbClr val="FFC000"/>
                </a:solidFill>
                <a:effectLst/>
              </a:rPr>
              <a:t/>
            </a:r>
            <a:br>
              <a:rPr lang="cs-CZ" sz="6600" dirty="0" smtClean="0">
                <a:ln w="50800"/>
                <a:solidFill>
                  <a:srgbClr val="FFC000"/>
                </a:solidFill>
                <a:effectLst/>
              </a:rPr>
            </a:br>
            <a:r>
              <a:rPr lang="cs-CZ" sz="6600" dirty="0" smtClean="0">
                <a:ln w="50800"/>
                <a:solidFill>
                  <a:srgbClr val="FFC000"/>
                </a:solidFill>
                <a:effectLst/>
              </a:rPr>
              <a:t/>
            </a:r>
            <a:br>
              <a:rPr lang="cs-CZ" sz="6600" dirty="0" smtClean="0">
                <a:ln w="50800"/>
                <a:solidFill>
                  <a:srgbClr val="FFC000"/>
                </a:solidFill>
                <a:effectLst/>
              </a:rPr>
            </a:br>
            <a:r>
              <a:rPr lang="cs-CZ" sz="6600" dirty="0" smtClean="0">
                <a:ln w="50800"/>
                <a:solidFill>
                  <a:srgbClr val="FFC000"/>
                </a:solidFill>
                <a:effectLst/>
              </a:rPr>
              <a:t/>
            </a:r>
            <a:br>
              <a:rPr lang="cs-CZ" sz="6600" dirty="0" smtClean="0">
                <a:ln w="50800"/>
                <a:solidFill>
                  <a:srgbClr val="FFC000"/>
                </a:solidFill>
                <a:effectLst/>
              </a:rPr>
            </a:br>
            <a:r>
              <a:rPr lang="cs-CZ" sz="6600" dirty="0" smtClean="0">
                <a:ln w="50800"/>
                <a:solidFill>
                  <a:srgbClr val="FFC000"/>
                </a:solidFill>
                <a:effectLst/>
              </a:rPr>
              <a:t/>
            </a:r>
            <a:br>
              <a:rPr lang="cs-CZ" sz="6600" dirty="0" smtClean="0">
                <a:ln w="50800"/>
                <a:solidFill>
                  <a:srgbClr val="FFC000"/>
                </a:solidFill>
                <a:effectLst/>
              </a:rPr>
            </a:br>
            <a:r>
              <a:rPr lang="cs-CZ" sz="6600" dirty="0" smtClean="0">
                <a:ln w="50800"/>
                <a:solidFill>
                  <a:srgbClr val="FFC000"/>
                </a:solidFill>
                <a:effectLst/>
              </a:rPr>
              <a:t/>
            </a:r>
            <a:br>
              <a:rPr lang="cs-CZ" sz="6600" dirty="0" smtClean="0">
                <a:ln w="50800"/>
                <a:solidFill>
                  <a:srgbClr val="FFC000"/>
                </a:solidFill>
                <a:effectLst/>
              </a:rPr>
            </a:br>
            <a:r>
              <a:rPr lang="cs-CZ" sz="6600" dirty="0" smtClean="0">
                <a:ln w="50800"/>
                <a:solidFill>
                  <a:srgbClr val="FFC000"/>
                </a:solidFill>
                <a:effectLst/>
              </a:rPr>
              <a:t>Karel Havlíček Borovský</a:t>
            </a:r>
            <a:br>
              <a:rPr lang="cs-CZ" sz="6600" dirty="0" smtClean="0">
                <a:ln w="50800"/>
                <a:solidFill>
                  <a:srgbClr val="FFC000"/>
                </a:solidFill>
                <a:effectLst/>
              </a:rPr>
            </a:br>
            <a:r>
              <a:rPr lang="cs-CZ" sz="6000" dirty="0" smtClean="0">
                <a:ln w="50800"/>
                <a:solidFill>
                  <a:srgbClr val="FFC000"/>
                </a:solidFill>
                <a:effectLst/>
              </a:rPr>
              <a:t> </a:t>
            </a:r>
            <a:r>
              <a:rPr lang="cs-CZ" sz="4900" dirty="0" smtClean="0">
                <a:ln w="50800"/>
                <a:solidFill>
                  <a:srgbClr val="FFC000"/>
                </a:solidFill>
                <a:effectLst/>
              </a:rPr>
              <a:t>* 31.10.1821 Borová u Přibyslavi </a:t>
            </a:r>
            <a:br>
              <a:rPr lang="cs-CZ" sz="4900" dirty="0" smtClean="0">
                <a:ln w="50800"/>
                <a:solidFill>
                  <a:srgbClr val="FFC000"/>
                </a:solidFill>
                <a:effectLst/>
              </a:rPr>
            </a:br>
            <a:r>
              <a:rPr lang="cs-CZ" sz="4900" dirty="0" smtClean="0">
                <a:ln w="50800"/>
                <a:solidFill>
                  <a:srgbClr val="FFC000"/>
                </a:solidFill>
                <a:effectLst/>
              </a:rPr>
              <a:t> † 29.   7.1856 Praha</a:t>
            </a:r>
            <a:endParaRPr lang="cs-CZ" sz="4900" dirty="0">
              <a:ln w="50800"/>
              <a:solidFill>
                <a:srgbClr val="FFC000"/>
              </a:solidFill>
              <a:effectLst/>
            </a:endParaRPr>
          </a:p>
        </p:txBody>
      </p:sp>
      <p:pic>
        <p:nvPicPr>
          <p:cNvPr id="7" name="Picture 4" descr="Karel Havlíček Borovský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708920"/>
            <a:ext cx="2963935" cy="3600400"/>
          </a:xfrm>
          <a:prstGeom prst="ellipse">
            <a:avLst/>
          </a:prstGeom>
          <a:ln w="63500" cap="rnd">
            <a:solidFill>
              <a:srgbClr val="FFC0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608547" y="6237312"/>
            <a:ext cx="42514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Monotype Corsiva" pitchFamily="66" charset="0"/>
              </a:rPr>
              <a:t>Mgr. Kateřina </a:t>
            </a:r>
            <a:r>
              <a:rPr lang="cs-CZ" sz="2800" dirty="0" err="1" smtClean="0">
                <a:latin typeface="Monotype Corsiva" pitchFamily="66" charset="0"/>
              </a:rPr>
              <a:t>Karbulová</a:t>
            </a:r>
            <a:r>
              <a:rPr lang="cs-CZ" sz="2800" dirty="0" smtClean="0">
                <a:latin typeface="Monotype Corsiva" pitchFamily="66" charset="0"/>
              </a:rPr>
              <a:t>, 2012</a:t>
            </a:r>
            <a:endParaRPr lang="cs-CZ" sz="2800" dirty="0">
              <a:latin typeface="Monotype Corsiva" pitchFamily="66" charset="0"/>
            </a:endParaRPr>
          </a:p>
        </p:txBody>
      </p:sp>
    </p:spTree>
  </p:cSld>
  <p:clrMapOvr>
    <a:masterClrMapping/>
  </p:clrMapOvr>
  <p:transition advClick="0" advTm="10000"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491880" y="404664"/>
            <a:ext cx="1872208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Citáty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935480"/>
            <a:ext cx="8291264" cy="3221712"/>
          </a:xfrm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bg1"/>
                </a:solidFill>
                <a:latin typeface="Monotype Corsiva" pitchFamily="66" charset="0"/>
              </a:rPr>
              <a:t>„</a:t>
            </a:r>
            <a:r>
              <a:rPr lang="cs-CZ" sz="3200" i="1" dirty="0" smtClean="0">
                <a:solidFill>
                  <a:schemeClr val="bg1"/>
                </a:solidFill>
                <a:latin typeface="Monotype Corsiva" pitchFamily="66" charset="0"/>
              </a:rPr>
              <a:t>Kdyby stáří dodávalo moudrosti, byl by dubový pařez největším mudrcem.</a:t>
            </a:r>
            <a:r>
              <a:rPr lang="cs-CZ" sz="3200" b="1" dirty="0" smtClean="0">
                <a:solidFill>
                  <a:schemeClr val="bg1"/>
                </a:solidFill>
                <a:latin typeface="Monotype Corsiva" pitchFamily="66" charset="0"/>
              </a:rPr>
              <a:t>“</a:t>
            </a:r>
            <a:endParaRPr lang="cs-CZ" sz="3200" i="1" dirty="0" smtClean="0">
              <a:solidFill>
                <a:schemeClr val="bg1"/>
              </a:solidFill>
              <a:latin typeface="Monotype Corsiva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200" i="1" dirty="0" smtClean="0">
                <a:solidFill>
                  <a:schemeClr val="bg1"/>
                </a:solidFill>
                <a:latin typeface="Monotype Corsiva" pitchFamily="66" charset="0"/>
              </a:rPr>
              <a:t>„Smažme husitskou válku z naší historie, i zhasne sláva českého národa. Ta jediná doba váží více než ostatní naše dějství, ba více, než celé věky čínské říše   a moci.“</a:t>
            </a:r>
          </a:p>
          <a:p>
            <a:endParaRPr lang="cs-CZ" sz="3200" dirty="0">
              <a:solidFill>
                <a:schemeClr val="bg1"/>
              </a:solidFill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467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4624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b="1" dirty="0" smtClean="0">
                <a:ln w="50800"/>
                <a:solidFill>
                  <a:srgbClr val="FFC000"/>
                </a:solidFill>
              </a:rPr>
              <a:t>			</a:t>
            </a:r>
            <a:br>
              <a:rPr lang="cs-CZ" b="1" dirty="0" smtClean="0">
                <a:ln w="50800"/>
                <a:solidFill>
                  <a:srgbClr val="FFC000"/>
                </a:solidFill>
              </a:rPr>
            </a:br>
            <a:r>
              <a:rPr lang="cs-CZ" b="1" dirty="0" smtClean="0">
                <a:ln w="50800"/>
                <a:solidFill>
                  <a:srgbClr val="FFC000"/>
                </a:solidFill>
              </a:rPr>
              <a:t/>
            </a:r>
            <a:br>
              <a:rPr lang="cs-CZ" b="1" dirty="0" smtClean="0">
                <a:ln w="50800"/>
                <a:solidFill>
                  <a:srgbClr val="FFC000"/>
                </a:solidFill>
              </a:rPr>
            </a:br>
            <a:r>
              <a:rPr lang="cs-CZ" b="1" dirty="0" smtClean="0">
                <a:ln w="50800"/>
                <a:solidFill>
                  <a:srgbClr val="FFC000"/>
                </a:solidFill>
              </a:rPr>
              <a:t/>
            </a:r>
            <a:br>
              <a:rPr lang="cs-CZ" b="1" dirty="0" smtClean="0">
                <a:ln w="50800"/>
                <a:solidFill>
                  <a:srgbClr val="FFC000"/>
                </a:solidFill>
              </a:rPr>
            </a:br>
            <a:r>
              <a:rPr lang="cs-CZ" b="1" dirty="0" smtClean="0">
                <a:ln w="50800"/>
                <a:solidFill>
                  <a:srgbClr val="FFC000"/>
                </a:solidFill>
              </a:rPr>
              <a:t/>
            </a:r>
            <a:br>
              <a:rPr lang="cs-CZ" b="1" dirty="0" smtClean="0">
                <a:ln w="50800"/>
                <a:solidFill>
                  <a:srgbClr val="FFC000"/>
                </a:solidFill>
              </a:rPr>
            </a:br>
            <a:r>
              <a:rPr lang="cs-CZ" b="1" dirty="0" smtClean="0">
                <a:ln w="50800"/>
                <a:solidFill>
                  <a:srgbClr val="FFC000"/>
                </a:solidFill>
              </a:rPr>
              <a:t/>
            </a:r>
            <a:br>
              <a:rPr lang="cs-CZ" b="1" dirty="0" smtClean="0">
                <a:ln w="50800"/>
                <a:solidFill>
                  <a:srgbClr val="FFC000"/>
                </a:solidFill>
              </a:rPr>
            </a:br>
            <a:r>
              <a:rPr lang="cs-CZ" b="1" dirty="0" smtClean="0">
                <a:ln w="50800"/>
                <a:solidFill>
                  <a:srgbClr val="FFC000"/>
                </a:solidFill>
              </a:rPr>
              <a:t/>
            </a:r>
            <a:br>
              <a:rPr lang="cs-CZ" b="1" dirty="0" smtClean="0">
                <a:ln w="50800"/>
                <a:solidFill>
                  <a:srgbClr val="FFC000"/>
                </a:solidFill>
              </a:rPr>
            </a:br>
            <a:r>
              <a:rPr lang="cs-CZ" b="1" dirty="0" smtClean="0">
                <a:ln w="50800"/>
                <a:solidFill>
                  <a:srgbClr val="FFC000"/>
                </a:solidFill>
              </a:rPr>
              <a:t/>
            </a:r>
            <a:br>
              <a:rPr lang="cs-CZ" b="1" dirty="0" smtClean="0">
                <a:ln w="50800"/>
                <a:solidFill>
                  <a:srgbClr val="FFC000"/>
                </a:solidFill>
              </a:rPr>
            </a:br>
            <a:r>
              <a:rPr lang="cs-CZ" b="1" dirty="0" smtClean="0">
                <a:ln w="50800"/>
                <a:solidFill>
                  <a:srgbClr val="FFC000"/>
                </a:solidFill>
              </a:rPr>
              <a:t>Životopis</a:t>
            </a:r>
            <a:endParaRPr lang="cs-CZ" sz="3100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412776"/>
            <a:ext cx="5014392" cy="4389120"/>
          </a:xfrm>
          <a:noFill/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latin typeface="+mj-lt"/>
              </a:rPr>
              <a:t>vlastním jménem </a:t>
            </a:r>
            <a:r>
              <a:rPr lang="cs-CZ" sz="2400" b="1" dirty="0" smtClean="0">
                <a:latin typeface="+mj-lt"/>
              </a:rPr>
              <a:t>Karel Havlíček</a:t>
            </a:r>
            <a:r>
              <a:rPr lang="cs-CZ" sz="2400" dirty="0" smtClean="0">
                <a:latin typeface="+mj-lt"/>
              </a:rPr>
              <a:t>, pseudonymem </a:t>
            </a:r>
            <a:r>
              <a:rPr lang="cs-CZ" sz="2400" b="1" dirty="0" smtClean="0">
                <a:latin typeface="+mj-lt"/>
              </a:rPr>
              <a:t>Havel</a:t>
            </a:r>
            <a:endParaRPr lang="cs-CZ" sz="2400" dirty="0" smtClean="0">
              <a:latin typeface="+mj-lt"/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latin typeface="+mj-lt"/>
              </a:rPr>
              <a:t>přídomek Borovský, je odvozen      od jeho místa narození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latin typeface="+mj-lt"/>
              </a:rPr>
              <a:t>ze zámožné kupecké rodiny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latin typeface="+mj-lt"/>
              </a:rPr>
              <a:t>český básník, satirik, zakladatel české žurnalistiky a literární</a:t>
            </a:r>
          </a:p>
          <a:p>
            <a:pPr>
              <a:buNone/>
            </a:pPr>
            <a:r>
              <a:rPr lang="cs-CZ" sz="2400" dirty="0" smtClean="0">
                <a:latin typeface="+mj-lt"/>
              </a:rPr>
              <a:t>     kritiky, politik ( patří k národním </a:t>
            </a:r>
          </a:p>
          <a:p>
            <a:pPr>
              <a:buNone/>
            </a:pPr>
            <a:r>
              <a:rPr lang="cs-CZ" sz="2400" dirty="0" smtClean="0">
                <a:latin typeface="+mj-lt"/>
              </a:rPr>
              <a:t>     buditelům), překladatel</a:t>
            </a:r>
            <a:r>
              <a:rPr lang="cs-CZ" sz="2400" dirty="0" smtClean="0">
                <a:latin typeface="+mj-lt"/>
                <a:cs typeface="Times New Roman" pitchFamily="18" charset="0"/>
              </a:rPr>
              <a:t>  (z ruštiny – N. V. Gogol – Mrtvé duše)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jako básník ovlivnil tvorbu J. Nerudy, J. S. </a:t>
            </a:r>
            <a:r>
              <a:rPr lang="cs-CZ" sz="2400" dirty="0" err="1" smtClean="0">
                <a:solidFill>
                  <a:schemeClr val="bg1"/>
                </a:solidFill>
                <a:latin typeface="Calibri" pitchFamily="34" charset="0"/>
              </a:rPr>
              <a:t>Machara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, Fr. </a:t>
            </a:r>
            <a:r>
              <a:rPr lang="cs-CZ" sz="2400" dirty="0" err="1" smtClean="0">
                <a:solidFill>
                  <a:schemeClr val="bg1"/>
                </a:solidFill>
                <a:latin typeface="Calibri" pitchFamily="34" charset="0"/>
              </a:rPr>
              <a:t>Gellnera</a:t>
            </a:r>
            <a:endParaRPr lang="cs-CZ" sz="24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</p:txBody>
      </p:sp>
      <p:pic>
        <p:nvPicPr>
          <p:cNvPr id="7" name="Picture 2" descr="http://skip.nkp.cz/Bulletin/Obr/405/boro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56792"/>
            <a:ext cx="3528392" cy="29653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580112" y="5085184"/>
            <a:ext cx="3096344" cy="707886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  <a:latin typeface="+mj-lt"/>
              </a:rPr>
              <a:t>rodný domek </a:t>
            </a:r>
            <a:r>
              <a:rPr lang="cs-CZ" sz="2000" b="1" i="1" dirty="0" smtClean="0">
                <a:solidFill>
                  <a:schemeClr val="bg1"/>
                </a:solidFill>
                <a:latin typeface="+mj-lt"/>
              </a:rPr>
              <a:t>Borovského</a:t>
            </a:r>
            <a:r>
              <a:rPr lang="cs-CZ" sz="2000" i="1" dirty="0" smtClean="0">
                <a:solidFill>
                  <a:schemeClr val="bg1"/>
                </a:solidFill>
                <a:latin typeface="+mj-lt"/>
              </a:rPr>
              <a:t> </a:t>
            </a:r>
          </a:p>
          <a:p>
            <a:r>
              <a:rPr lang="cs-CZ" sz="2000" i="1" dirty="0" smtClean="0">
                <a:solidFill>
                  <a:schemeClr val="bg1"/>
                </a:solidFill>
                <a:latin typeface="+mj-lt"/>
              </a:rPr>
              <a:t>(dnes památník)</a:t>
            </a:r>
            <a:endParaRPr lang="cs-CZ" sz="2000" i="1" dirty="0">
              <a:solidFill>
                <a:schemeClr val="bg1"/>
              </a:solidFill>
              <a:latin typeface="+mj-lt"/>
            </a:endParaRPr>
          </a:p>
        </p:txBody>
      </p:sp>
    </p:spTree>
    <p:custDataLst>
      <p:tags r:id="rId1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0"/>
            <a:ext cx="195456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Studia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712968" cy="568863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1833 - 1838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Havlíčkově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Brodě gymnázium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(tehdy Německý Brod, dnes je zde muzeum)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nedokončil studium filosofie v Praze 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chtěl působit na výchovu českého lidu jako vychovatel  – vstoupil do kněžského semináře, byl věřící, křtěný katolík – zklamání  s poměry v církvi (přetvářka, konzervatismus církve, protinárodní duch) 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 kněžském semináři kritizoval kasárenský způsob života, celibát , který je podle jeho názoru proti přírodě a lidské přirozenosti,  protičeské postoje ředitele = vyloučen na podzim 1841, stal se nekompromisním kritikem římskokatolické církve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5328592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Cesta do Ruska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5256584" cy="496855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pod vlivem Jána </a:t>
            </a:r>
            <a:r>
              <a:rPr lang="cs-CZ" sz="2400" dirty="0" err="1" smtClean="0">
                <a:solidFill>
                  <a:schemeClr val="bg1"/>
                </a:solidFill>
                <a:latin typeface="Calibri" pitchFamily="34" charset="0"/>
              </a:rPr>
              <a:t>Kollára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 zastáncem </a:t>
            </a: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</a:rPr>
              <a:t>rusofilství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 a  všeslovanské vzájemnosti = 1843 – 44 vychovatelem v rodině  významného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profesora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Rusku  - kritika ruského samoděržaví ( = kritika i 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    rakouského absolutismu)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vrátil se s přesvědčením, že slovanská  vzájemnost je zcela nemožná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</a:rPr>
              <a:t> první tištěné dílo v příloze Pražských novin - </a:t>
            </a:r>
            <a:r>
              <a:rPr lang="cs-CZ" sz="2400" b="1" dirty="0" smtClean="0">
                <a:solidFill>
                  <a:srgbClr val="FFC000"/>
                </a:solidFill>
                <a:latin typeface="Calibri" pitchFamily="34" charset="0"/>
              </a:rPr>
              <a:t>Obrazy z Rus</a:t>
            </a:r>
          </a:p>
          <a:p>
            <a:endParaRPr lang="cs-CZ" sz="2400" dirty="0" smtClean="0">
              <a:solidFill>
                <a:schemeClr val="bg1"/>
              </a:solidFill>
              <a:latin typeface="Calibri" pitchFamily="34" charset="0"/>
            </a:endParaRPr>
          </a:p>
          <a:p>
            <a:endParaRPr lang="cs-CZ" sz="2400" dirty="0">
              <a:latin typeface="Calibri" pitchFamily="34" charset="0"/>
            </a:endParaRPr>
          </a:p>
        </p:txBody>
      </p:sp>
      <p:pic>
        <p:nvPicPr>
          <p:cNvPr id="4" name="Zástupný symbol pro obsah 9" descr="HAVLEK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764704"/>
            <a:ext cx="2966550" cy="3384376"/>
          </a:xfrm>
          <a:prstGeom prst="ellipse">
            <a:avLst/>
          </a:prstGeom>
          <a:ln w="63500" cap="rnd">
            <a:solidFill>
              <a:srgbClr val="FFC0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872" y="44624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Havlíček  - politik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84221"/>
            <a:ext cx="4968552" cy="438912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podílel se na organizaci 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Všeslovanského sjezdu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navštívil Polsko a Chorvatsko, aby přesvědčil tamní spisovatele k účasti na sjezdu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1848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po potlačení revoluce byl poprvé zatčen a několik dnů vězněn, během této doby byl však zvolen poslancem do říšského sněmu a národního výboru =  z důvodu získané imunity jej vojenští správci Prahy propustili 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zastáncem národní myšlenky, ale o revoluci pochyboval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liberál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jako Palacký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7170" name="Picture 2" descr="Soubor:Havlicek Jedovni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84784"/>
            <a:ext cx="3730575" cy="4974100"/>
          </a:xfrm>
          <a:prstGeom prst="rect">
            <a:avLst/>
          </a:prstGeom>
          <a:ln w="38100" cap="sq">
            <a:solidFill>
              <a:srgbClr val="FFC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20072" y="5733256"/>
            <a:ext cx="3744416" cy="707886"/>
          </a:xfrm>
          <a:prstGeom prst="rect">
            <a:avLst/>
          </a:prstGeom>
          <a:solidFill>
            <a:srgbClr val="151515"/>
          </a:solidFill>
        </p:spPr>
        <p:txBody>
          <a:bodyPr wrap="square">
            <a:spAutoFit/>
          </a:bodyPr>
          <a:lstStyle/>
          <a:p>
            <a:r>
              <a:rPr lang="cs-CZ" sz="2000" i="1" dirty="0">
                <a:solidFill>
                  <a:schemeClr val="bg1"/>
                </a:solidFill>
                <a:latin typeface="+mj-lt"/>
              </a:rPr>
              <a:t>Jedovnice (první Havlíčkův pomník na Moravě – 1900)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35480"/>
            <a:ext cx="4330824" cy="26456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    Dne 12. listopadu roku 1851 měl být v Kutné Hoře odsouzen Karel Havlíček Borovský, ale  </a:t>
            </a:r>
            <a:r>
              <a:rPr lang="cs-CZ" sz="2400" b="1" i="1" dirty="0" smtClean="0">
                <a:solidFill>
                  <a:schemeClr val="bg1"/>
                </a:solidFill>
                <a:latin typeface="+mj-lt"/>
              </a:rPr>
              <a:t>dvanáct českých porotců</a:t>
            </a: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 bylo proti, neustoupilo tlakům „shora“ a osvobodilo ho.</a:t>
            </a:r>
          </a:p>
          <a:p>
            <a:pPr algn="ctr"/>
            <a:endParaRPr lang="cs-CZ" sz="2400" i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098" name="Picture 2" descr="http://k213.files.wordpress.com/2010/05/havlice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692696"/>
            <a:ext cx="4041688" cy="56886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470585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Pobyt v BRIXENU (</a:t>
            </a:r>
            <a:r>
              <a:rPr lang="cs-CZ" b="1" dirty="0" err="1" smtClean="0">
                <a:ln w="50800"/>
                <a:solidFill>
                  <a:srgbClr val="FFC000"/>
                </a:solidFill>
              </a:rPr>
              <a:t>it</a:t>
            </a:r>
            <a:r>
              <a:rPr lang="cs-CZ" b="1" dirty="0" smtClean="0">
                <a:ln w="50800"/>
                <a:solidFill>
                  <a:srgbClr val="FFC000"/>
                </a:solidFill>
              </a:rPr>
              <a:t>. </a:t>
            </a:r>
            <a:r>
              <a:rPr lang="cs-CZ" b="1" dirty="0" err="1" smtClean="0">
                <a:ln w="50800"/>
                <a:solidFill>
                  <a:srgbClr val="FFC000"/>
                </a:solidFill>
              </a:rPr>
              <a:t>Bressanone</a:t>
            </a:r>
            <a:r>
              <a:rPr lang="cs-CZ" b="1" dirty="0" smtClean="0">
                <a:ln w="50800"/>
                <a:solidFill>
                  <a:srgbClr val="FFC000"/>
                </a:solidFill>
              </a:rPr>
              <a:t>)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340768"/>
            <a:ext cx="8229600" cy="473870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1851 dvakrát souzen za své politické protivládní názory 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 Kutné hory se Havlíčkovi vrátili do domu na náměstí Německého Brodu, Havlíček žil v ústraní a společensky se neangažoval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  <a:latin typeface="+mj-lt"/>
                <a:cs typeface="Times New Roman" pitchFamily="18" charset="0"/>
              </a:rPr>
              <a:t>16. 12. 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1851 – 1855 internace v Brixenu v jižním Tyrolsku          v severní Itálii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odloučení od rodiny, přátel, politického života ho psychicky poznamenalo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po návratu umírá na tuberkulózu jako jeho žena Julie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jeho pohřeb se stal protirakouskou manifestací Pražanů, byl hlídán policií</a:t>
            </a: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 spd="slow">
    <p:sndAc>
      <p:stSnd>
        <p:snd r:embed="rId2" name="bomb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86578" y="500042"/>
            <a:ext cx="1981200" cy="1571636"/>
          </a:xfrm>
        </p:spPr>
        <p:txBody>
          <a:bodyPr>
            <a:no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Havlíčkův pronajatý domek v Itálii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6781800" y="2000240"/>
            <a:ext cx="1984248" cy="435771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7" name="Zástupný symbol pro obsah 6" descr="P102082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7158" y="571480"/>
            <a:ext cx="6072230" cy="5857915"/>
          </a:xfrm>
          <a:prstGeom prst="rect">
            <a:avLst/>
          </a:prstGeom>
          <a:ln w="38100" cap="sq">
            <a:solidFill>
              <a:srgbClr val="FFC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rgbClr val="FFC000"/>
                </a:solidFill>
              </a:rPr>
              <a:t>Vyhnanství v Brixenu</a:t>
            </a:r>
            <a:br>
              <a:rPr lang="cs-CZ" sz="5400" b="1" dirty="0" smtClean="0">
                <a:ln w="50800"/>
                <a:solidFill>
                  <a:srgbClr val="FFC000"/>
                </a:solidFill>
              </a:rPr>
            </a:b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6024" y="1196752"/>
            <a:ext cx="8676456" cy="540060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na začátku prosince 1851 přinesl ministr </a:t>
            </a:r>
            <a:r>
              <a:rPr lang="cs-CZ" sz="2400" i="1" dirty="0" err="1" smtClean="0">
                <a:solidFill>
                  <a:schemeClr val="bg1"/>
                </a:solidFill>
                <a:latin typeface="Calibri" pitchFamily="34" charset="0"/>
              </a:rPr>
              <a:t>Bach</a:t>
            </a: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 císaři Františku  Josefovi I. doporučení deportovat Havlíčka do Salzburgu, císař  rozhodl o horším trestu - zvolil odlehlý alpský Brixen</a:t>
            </a:r>
          </a:p>
          <a:p>
            <a:pPr>
              <a:buFont typeface="Wingdings" pitchFamily="2" charset="2"/>
              <a:buChar char="v"/>
            </a:pPr>
            <a:r>
              <a:rPr lang="cs-CZ" sz="2400" b="1" i="1" dirty="0" smtClean="0">
                <a:solidFill>
                  <a:schemeClr val="bg1"/>
                </a:solidFill>
                <a:latin typeface="Calibri" pitchFamily="34" charset="0"/>
              </a:rPr>
              <a:t>o deportaci bylo rozhodnuto bez jakéhokoli soudního řízen</a:t>
            </a: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í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16. 12.  1851 kolem třetí hodiny ranní vstoupil do Havlíčkova bytu policejní komisař </a:t>
            </a:r>
            <a:r>
              <a:rPr lang="cs-CZ" sz="2400" i="1" dirty="0" err="1" smtClean="0">
                <a:solidFill>
                  <a:schemeClr val="bg1"/>
                </a:solidFill>
                <a:latin typeface="Calibri" pitchFamily="34" charset="0"/>
              </a:rPr>
              <a:t>Franz</a:t>
            </a: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sz="2400" i="1" dirty="0" err="1" smtClean="0">
                <a:solidFill>
                  <a:schemeClr val="bg1"/>
                </a:solidFill>
                <a:latin typeface="Calibri" pitchFamily="34" charset="0"/>
              </a:rPr>
              <a:t>Dedera</a:t>
            </a: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 s dvěma strážníky , v doprovodu dalších tří strážníků byl dostavníkem dopraven do Brixenu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cesta přes zasněžené Alpy byla velmi náročná, dokonce  se splašili  i koně a Havlíček byl jediný, kdo se je odvážil zastavit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v Brixenu byl ubytován v hotelu </a:t>
            </a:r>
            <a:r>
              <a:rPr lang="cs-CZ" sz="2400" i="1" dirty="0" err="1" smtClean="0">
                <a:solidFill>
                  <a:schemeClr val="bg1"/>
                </a:solidFill>
                <a:latin typeface="Calibri" pitchFamily="34" charset="0"/>
              </a:rPr>
              <a:t>Elephant</a:t>
            </a: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, kde se  seznámil               s dalšími vyhnanci – s </a:t>
            </a:r>
            <a:r>
              <a:rPr lang="cs-CZ" sz="2400" i="1" dirty="0" err="1" smtClean="0">
                <a:solidFill>
                  <a:schemeClr val="bg1"/>
                </a:solidFill>
                <a:latin typeface="Calibri" pitchFamily="34" charset="0"/>
              </a:rPr>
              <a:t>Johannem</a:t>
            </a: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 Aloisem </a:t>
            </a:r>
            <a:r>
              <a:rPr lang="cs-CZ" sz="2400" i="1" dirty="0" err="1" smtClean="0">
                <a:solidFill>
                  <a:schemeClr val="bg1"/>
                </a:solidFill>
                <a:latin typeface="Calibri" pitchFamily="34" charset="0"/>
              </a:rPr>
              <a:t>Schallhammerem</a:t>
            </a:r>
            <a:r>
              <a:rPr lang="cs-CZ" sz="2400" i="1" dirty="0" smtClean="0">
                <a:solidFill>
                  <a:schemeClr val="bg1"/>
                </a:solidFill>
                <a:latin typeface="Calibri" pitchFamily="34" charset="0"/>
              </a:rPr>
              <a:t>, účastníkem revoluce roku 1848 a důstojníkem Rudolfem </a:t>
            </a:r>
            <a:r>
              <a:rPr lang="cs-CZ" sz="2400" i="1" dirty="0" err="1" smtClean="0">
                <a:solidFill>
                  <a:schemeClr val="bg1"/>
                </a:solidFill>
                <a:latin typeface="Calibri" pitchFamily="34" charset="0"/>
              </a:rPr>
              <a:t>Hebrem</a:t>
            </a:r>
            <a:endParaRPr lang="cs-CZ" sz="2400" i="1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712968" cy="659735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1852 za Havlíčkem přijela manželka Julie s dcerou Zdenkou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cestovní náklady ve výši 150 zlatých zaplatilo policejní ředitelství</a:t>
            </a:r>
            <a:endParaRPr lang="cs-CZ" sz="2400" i="1" baseline="30000" dirty="0" smtClean="0">
              <a:solidFill>
                <a:schemeClr val="bg1"/>
              </a:solidFill>
              <a:latin typeface="+mj-lt"/>
            </a:endParaRP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Havlíček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pobíral dokonce plat vyššího úřednického zaměstnance (aby se jej vláda zbavila )</a:t>
            </a: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od rakouského ministerstva vnitra v pravidelných měsíčních splátkách 500 zlatých ročně (vyšší úředník dostával 500 – 700 zlatých, učitel 130 a dělník 100 – 200 zlatých)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rodina si v Brixenu pronajala domek -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druhý nejdražší dům v Brixenu</a:t>
            </a: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, jídlo jim nosili z hostince U Slona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Havlíček pod stálým policejním dozorem a byla sledována veškerá jeho korespondence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1854 se manželka Julie s dcerou vydaly zpět do Prahy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 Havlíček se písemně zavázal nepokračovat ve veřejných aktivitách, po čtyřech letech byl propuštěn zpět do Čech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do Prahy přijel 15. 5. 1855, vrátil se s  téměř bílými vlasy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 cestou se se dozvěděl , že Julie už 16. 4. 1855 zemřela tuberkulózu, která byla prokázána i u Havlíčka a dcery Zdeňky</a:t>
            </a:r>
          </a:p>
          <a:p>
            <a:endParaRPr lang="cs-CZ" sz="2400" i="1" dirty="0" smtClean="0">
              <a:latin typeface="+mj-lt"/>
            </a:endParaRPr>
          </a:p>
          <a:p>
            <a:endParaRPr lang="cs-CZ" sz="2400" i="1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496944" cy="5904656"/>
          </a:xfrm>
        </p:spPr>
        <p:txBody>
          <a:bodyPr>
            <a:no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Havlíček se po zprávě o úmrtí jeho ženy prý utekl do polí a křičel: „To je to konec!“</a:t>
            </a:r>
          </a:p>
          <a:p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po návratu z vyhnanství se ocitl bez práce a bez finančních prostředků, většinu svých peněz totiž půjčil švagrovi, který je investoval do své pokrývačské firmy </a:t>
            </a:r>
          </a:p>
          <a:p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měl úředně zakázáno opouštět Německý Brod, kde žil  u matky, na každou cestu musel žádat o povolení, dceru nechal u své švagrové v Praze, kam směl odjet, až poté, co byla zjištěna jeho nevyléčitelná nemoc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18. 6. 1856 dostal chrlení krve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24. 7. 1856 byl v horečkách kočárem převezen do Prahy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cestou blouznil a zmítal sebou, švagr František Jaroš jej nechal vykopnout okno kočáru, aby se zklidnil 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o pět dní později zemřel v Jarošově bytě ve věku nedožitých 35 let, na stejné posteli jako o rok dříve jeho milovaná Julie </a:t>
            </a:r>
          </a:p>
          <a:p>
            <a:pPr>
              <a:buFont typeface="Wingdings" pitchFamily="2" charset="2"/>
              <a:buChar char="v"/>
            </a:pPr>
            <a:endParaRPr lang="cs-CZ" sz="2400" i="1" dirty="0" smtClean="0">
              <a:solidFill>
                <a:schemeClr val="bg1"/>
              </a:solidFill>
              <a:latin typeface="+mj-lt"/>
            </a:endParaRPr>
          </a:p>
          <a:p>
            <a:endParaRPr lang="cs-CZ" sz="2400" i="1" dirty="0" smtClean="0">
              <a:solidFill>
                <a:schemeClr val="bg1"/>
              </a:solidFill>
              <a:latin typeface="+mj-lt"/>
            </a:endParaRPr>
          </a:p>
          <a:p>
            <a:endParaRPr lang="cs-CZ" sz="2400" i="1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341784"/>
            <a:ext cx="2448272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Pohřeb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568952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pohřeb zorganizoval sládek 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Ferdinand </a:t>
            </a:r>
            <a:r>
              <a:rPr lang="cs-CZ" sz="2400" b="1" dirty="0" err="1" smtClean="0">
                <a:solidFill>
                  <a:schemeClr val="bg1"/>
                </a:solidFill>
                <a:latin typeface="+mj-lt"/>
              </a:rPr>
              <a:t>Fingerhut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-Náprstek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bratr Vojtěcha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Náprstka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pořadatelství se ujal Josef Němec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manžel Boženy Němcové, spolu s Josefem Václavem Fričem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pohřbu se zúčastnilo mnoho lidí, policie pořizovala seznam </a:t>
            </a:r>
            <a:r>
              <a:rPr lang="cs-CZ" sz="2400" dirty="0" smtClean="0">
                <a:solidFill>
                  <a:schemeClr val="bg1"/>
                </a:solidFill>
                <a:latin typeface="+mj-lt"/>
                <a:hlinkClick r:id="rId2" action="ppaction://hlinkfile" tooltip="František Palacký"/>
              </a:rPr>
              <a:t>–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F.Palacký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F.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L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.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Rieger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V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.Hanka, K.J. Erben, Josef Němec byl po pohřbu odsouzen k osmi dnům vězení,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B.Němcová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údajně položila na Havlíčkovu rakev trnovou korunu jako symbol mučednictví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b="1" dirty="0">
                <a:ln w="50800"/>
                <a:solidFill>
                  <a:srgbClr val="FFC000"/>
                </a:solidFill>
              </a:rPr>
              <a:t>Pamětní deska na rodném domě </a:t>
            </a:r>
            <a:r>
              <a:rPr lang="cs-CZ" b="1" dirty="0" smtClean="0">
                <a:ln w="50800"/>
                <a:solidFill>
                  <a:srgbClr val="FFC000"/>
                </a:solidFill>
              </a:rPr>
              <a:t>   v </a:t>
            </a:r>
            <a:r>
              <a:rPr lang="cs-CZ" b="1" dirty="0">
                <a:ln w="50800"/>
                <a:solidFill>
                  <a:srgbClr val="FFC000"/>
                </a:solidFill>
              </a:rPr>
              <a:t>Borové</a:t>
            </a:r>
          </a:p>
        </p:txBody>
      </p:sp>
      <p:pic>
        <p:nvPicPr>
          <p:cNvPr id="4" name="Picture 2" descr="Soubor:Pametni deska Karla Havlicka Borovskeho v rodne obc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916832"/>
            <a:ext cx="4752528" cy="45043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44362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620688"/>
            <a:ext cx="5760640" cy="1143000"/>
          </a:xfrm>
        </p:spPr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P</a:t>
            </a:r>
            <a:r>
              <a:rPr lang="cs-CZ" b="1" dirty="0" smtClean="0">
                <a:ln w="50800"/>
                <a:solidFill>
                  <a:srgbClr val="FFC000"/>
                </a:solidFill>
              </a:rPr>
              <a:t>omník </a:t>
            </a:r>
            <a:r>
              <a:rPr lang="cs-CZ" b="1" dirty="0" smtClean="0">
                <a:ln w="50800"/>
                <a:solidFill>
                  <a:srgbClr val="FFC000"/>
                </a:solidFill>
              </a:rPr>
              <a:t>v Kutné Hoře</a:t>
            </a:r>
            <a:br>
              <a:rPr lang="cs-CZ" b="1" dirty="0" smtClean="0">
                <a:ln w="50800"/>
                <a:solidFill>
                  <a:srgbClr val="FFC000"/>
                </a:solidFill>
              </a:rPr>
            </a:br>
            <a:endParaRPr lang="cs-CZ" b="1" dirty="0">
              <a:ln w="50800"/>
              <a:solidFill>
                <a:srgbClr val="FFC000"/>
              </a:solidFill>
            </a:endParaRPr>
          </a:p>
        </p:txBody>
      </p:sp>
      <p:pic>
        <p:nvPicPr>
          <p:cNvPr id="3074" name="Picture 2" descr="Soubor:Havlicek Kutna Hora - detai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3804941" cy="2853706"/>
          </a:xfrm>
          <a:prstGeom prst="rect">
            <a:avLst/>
          </a:prstGeom>
          <a:ln w="38100" cap="sq">
            <a:solidFill>
              <a:srgbClr val="FFC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Soubor:Havlicek Kutna Hor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521362"/>
            <a:ext cx="3625013" cy="4833351"/>
          </a:xfrm>
          <a:prstGeom prst="rect">
            <a:avLst/>
          </a:prstGeom>
          <a:ln w="38100" cap="sq">
            <a:solidFill>
              <a:srgbClr val="FFC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69531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90872" y="44624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Zajímavosti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268760"/>
            <a:ext cx="5400600" cy="43891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 1846 navštívil litoměřický biskupský hřbitov a zjistil,  že zde není nijak označen hrob </a:t>
            </a:r>
            <a:r>
              <a:rPr lang="cs-CZ" sz="2400" b="1" i="1" dirty="0" smtClean="0">
                <a:solidFill>
                  <a:schemeClr val="bg1"/>
                </a:solidFill>
                <a:latin typeface="+mj-lt"/>
              </a:rPr>
              <a:t>Karla Hynka Máchy, zasadil se o vytvoření náhrobku</a:t>
            </a: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, který je dnes na pražském Vyšehradě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 1848 navrhl Karel Havlíček a zasadil se </a:t>
            </a:r>
            <a:r>
              <a:rPr lang="cs-CZ" sz="2400" b="1" i="1" dirty="0" smtClean="0">
                <a:solidFill>
                  <a:schemeClr val="bg1"/>
                </a:solidFill>
                <a:latin typeface="+mj-lt"/>
              </a:rPr>
              <a:t>o přejmenování pražského Koňského trhu na Václavské náměstí</a:t>
            </a: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  a také </a:t>
            </a:r>
            <a:r>
              <a:rPr lang="cs-CZ" sz="2400" b="1" i="1" dirty="0" smtClean="0">
                <a:solidFill>
                  <a:schemeClr val="bg1"/>
                </a:solidFill>
                <a:latin typeface="+mj-lt"/>
              </a:rPr>
              <a:t>Dobytčího trhu na Karlovo náměstí</a:t>
            </a:r>
          </a:p>
          <a:p>
            <a:pPr>
              <a:buFont typeface="Wingdings" pitchFamily="2" charset="2"/>
              <a:buChar char="v"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neúspěšně se  zasazoval o zřízení první české průmyslové školy</a:t>
            </a:r>
          </a:p>
          <a:p>
            <a:endParaRPr lang="cs-CZ" sz="2400" i="1" dirty="0" smtClean="0">
              <a:solidFill>
                <a:schemeClr val="bg1"/>
              </a:solidFill>
              <a:latin typeface="+mj-lt"/>
            </a:endParaRPr>
          </a:p>
          <a:p>
            <a:endParaRPr lang="cs-CZ" sz="2400" i="1" dirty="0" smtClean="0">
              <a:latin typeface="+mj-lt"/>
            </a:endParaRPr>
          </a:p>
          <a:p>
            <a:endParaRPr lang="cs-CZ" sz="2400" i="1" dirty="0" smtClean="0">
              <a:latin typeface="+mj-lt"/>
            </a:endParaRPr>
          </a:p>
          <a:p>
            <a:endParaRPr lang="cs-CZ" sz="2400" i="1" dirty="0">
              <a:latin typeface="+mj-lt"/>
            </a:endParaRPr>
          </a:p>
        </p:txBody>
      </p:sp>
      <p:pic>
        <p:nvPicPr>
          <p:cNvPr id="5" name="Picture 2" descr="Soubor:Kytara Havlicka Borovskeho-cro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2656"/>
            <a:ext cx="2304256" cy="63314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187624" y="5745450"/>
            <a:ext cx="4536504" cy="707886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  <a:latin typeface="+mj-lt"/>
              </a:rPr>
              <a:t>Kytara</a:t>
            </a:r>
            <a:r>
              <a:rPr lang="cs-CZ" sz="2000" i="1" dirty="0">
                <a:solidFill>
                  <a:schemeClr val="bg1"/>
                </a:solidFill>
                <a:latin typeface="+mj-lt"/>
              </a:rPr>
              <a:t>,</a:t>
            </a:r>
            <a:r>
              <a:rPr lang="cs-CZ" sz="2000" i="1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2000" i="1" dirty="0">
                <a:solidFill>
                  <a:schemeClr val="bg1"/>
                </a:solidFill>
                <a:latin typeface="+mj-lt"/>
              </a:rPr>
              <a:t>na kterou Havlíček v mládí hrával (z expozice zámku </a:t>
            </a:r>
            <a:r>
              <a:rPr lang="cs-CZ" sz="2000" i="1" dirty="0" err="1">
                <a:solidFill>
                  <a:schemeClr val="bg1"/>
                </a:solidFill>
                <a:latin typeface="+mj-lt"/>
              </a:rPr>
              <a:t>Vrchotovy</a:t>
            </a:r>
            <a:r>
              <a:rPr lang="cs-CZ" sz="2000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2000" i="1" dirty="0" smtClean="0">
                <a:solidFill>
                  <a:schemeClr val="bg1"/>
                </a:solidFill>
                <a:latin typeface="+mj-lt"/>
              </a:rPr>
              <a:t>Janovice</a:t>
            </a:r>
            <a:r>
              <a:rPr lang="cs-CZ" sz="2000" i="1" dirty="0">
                <a:solidFill>
                  <a:schemeClr val="bg1"/>
                </a:solidFill>
                <a:latin typeface="+mj-lt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51720" y="44624"/>
            <a:ext cx="504056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Havlíček - novinář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568952" cy="558924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1846 na doporučení Františka Palackého </a:t>
            </a: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redaktorem Pražských novin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(jediný česky psaný list) a jejich přílohy </a:t>
            </a: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Česká včela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 revolučním roce 1848 odešel z Pražských novin a založil vlastní – </a:t>
            </a: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Národní noviny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-  definoval zde zásady austroslavismu, snažil se noviny politizovat, vést čtenáře k národnímu uvědomění a češtině, vysvětloval například rozdíly mezi politickými systémy, politické funkce 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funkce novin - psát pravdivě , objektivně a nezaujatě, kritizuje absolutistickou vládu, církevní hierarchii, orgány rakouské  státní správy a moci 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2400" b="1" i="1" dirty="0" smtClean="0">
                <a:solidFill>
                  <a:srgbClr val="FFC000"/>
                </a:solidFill>
                <a:latin typeface="+mj-lt"/>
              </a:rPr>
              <a:t>Duch Národních novin</a:t>
            </a: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(1851) – výbor nejlepších novinových článků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zastaveny 1850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58000" y="-531440"/>
            <a:ext cx="457200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44419"/>
            <a:ext cx="4392488" cy="438912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C000"/>
                </a:solidFill>
                <a:latin typeface="+mj-lt"/>
                <a:ea typeface="Arial Unicode MS" pitchFamily="34" charset="-128"/>
                <a:cs typeface="Arial Unicode MS" pitchFamily="34" charset="-128"/>
              </a:rPr>
              <a:t>Šotek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+mj-lt"/>
                <a:ea typeface="Arial Unicode MS" pitchFamily="34" charset="-128"/>
                <a:cs typeface="Arial Unicode MS" pitchFamily="34" charset="-128"/>
              </a:rPr>
              <a:t>-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satirická a humoristická příloha Národních novin - epigramy, vtipy zaměřené na vládu, parodické politické texty na nápěvy známých národních písní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C000"/>
                </a:solidFill>
                <a:latin typeface="+mj-lt"/>
                <a:ea typeface="Arial Unicode MS" pitchFamily="34" charset="-128"/>
                <a:cs typeface="Arial Unicode MS" pitchFamily="34" charset="-128"/>
              </a:rPr>
              <a:t>1850 Slovan</a:t>
            </a: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– časopis  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v Kutné Hoře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protivládní, proticírkevní charakter ( výbor článků - Kutnohorské epištoly), po roce sám ukončil jeho vydávání kvůli pronásledování rak.úřady</a:t>
            </a:r>
          </a:p>
          <a:p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>
              <a:latin typeface="+mj-lt"/>
            </a:endParaRPr>
          </a:p>
        </p:txBody>
      </p:sp>
      <p:pic>
        <p:nvPicPr>
          <p:cNvPr id="4098" name="Picture 2" descr="Soubor:Karel Havlicek Borovsky statue in Prostejo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0" y="620688"/>
            <a:ext cx="3888432" cy="5184576"/>
          </a:xfrm>
          <a:prstGeom prst="rect">
            <a:avLst/>
          </a:prstGeom>
          <a:ln w="38100" cap="sq">
            <a:solidFill>
              <a:srgbClr val="FFC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436096" y="6021288"/>
            <a:ext cx="2687082" cy="461665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none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Pomník v </a:t>
            </a:r>
            <a:r>
              <a:rPr lang="cs-CZ" sz="2400" i="1" dirty="0">
                <a:solidFill>
                  <a:schemeClr val="bg1"/>
                </a:solidFill>
                <a:latin typeface="+mj-lt"/>
              </a:rPr>
              <a:t>Prostějově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rgbClr val="FFC000"/>
                </a:solidFill>
              </a:rPr>
              <a:t>Vychovával národ k demokratickému cítění…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    „</a:t>
            </a:r>
            <a:r>
              <a:rPr lang="cs-CZ" sz="2400" i="1" dirty="0" err="1" smtClean="0">
                <a:solidFill>
                  <a:schemeClr val="bg1"/>
                </a:solidFill>
                <a:latin typeface="+mj-lt"/>
              </a:rPr>
              <a:t>Nepůjdeť</a:t>
            </a: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 svoboda sama od sebe, </a:t>
            </a:r>
            <a:r>
              <a:rPr lang="cs-CZ" sz="2400" i="1" dirty="0" err="1" smtClean="0">
                <a:solidFill>
                  <a:schemeClr val="bg1"/>
                </a:solidFill>
                <a:latin typeface="+mj-lt"/>
              </a:rPr>
              <a:t>nepřijdeť</a:t>
            </a: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 z pouhé milosti králů a mocnářů, </a:t>
            </a:r>
            <a:r>
              <a:rPr lang="cs-CZ" sz="2400" i="1" dirty="0" err="1" smtClean="0">
                <a:solidFill>
                  <a:schemeClr val="bg1"/>
                </a:solidFill>
                <a:latin typeface="+mj-lt"/>
              </a:rPr>
              <a:t>nepřijdeť</a:t>
            </a: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 najednou v okamžiku: my sami musíme si ji v potu tváři </a:t>
            </a:r>
            <a:r>
              <a:rPr lang="cs-CZ" sz="2400" i="1" dirty="0" err="1" smtClean="0">
                <a:solidFill>
                  <a:schemeClr val="bg1"/>
                </a:solidFill>
                <a:latin typeface="+mj-lt"/>
              </a:rPr>
              <a:t>zasloužiti</a:t>
            </a: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, z vlastní síly své půdu její po mnohá léta </a:t>
            </a:r>
            <a:r>
              <a:rPr lang="cs-CZ" sz="2400" i="1" dirty="0" err="1" smtClean="0">
                <a:solidFill>
                  <a:schemeClr val="bg1"/>
                </a:solidFill>
                <a:latin typeface="+mj-lt"/>
              </a:rPr>
              <a:t>vzdělávati</a:t>
            </a: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. Ne-li trvanlivé, v pokoji a bez starosti </a:t>
            </a:r>
            <a:r>
              <a:rPr lang="cs-CZ" sz="2400" i="1" dirty="0" err="1" smtClean="0">
                <a:solidFill>
                  <a:schemeClr val="bg1"/>
                </a:solidFill>
                <a:latin typeface="+mj-lt"/>
              </a:rPr>
              <a:t>užívati</a:t>
            </a: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 ovoce její.“ </a:t>
            </a:r>
            <a:br>
              <a:rPr lang="cs-CZ" sz="2400" i="1" dirty="0" smtClean="0">
                <a:solidFill>
                  <a:schemeClr val="bg1"/>
                </a:solidFill>
                <a:latin typeface="+mj-lt"/>
              </a:rPr>
            </a:b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„A tato úrodná půda svobody jest vzdělanost, ušlechtilost a statečnost občanů. O to se starejme, k tomu pracuj každý podle sil a postavení svého: a štěstí a svoboda náš národ neminou. Žádná moc tohoto světa a byť se i s celým peklem spolčila, nezdrží národ vzdělaný, ušlechtilý a statečný v poddanosti, v otroctví.“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rgbClr val="FFC000"/>
                </a:solidFill>
              </a:rPr>
              <a:t>Literární kritika</a:t>
            </a:r>
            <a:br>
              <a:rPr lang="cs-CZ" sz="5400" b="1" dirty="0" smtClean="0">
                <a:ln w="50800"/>
                <a:solidFill>
                  <a:srgbClr val="FFC000"/>
                </a:solidFill>
              </a:rPr>
            </a:b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496944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kritika = hodnotí umělecké dílo, čtenář se zamyslí a autor je upozorněn na případné nedostatky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1845 se proslavil kritikou nového Tylova románu Poslední Čech (na Tylovi mu vadilo, že vlastenectví uznával jako prakticky jediné téma tehdejší literatury)</a:t>
            </a:r>
          </a:p>
          <a:p>
            <a:pPr>
              <a:buFont typeface="Wingdings" pitchFamily="2" charset="2"/>
              <a:buChar char="v"/>
            </a:pPr>
            <a:r>
              <a:rPr lang="cs-CZ" sz="2400" b="1" i="1" dirty="0" smtClean="0">
                <a:solidFill>
                  <a:srgbClr val="FFC000"/>
                </a:solidFill>
                <a:latin typeface="+mj-lt"/>
              </a:rPr>
              <a:t>Kapitola o kritice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tímto dílem položil základy pro budoucí literární kritiku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dílo je psáno humornou formou, hodnocení autorů a děl                v českých zemích – mnoho autorů, ale málo talentů, většina děl je podle Borovského postavená jen na „vlastenčení bez činu“              a „hospodské“ kritice, žádná umělecká forma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kritika má být konstruktivní, objektivní,  pravdivá, odvážná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</a:rPr>
              <a:t>pokračovatelem v oblasti kritiky byl F. X. Šalda</a:t>
            </a:r>
            <a:endParaRPr lang="cs-CZ" sz="2400" b="1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							</a:t>
            </a:r>
            <a:endParaRPr lang="cs-CZ" sz="2400" i="1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628800"/>
            <a:ext cx="8568952" cy="438912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b="1" dirty="0" smtClean="0">
                <a:ln w="50800"/>
                <a:solidFill>
                  <a:srgbClr val="FFC000"/>
                </a:solidFill>
                <a:latin typeface="+mj-lt"/>
              </a:rPr>
              <a:t>Obrazy z Rus (1843 - 46)</a:t>
            </a:r>
          </a:p>
          <a:p>
            <a:pPr>
              <a:buNone/>
            </a:pPr>
            <a:r>
              <a:rPr lang="cs-CZ" sz="3200" b="1" dirty="0" smtClean="0">
                <a:ln w="50800"/>
                <a:solidFill>
                  <a:srgbClr val="FFC000"/>
                </a:solidFill>
                <a:latin typeface="+mj-lt"/>
              </a:rPr>
              <a:t>Epigramy (1845)</a:t>
            </a:r>
          </a:p>
          <a:p>
            <a:pPr>
              <a:buNone/>
            </a:pPr>
            <a:r>
              <a:rPr lang="cs-CZ" sz="3200" b="1" dirty="0" smtClean="0">
                <a:ln w="50800"/>
                <a:solidFill>
                  <a:srgbClr val="FFC000"/>
                </a:solidFill>
                <a:latin typeface="+mj-lt"/>
              </a:rPr>
              <a:t>Tyrolské elegie (1851)</a:t>
            </a:r>
          </a:p>
          <a:p>
            <a:pPr>
              <a:buNone/>
            </a:pPr>
            <a:r>
              <a:rPr lang="cs-CZ" sz="3200" b="1" dirty="0" smtClean="0">
                <a:ln w="50800"/>
                <a:solidFill>
                  <a:srgbClr val="FFC000"/>
                </a:solidFill>
                <a:latin typeface="+mj-lt"/>
              </a:rPr>
              <a:t>Král Lávra (1854)</a:t>
            </a:r>
          </a:p>
          <a:p>
            <a:pPr>
              <a:buNone/>
            </a:pPr>
            <a:r>
              <a:rPr lang="cs-CZ" sz="3200" b="1" dirty="0" smtClean="0">
                <a:ln w="50800"/>
                <a:solidFill>
                  <a:srgbClr val="FFC000"/>
                </a:solidFill>
                <a:latin typeface="+mj-lt"/>
              </a:rPr>
              <a:t>Křest svatého Vladimíra  </a:t>
            </a:r>
          </a:p>
          <a:p>
            <a:pPr>
              <a:buNone/>
            </a:pPr>
            <a:r>
              <a:rPr lang="cs-CZ" sz="3200" b="1" dirty="0" smtClean="0">
                <a:ln w="50800"/>
                <a:solidFill>
                  <a:srgbClr val="FFC000"/>
                </a:solidFill>
                <a:latin typeface="+mj-lt"/>
              </a:rPr>
              <a:t>(1855, torzo)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xfrm>
            <a:off x="611560" y="404664"/>
            <a:ext cx="1728192" cy="1143000"/>
          </a:xfrm>
        </p:spPr>
        <p:txBody>
          <a:bodyPr/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Dílo:</a:t>
            </a:r>
            <a:endParaRPr lang="cs-CZ" dirty="0"/>
          </a:p>
        </p:txBody>
      </p:sp>
      <p:pic>
        <p:nvPicPr>
          <p:cNvPr id="7" name="Picture 4" descr="http://www.antikvariaty.cz/tmp/books/_copyright_2_1928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64704"/>
            <a:ext cx="3785000" cy="56886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816057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rgbClr val="FFC000"/>
                </a:solidFill>
              </a:rPr>
              <a:t>Obrazy z Rus (1843-46)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4968552" cy="43891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cestopis,  první česká  studie </a:t>
            </a: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  o </a:t>
            </a: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životě v </a:t>
            </a: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Rusku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chválí  </a:t>
            </a: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v Rusku vztah </a:t>
            </a: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                 k náboženství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odsuzuje vztah </a:t>
            </a: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k </a:t>
            </a: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alkoholu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kontrast  </a:t>
            </a: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v sociální otázce - bojaři x obyčejný lid</a:t>
            </a: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  <p:pic>
        <p:nvPicPr>
          <p:cNvPr id="6" name="Picture 2" descr="http://nd04.jxs.cz/163/226/77cbb95927_67959176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72816"/>
            <a:ext cx="3052514" cy="46805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880" y="-99392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rgbClr val="FFC000"/>
                </a:solidFill>
              </a:rPr>
              <a:t>Epigramy (1845)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568952" cy="558924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300" b="1" dirty="0" smtClean="0">
                <a:solidFill>
                  <a:srgbClr val="FFC000"/>
                </a:solidFill>
                <a:latin typeface="+mj-lt"/>
              </a:rPr>
              <a:t>5 oddílů – Církvi, Králi, Vlasti, Múzám, Světu </a:t>
            </a:r>
            <a:r>
              <a:rPr lang="cs-CZ" sz="2300" dirty="0" smtClean="0">
                <a:solidFill>
                  <a:schemeClr val="bg1"/>
                </a:solidFill>
                <a:latin typeface="+mj-lt"/>
              </a:rPr>
              <a:t>(ironické, intelektuální, komické, některé nadčasové)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 smtClean="0">
                <a:solidFill>
                  <a:srgbClr val="FFC000"/>
                </a:solidFill>
                <a:latin typeface="+mj-lt"/>
              </a:rPr>
              <a:t>epigram</a:t>
            </a:r>
            <a:r>
              <a:rPr lang="cs-CZ" sz="2300" dirty="0" smtClean="0">
                <a:solidFill>
                  <a:schemeClr val="bg1"/>
                </a:solidFill>
                <a:latin typeface="+mj-lt"/>
              </a:rPr>
              <a:t> - krátká útočná báseň ve stylu lidové písně, říkadla, ukolébavky, popěvku,  modlitby, hádanky s pointou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 smtClean="0">
                <a:solidFill>
                  <a:schemeClr val="bg1"/>
                </a:solidFill>
                <a:latin typeface="+mj-lt"/>
              </a:rPr>
              <a:t>kritika, parodie, jízlivost, satira na aktuální problém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 smtClean="0">
                <a:solidFill>
                  <a:schemeClr val="bg1"/>
                </a:solidFill>
                <a:latin typeface="+mj-lt"/>
              </a:rPr>
              <a:t>stylové prostředky – veršový i větný paralelismus, rytmická pravidelnost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 smtClean="0">
                <a:solidFill>
                  <a:schemeClr val="bg1"/>
                </a:solidFill>
                <a:latin typeface="+mj-lt"/>
              </a:rPr>
              <a:t>v jazyce – prvky lidového, hovorového jazyka ( plesnivina, pačesy)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 smtClean="0">
                <a:solidFill>
                  <a:schemeClr val="bg1"/>
                </a:solidFill>
                <a:latin typeface="+mj-lt"/>
              </a:rPr>
              <a:t>vtipná pointa – vyhrocení textu, výrazná, překvapivá ( základem anekdoty, epigramu, aforismu aj.)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 smtClean="0">
                <a:solidFill>
                  <a:srgbClr val="FFC000"/>
                </a:solidFill>
                <a:latin typeface="+mj-lt"/>
              </a:rPr>
              <a:t>ironie </a:t>
            </a:r>
            <a:r>
              <a:rPr lang="cs-CZ" sz="2300" dirty="0" smtClean="0">
                <a:solidFill>
                  <a:schemeClr val="bg1"/>
                </a:solidFill>
                <a:latin typeface="+mj-lt"/>
              </a:rPr>
              <a:t>= skrytý výsměch, využití slov v opačném významu 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 smtClean="0">
                <a:solidFill>
                  <a:srgbClr val="FFC000"/>
                </a:solidFill>
                <a:latin typeface="+mj-lt"/>
              </a:rPr>
              <a:t>sarkasmus</a:t>
            </a:r>
            <a:r>
              <a:rPr lang="cs-CZ" sz="2300" dirty="0" smtClean="0">
                <a:solidFill>
                  <a:schemeClr val="bg1"/>
                </a:solidFill>
                <a:latin typeface="+mj-lt"/>
              </a:rPr>
              <a:t> = jízlivý posměšek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 smtClean="0">
                <a:solidFill>
                  <a:srgbClr val="FFC000"/>
                </a:solidFill>
                <a:latin typeface="+mj-lt"/>
              </a:rPr>
              <a:t>satira</a:t>
            </a:r>
            <a:r>
              <a:rPr lang="cs-CZ" sz="2300" dirty="0" smtClean="0">
                <a:solidFill>
                  <a:schemeClr val="bg1"/>
                </a:solidFill>
                <a:latin typeface="+mj-lt"/>
              </a:rPr>
              <a:t> = humorně, ironicky a komicky kritizuje a zesměšňuje společenské poměry, špatné lidské vlastnosti a vztahy mezi lidmi</a:t>
            </a:r>
          </a:p>
          <a:p>
            <a:pPr>
              <a:buFont typeface="Wingdings" pitchFamily="2" charset="2"/>
              <a:buChar char="v"/>
            </a:pPr>
            <a:endParaRPr lang="cs-CZ" sz="2300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endParaRPr lang="cs-CZ" sz="2300" dirty="0" smtClean="0">
              <a:solidFill>
                <a:schemeClr val="bg1"/>
              </a:solidFill>
              <a:latin typeface="+mj-lt"/>
            </a:endParaRPr>
          </a:p>
          <a:p>
            <a:endParaRPr lang="cs-CZ" sz="2300" dirty="0" smtClean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5400600" cy="2644881"/>
          </a:xfrm>
        </p:spPr>
        <p:txBody>
          <a:bodyPr>
            <a:no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</a:rPr>
              <a:t>základní </a:t>
            </a:r>
            <a:r>
              <a:rPr lang="cs-CZ" sz="2000" i="1" dirty="0">
                <a:solidFill>
                  <a:schemeClr val="bg1"/>
                </a:solidFill>
              </a:rPr>
              <a:t>kámen k </a:t>
            </a:r>
            <a:r>
              <a:rPr lang="cs-CZ" sz="2000" i="1" dirty="0" smtClean="0">
                <a:solidFill>
                  <a:schemeClr val="bg1"/>
                </a:solidFill>
              </a:rPr>
              <a:t>pomníku 22.8.1845</a:t>
            </a:r>
          </a:p>
          <a:p>
            <a:r>
              <a:rPr lang="cs-CZ" sz="2000" i="1" dirty="0" smtClean="0">
                <a:solidFill>
                  <a:schemeClr val="bg1"/>
                </a:solidFill>
              </a:rPr>
              <a:t>během </a:t>
            </a:r>
            <a:r>
              <a:rPr lang="cs-CZ" sz="2000" i="1" dirty="0">
                <a:solidFill>
                  <a:schemeClr val="bg1"/>
                </a:solidFill>
              </a:rPr>
              <a:t>jeho </a:t>
            </a:r>
            <a:r>
              <a:rPr lang="cs-CZ" sz="2000" i="1" dirty="0" smtClean="0">
                <a:solidFill>
                  <a:schemeClr val="bg1"/>
                </a:solidFill>
              </a:rPr>
              <a:t>stavby </a:t>
            </a:r>
            <a:r>
              <a:rPr lang="cs-CZ" sz="2000" i="1" dirty="0">
                <a:solidFill>
                  <a:schemeClr val="bg1"/>
                </a:solidFill>
              </a:rPr>
              <a:t>došlo k revolučním událostem roku </a:t>
            </a:r>
            <a:r>
              <a:rPr lang="cs-CZ" sz="2000" i="1" dirty="0" smtClean="0">
                <a:solidFill>
                  <a:schemeClr val="bg1"/>
                </a:solidFill>
              </a:rPr>
              <a:t>1848</a:t>
            </a:r>
          </a:p>
          <a:p>
            <a:r>
              <a:rPr lang="cs-CZ" sz="2000" i="1" dirty="0" smtClean="0">
                <a:solidFill>
                  <a:schemeClr val="bg1"/>
                </a:solidFill>
              </a:rPr>
              <a:t> </a:t>
            </a:r>
            <a:r>
              <a:rPr lang="cs-CZ" sz="2000" i="1" dirty="0">
                <a:solidFill>
                  <a:schemeClr val="bg1"/>
                </a:solidFill>
              </a:rPr>
              <a:t>jezdecká socha panovníka Františka I. </a:t>
            </a:r>
            <a:r>
              <a:rPr lang="cs-CZ" sz="2000" i="1" dirty="0" smtClean="0">
                <a:solidFill>
                  <a:schemeClr val="bg1"/>
                </a:solidFill>
              </a:rPr>
              <a:t>vložena  až v </a:t>
            </a:r>
            <a:r>
              <a:rPr lang="cs-CZ" sz="2000" i="1" dirty="0">
                <a:solidFill>
                  <a:schemeClr val="bg1"/>
                </a:solidFill>
              </a:rPr>
              <a:t>roce </a:t>
            </a:r>
            <a:r>
              <a:rPr lang="cs-CZ" sz="2000" i="1" dirty="0" smtClean="0">
                <a:solidFill>
                  <a:schemeClr val="bg1"/>
                </a:solidFill>
              </a:rPr>
              <a:t>1850</a:t>
            </a:r>
          </a:p>
          <a:p>
            <a:r>
              <a:rPr lang="cs-CZ" sz="2000" i="1" dirty="0" smtClean="0">
                <a:solidFill>
                  <a:schemeClr val="bg1"/>
                </a:solidFill>
              </a:rPr>
              <a:t>vztyčení pomníku vzbudilo v českých vlasteneckých kruzích nechuť</a:t>
            </a:r>
          </a:p>
          <a:p>
            <a:r>
              <a:rPr lang="cs-CZ" sz="2000" i="1" dirty="0" smtClean="0">
                <a:solidFill>
                  <a:schemeClr val="bg1"/>
                </a:solidFill>
              </a:rPr>
              <a:t>odstraněna 1918, vrácena 2003</a:t>
            </a:r>
          </a:p>
          <a:p>
            <a:endParaRPr lang="cs-CZ" sz="2000" i="1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648" y="116632"/>
            <a:ext cx="7024744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err="1" smtClean="0">
                <a:ln w="50800"/>
                <a:solidFill>
                  <a:srgbClr val="FFC000"/>
                </a:solidFill>
              </a:rPr>
              <a:t>Krannerova</a:t>
            </a:r>
            <a:r>
              <a:rPr lang="cs-CZ" b="1" dirty="0" smtClean="0">
                <a:ln w="50800"/>
                <a:solidFill>
                  <a:srgbClr val="FFC000"/>
                </a:solidFill>
              </a:rPr>
              <a:t> kašna v Praze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pic>
        <p:nvPicPr>
          <p:cNvPr id="34818" name="Picture 2" descr="http://upload.wikimedia.org/wikipedia/commons/9/9b/Krannerova_fontana_z_bo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412776"/>
            <a:ext cx="3836672" cy="5112568"/>
          </a:xfrm>
          <a:prstGeom prst="rect">
            <a:avLst/>
          </a:prstGeom>
          <a:ln w="38100" cap="sq">
            <a:solidFill>
              <a:schemeClr val="accent5">
                <a:lumMod val="5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5148064" y="6095037"/>
            <a:ext cx="37444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 architekt Josef Ondřej </a:t>
            </a:r>
            <a:r>
              <a:rPr lang="cs-CZ" b="1" i="1" dirty="0" err="1" smtClean="0"/>
              <a:t>Kranner</a:t>
            </a:r>
            <a:endParaRPr lang="cs-CZ" b="1" i="1" dirty="0" smtClean="0"/>
          </a:p>
          <a:p>
            <a:endParaRPr lang="cs-CZ" b="1" i="1" dirty="0"/>
          </a:p>
        </p:txBody>
      </p:sp>
      <p:sp>
        <p:nvSpPr>
          <p:cNvPr id="10" name="Obdélník 9"/>
          <p:cNvSpPr/>
          <p:nvPr/>
        </p:nvSpPr>
        <p:spPr>
          <a:xfrm>
            <a:off x="323528" y="4509120"/>
            <a:ext cx="4248472" cy="2185214"/>
          </a:xfrm>
          <a:prstGeom prst="rect">
            <a:avLst/>
          </a:prstGeom>
          <a:ln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  <a:latin typeface="+mj-lt"/>
              </a:rPr>
              <a:t>K. H. Borovský napsal posměšný epigram: </a:t>
            </a:r>
          </a:p>
          <a:p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Na nábřeží podívat se běž gotická se na něm staví věž.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Okolo ní českých krajů chlouba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a ve věži bude - trouba.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6" grpId="0"/>
      <p:bldP spid="1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352928" cy="2952328"/>
          </a:xfrm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Havlíček je definuje: 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   </a:t>
            </a: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„Epigramy jsou malinké nádoby, do kterých vztek svůj nalévám, aby mi srdce nežral“.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   „Já každou myšlenku tak dlouho hobluju, až je z ní epigram.“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6" name="Picture 2" descr="http://www.antikvariat-praha.cz/images/Foto/beletrie/1050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284984"/>
            <a:ext cx="2208245" cy="33123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pozitivni-noviny.cz/test/gallery/Image/2007/12/borovsky/7-Basne-a-epigramy-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84984"/>
            <a:ext cx="3456384" cy="3280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b="1" dirty="0" smtClean="0">
                <a:ln w="50800"/>
                <a:solidFill>
                  <a:srgbClr val="FFC000"/>
                </a:solidFill>
              </a:rPr>
              <a:t>Ukázky epigramů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4040188" cy="659352"/>
          </a:xfrm>
        </p:spPr>
        <p:txBody>
          <a:bodyPr/>
          <a:lstStyle/>
          <a:p>
            <a:pPr algn="ctr"/>
            <a:r>
              <a:rPr lang="cs-CZ" sz="3200" b="0" dirty="0" smtClean="0">
                <a:solidFill>
                  <a:schemeClr val="bg1"/>
                </a:solidFill>
                <a:latin typeface="+mj-lt"/>
              </a:rPr>
              <a:t>Múzám</a:t>
            </a:r>
            <a:endParaRPr lang="cs-CZ" sz="3200" b="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>
          <a:xfrm>
            <a:off x="4644008" y="1196752"/>
            <a:ext cx="4041775" cy="654843"/>
          </a:xfrm>
        </p:spPr>
        <p:txBody>
          <a:bodyPr>
            <a:normAutofit/>
          </a:bodyPr>
          <a:lstStyle/>
          <a:p>
            <a:pPr algn="ctr"/>
            <a:r>
              <a:rPr lang="cs-CZ" sz="3200" b="0" dirty="0" smtClean="0">
                <a:solidFill>
                  <a:schemeClr val="bg1"/>
                </a:solidFill>
                <a:latin typeface="+mj-lt"/>
              </a:rPr>
              <a:t>Králi</a:t>
            </a:r>
            <a:endParaRPr lang="cs-CZ" sz="3200" b="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395536" y="1844824"/>
            <a:ext cx="4104456" cy="4752528"/>
          </a:xfrm>
          <a:noFill/>
          <a:ln>
            <a:solidFill>
              <a:srgbClr val="FFC000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endParaRPr lang="cs-CZ" sz="20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kritika nepůvodnosti, nízké umělecké  úrovně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rgbClr val="FFC000"/>
                </a:solidFill>
                <a:latin typeface="+mj-lt"/>
              </a:rPr>
              <a:t>ORIGINÁLNOST</a:t>
            </a:r>
          </a:p>
          <a:p>
            <a:pPr algn="ctr">
              <a:buNone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Není nad původnost,</a:t>
            </a:r>
          </a:p>
          <a:p>
            <a:pPr algn="ctr">
              <a:buNone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každý po ní touží, </a:t>
            </a:r>
          </a:p>
          <a:p>
            <a:pPr algn="ctr">
              <a:buNone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lidé chodí přes most,</a:t>
            </a:r>
          </a:p>
          <a:p>
            <a:pPr algn="ctr">
              <a:buNone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to já půjdu louží.</a:t>
            </a:r>
          </a:p>
          <a:p>
            <a:pPr algn="ctr">
              <a:buNone/>
            </a:pPr>
            <a:r>
              <a:rPr lang="cs-CZ" sz="1800" b="1" dirty="0" smtClean="0">
                <a:solidFill>
                  <a:srgbClr val="FFC000"/>
                </a:solidFill>
                <a:latin typeface="+mj-lt"/>
              </a:rPr>
              <a:t>ZLE, MATIČKO, ZLE!</a:t>
            </a:r>
            <a:r>
              <a:rPr lang="cs-CZ" sz="1800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sz="1800" dirty="0" smtClean="0">
                <a:solidFill>
                  <a:schemeClr val="bg1"/>
                </a:solidFill>
                <a:latin typeface="+mj-lt"/>
              </a:rPr>
            </a:br>
            <a:r>
              <a:rPr lang="cs-CZ" sz="1800" dirty="0" smtClean="0">
                <a:solidFill>
                  <a:schemeClr val="bg1"/>
                </a:solidFill>
                <a:latin typeface="+mj-lt"/>
              </a:rPr>
              <a:t>Poctivému hrozí jenom hlad,</a:t>
            </a:r>
            <a:br>
              <a:rPr lang="cs-CZ" sz="1800" dirty="0" smtClean="0">
                <a:solidFill>
                  <a:schemeClr val="bg1"/>
                </a:solidFill>
                <a:latin typeface="+mj-lt"/>
              </a:rPr>
            </a:br>
            <a:r>
              <a:rPr lang="cs-CZ" sz="1800" dirty="0" smtClean="0">
                <a:solidFill>
                  <a:schemeClr val="bg1"/>
                </a:solidFill>
                <a:latin typeface="+mj-lt"/>
              </a:rPr>
              <a:t>zloději zas jenom šibenice;</a:t>
            </a:r>
            <a:br>
              <a:rPr lang="cs-CZ" sz="1800" dirty="0" smtClean="0">
                <a:solidFill>
                  <a:schemeClr val="bg1"/>
                </a:solidFill>
                <a:latin typeface="+mj-lt"/>
              </a:rPr>
            </a:br>
            <a:r>
              <a:rPr lang="cs-CZ" sz="1800" dirty="0" smtClean="0">
                <a:solidFill>
                  <a:schemeClr val="bg1"/>
                </a:solidFill>
                <a:latin typeface="+mj-lt"/>
              </a:rPr>
              <a:t>český literát</a:t>
            </a:r>
            <a:br>
              <a:rPr lang="cs-CZ" sz="1800" dirty="0" smtClean="0">
                <a:solidFill>
                  <a:schemeClr val="bg1"/>
                </a:solidFill>
                <a:latin typeface="+mj-lt"/>
              </a:rPr>
            </a:br>
            <a:r>
              <a:rPr lang="cs-CZ" sz="1800" dirty="0" smtClean="0">
                <a:solidFill>
                  <a:schemeClr val="bg1"/>
                </a:solidFill>
                <a:latin typeface="+mj-lt"/>
              </a:rPr>
              <a:t>má trampot více;</a:t>
            </a:r>
            <a:br>
              <a:rPr lang="cs-CZ" sz="1800" dirty="0" smtClean="0">
                <a:solidFill>
                  <a:schemeClr val="bg1"/>
                </a:solidFill>
                <a:latin typeface="+mj-lt"/>
              </a:rPr>
            </a:br>
            <a:r>
              <a:rPr lang="cs-CZ" sz="1800" dirty="0" smtClean="0">
                <a:solidFill>
                  <a:schemeClr val="bg1"/>
                </a:solidFill>
                <a:latin typeface="+mj-lt"/>
              </a:rPr>
              <a:t>jemu hrozí hlad</a:t>
            </a:r>
            <a:br>
              <a:rPr lang="cs-CZ" sz="1800" dirty="0" smtClean="0">
                <a:solidFill>
                  <a:schemeClr val="bg1"/>
                </a:solidFill>
                <a:latin typeface="+mj-lt"/>
              </a:rPr>
            </a:br>
            <a:r>
              <a:rPr lang="cs-CZ" sz="1800" dirty="0" smtClean="0">
                <a:solidFill>
                  <a:schemeClr val="bg1"/>
                </a:solidFill>
                <a:latin typeface="+mj-lt"/>
              </a:rPr>
              <a:t>i šibenice.</a:t>
            </a:r>
          </a:p>
          <a:p>
            <a:pPr algn="ctr">
              <a:buNone/>
            </a:pPr>
            <a:endParaRPr lang="cs-CZ" sz="20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0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0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0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000" dirty="0" smtClean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644008" y="1844824"/>
            <a:ext cx="4104456" cy="4752528"/>
          </a:xfrm>
          <a:noFill/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endParaRPr lang="cs-CZ" sz="20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kritika světské moci, ukázán protiklad pánů  a lidu</a:t>
            </a:r>
          </a:p>
          <a:p>
            <a:pPr algn="ctr">
              <a:buNone/>
            </a:pPr>
            <a:endParaRPr lang="cs-CZ" sz="20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FFC000"/>
                </a:solidFill>
                <a:latin typeface="+mj-lt"/>
              </a:rPr>
              <a:t>DEMOKRATICKÝ</a:t>
            </a:r>
          </a:p>
          <a:p>
            <a:pPr algn="ctr">
              <a:buNone/>
            </a:pPr>
            <a:endParaRPr lang="cs-CZ" sz="2000" u="sng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Nechoď, Vašku, s pány na led,</a:t>
            </a:r>
          </a:p>
          <a:p>
            <a:pPr algn="ctr">
              <a:buNone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mnohý příklad máme,</a:t>
            </a:r>
          </a:p>
          <a:p>
            <a:pPr algn="ctr">
              <a:buNone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že pán sklouzne a sedlák si </a:t>
            </a:r>
          </a:p>
          <a:p>
            <a:pPr algn="ctr">
              <a:buNone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za něj nohu zláme.</a:t>
            </a:r>
          </a:p>
          <a:p>
            <a:pPr algn="ctr">
              <a:buNone/>
            </a:pPr>
            <a:endParaRPr lang="cs-CZ" sz="20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000" dirty="0" smtClean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67544" y="620688"/>
            <a:ext cx="4040188" cy="659352"/>
          </a:xfrm>
        </p:spPr>
        <p:txBody>
          <a:bodyPr/>
          <a:lstStyle/>
          <a:p>
            <a:pPr algn="ctr"/>
            <a:r>
              <a:rPr lang="cs-CZ" sz="3200" b="0" dirty="0" smtClean="0">
                <a:solidFill>
                  <a:schemeClr val="bg1"/>
                </a:solidFill>
                <a:latin typeface="+mj-lt"/>
              </a:rPr>
              <a:t>Vlasti</a:t>
            </a:r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572000" y="476672"/>
            <a:ext cx="4041775" cy="654843"/>
          </a:xfrm>
        </p:spPr>
        <p:txBody>
          <a:bodyPr>
            <a:normAutofit/>
          </a:bodyPr>
          <a:lstStyle/>
          <a:p>
            <a:pPr algn="ctr"/>
            <a:r>
              <a:rPr lang="cs-CZ" sz="3200" b="0" dirty="0" smtClean="0">
                <a:solidFill>
                  <a:schemeClr val="bg1"/>
                </a:solidFill>
                <a:latin typeface="+mj-lt"/>
              </a:rPr>
              <a:t>Církvi</a:t>
            </a:r>
            <a:endParaRPr lang="cs-CZ" sz="3200" b="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395536" y="1196752"/>
            <a:ext cx="4104456" cy="4896544"/>
          </a:xfrm>
          <a:noFill/>
          <a:ln>
            <a:solidFill>
              <a:srgbClr val="FFC000"/>
            </a:solidFill>
          </a:ln>
        </p:spPr>
        <p:txBody>
          <a:bodyPr>
            <a:normAutofit lnSpcReduction="10000"/>
          </a:bodyPr>
          <a:lstStyle/>
          <a:p>
            <a:pPr marL="514350" indent="-514350">
              <a:lnSpc>
                <a:spcPct val="120000"/>
              </a:lnSpc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kritika namířena proti státnímu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aparátu,vlastenčení</a:t>
            </a:r>
          </a:p>
          <a:p>
            <a:pPr marL="514350" indent="-514350">
              <a:lnSpc>
                <a:spcPct val="120000"/>
              </a:lnSpc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marL="514350" indent="-514350">
              <a:lnSpc>
                <a:spcPct val="120000"/>
              </a:lnSpc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              </a:t>
            </a: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ETYMOLOGICKÝ</a:t>
            </a:r>
            <a:endParaRPr lang="cs-CZ" sz="2400" b="1" dirty="0" smtClean="0">
              <a:solidFill>
                <a:srgbClr val="FFC000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Jezovit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pochází spíše</a:t>
            </a:r>
            <a:br>
              <a:rPr lang="cs-CZ" sz="2400" dirty="0" smtClean="0">
                <a:solidFill>
                  <a:schemeClr val="bg1"/>
                </a:solidFill>
                <a:latin typeface="+mj-lt"/>
              </a:rPr>
            </a:b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od ježka než od Ježíše.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Odkud vzalo – zkouším žáky –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jméno Rakous počátek?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„Od raků, neb oni taky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chodí pořád nazpátek!“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644009" y="1196752"/>
            <a:ext cx="4032448" cy="4896544"/>
          </a:xfrm>
          <a:noFill/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endParaRPr lang="cs-CZ" sz="2400" i="1" u="sng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kritika blahobytu, přetvářky </a:t>
            </a:r>
            <a:endParaRPr lang="cs-CZ" sz="2400" i="1" u="sng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400" i="1" u="sng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400" i="1" u="sng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400" i="1" u="sng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Bůh, náš Otec, pro chování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Deset nám dal přikázání;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ale církev, naše Máť,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zkrátila je v jedno: Plať!“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6165304"/>
            <a:ext cx="4966296" cy="646331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none">
            <a:spAutoFit/>
          </a:bodyPr>
          <a:lstStyle/>
          <a:p>
            <a:pPr marL="514350" indent="-514350">
              <a:lnSpc>
                <a:spcPct val="150000"/>
              </a:lnSpc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světu - kritika byrokracie, světské moci</a:t>
            </a: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404664"/>
            <a:ext cx="4248472" cy="5976664"/>
          </a:xfrm>
          <a:ln>
            <a:solidFill>
              <a:srgbClr val="FFC000"/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   </a:t>
            </a: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Poklona censuře</a:t>
            </a:r>
            <a:endParaRPr lang="cs-CZ" sz="2400" dirty="0" smtClean="0">
              <a:solidFill>
                <a:srgbClr val="FFC000"/>
              </a:solidFill>
              <a:latin typeface="+mj-lt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    OBRÁCENÝ SVĚT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sz="2400" dirty="0" smtClean="0">
                <a:solidFill>
                  <a:schemeClr val="bg1"/>
                </a:solidFill>
                <a:latin typeface="+mj-lt"/>
              </a:rPr>
            </a:b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České slovesnosti</a:t>
            </a:r>
            <a:br>
              <a:rPr lang="cs-CZ" sz="2400" dirty="0" smtClean="0">
                <a:solidFill>
                  <a:schemeClr val="bg1"/>
                </a:solidFill>
                <a:latin typeface="+mj-lt"/>
              </a:rPr>
            </a:b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osud pouta kuje:</a:t>
            </a:r>
            <a:br>
              <a:rPr lang="cs-CZ" sz="2400" dirty="0" smtClean="0">
                <a:solidFill>
                  <a:schemeClr val="bg1"/>
                </a:solidFill>
                <a:latin typeface="+mj-lt"/>
              </a:rPr>
            </a:b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censura ji tiskne,</a:t>
            </a:r>
            <a:br>
              <a:rPr lang="cs-CZ" sz="2400" dirty="0" smtClean="0">
                <a:solidFill>
                  <a:schemeClr val="bg1"/>
                </a:solidFill>
                <a:latin typeface="+mj-lt"/>
              </a:rPr>
            </a:b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tiskař censuruje.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   </a:t>
            </a: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ČESKÁ MODLITBA</a:t>
            </a:r>
            <a:endParaRPr lang="cs-CZ" sz="2400" dirty="0" smtClean="0">
              <a:solidFill>
                <a:srgbClr val="FFC000"/>
              </a:solidFill>
              <a:latin typeface="+mj-lt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sz="2400" dirty="0" smtClean="0">
                <a:solidFill>
                  <a:schemeClr val="bg1"/>
                </a:solidFill>
                <a:latin typeface="+mj-lt"/>
              </a:rPr>
            </a:b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Svatý Jene z Nepomuku,</a:t>
            </a:r>
            <a:br>
              <a:rPr lang="cs-CZ" sz="2400" dirty="0" smtClean="0">
                <a:solidFill>
                  <a:schemeClr val="bg1"/>
                </a:solidFill>
                <a:latin typeface="+mj-lt"/>
              </a:rPr>
            </a:b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drž nad námi svoji ruku,</a:t>
            </a:r>
            <a:br>
              <a:rPr lang="cs-CZ" sz="2400" dirty="0" smtClean="0">
                <a:solidFill>
                  <a:schemeClr val="bg1"/>
                </a:solidFill>
                <a:latin typeface="+mj-lt"/>
              </a:rPr>
            </a:b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ať nám Bůh dá, co dal tobě,</a:t>
            </a:r>
            <a:br>
              <a:rPr lang="cs-CZ" sz="2400" dirty="0" smtClean="0">
                <a:solidFill>
                  <a:schemeClr val="bg1"/>
                </a:solidFill>
                <a:latin typeface="+mj-lt"/>
              </a:rPr>
            </a:b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by náš jazyk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nezhnil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v hrobě!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499992" y="404664"/>
            <a:ext cx="4392488" cy="5976664"/>
          </a:xfrm>
          <a:ln>
            <a:solidFill>
              <a:srgbClr val="FFC000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Z historie literatury české: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Českých knížek hubitelé lití: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plesnivina, moli, jezoviti.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Politický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Pomodli se, Čechu,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 svatém Vojtěchu,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by tě vzaly samostatné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národy do cechu.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VERBA DOCENT, EXEMPLA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TRAHUNT</a:t>
            </a:r>
            <a:endParaRPr lang="cs-CZ" sz="2400" dirty="0" smtClean="0">
              <a:solidFill>
                <a:srgbClr val="FFC000"/>
              </a:solidFill>
              <a:latin typeface="+mj-lt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„ Co sám nerad, nečiň jinému!“ žáku pravil kantor kdesi,</a:t>
            </a:r>
            <a:br>
              <a:rPr lang="cs-CZ" sz="2400" dirty="0" smtClean="0">
                <a:solidFill>
                  <a:schemeClr val="bg1"/>
                </a:solidFill>
                <a:latin typeface="+mj-lt"/>
              </a:rPr>
            </a:b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třepaje ho za pačesy.</a:t>
            </a:r>
          </a:p>
          <a:p>
            <a:pPr>
              <a:buNone/>
            </a:pPr>
            <a:endParaRPr lang="cs-CZ" sz="2400" b="1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endParaRPr lang="cs-CZ" sz="24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rgbClr val="FFC000"/>
                </a:solidFill>
              </a:rPr>
              <a:t>Tyrolské elegie (1851)</a:t>
            </a:r>
            <a:endParaRPr lang="cs-CZ" sz="5400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424936" cy="460851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autobiografické rysy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elegie = tj. nářek, žalozpěv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( viz. Ovidius – Žalozpěvy)+ ironie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9 zpěvů, rýmovaná čtyřverší, lyrický nádech, prostý verš, hovorový jazyk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 ironickou nadsázkou, satirou, ale i humorem 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líčí 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zatčení            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 v 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Německém Brodě  a  deportaci do Brixenu 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kritizuje policii, společenský systém – rakouskou vládu, státní policii,  církev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lyrické pasáže se věnují loučení s rodinou a vlastí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používá skutečných jmen a příhod (např. příhoda o zatčení, kdy se splašili koně, a Havlíček sám je musel krotit)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zatýkání – ironický vtip „ přátelský čin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Bachův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“</a:t>
            </a:r>
          </a:p>
          <a:p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4" descr="http://nd04.jxs.cz/073/656/249f5baa1c_74715854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0648"/>
            <a:ext cx="2307225" cy="17281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Havlíčkův dom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332656"/>
            <a:ext cx="5063063" cy="32403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3915663"/>
            <a:ext cx="5256584" cy="258532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>
            <a:spAutoFit/>
          </a:bodyPr>
          <a:lstStyle/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i="1" dirty="0">
                <a:solidFill>
                  <a:schemeClr val="bg1"/>
                </a:solidFill>
                <a:cs typeface="Arial" charset="0"/>
              </a:rPr>
              <a:t>Ach ty světe, obrácený světe!</a:t>
            </a:r>
            <a:br>
              <a:rPr lang="cs-CZ" i="1" dirty="0">
                <a:solidFill>
                  <a:schemeClr val="bg1"/>
                </a:solidFill>
                <a:cs typeface="Arial" charset="0"/>
              </a:rPr>
            </a:br>
            <a:r>
              <a:rPr lang="cs-CZ" i="1" dirty="0">
                <a:solidFill>
                  <a:schemeClr val="bg1"/>
                </a:solidFill>
                <a:cs typeface="Arial" charset="0"/>
              </a:rPr>
              <a:t>Vzhůru nohama ve škarpě leží stráž,</a:t>
            </a:r>
            <a:br>
              <a:rPr lang="cs-CZ" i="1" dirty="0">
                <a:solidFill>
                  <a:schemeClr val="bg1"/>
                </a:solidFill>
                <a:cs typeface="Arial" charset="0"/>
              </a:rPr>
            </a:br>
            <a:r>
              <a:rPr lang="cs-CZ" i="1" dirty="0">
                <a:solidFill>
                  <a:schemeClr val="bg1"/>
                </a:solidFill>
                <a:cs typeface="Arial" charset="0"/>
              </a:rPr>
              <a:t>ale s panem delikventem samým kluše ekypáž!</a:t>
            </a:r>
            <a:br>
              <a:rPr lang="cs-CZ" i="1" dirty="0">
                <a:solidFill>
                  <a:schemeClr val="bg1"/>
                </a:solidFill>
                <a:cs typeface="Arial" charset="0"/>
              </a:rPr>
            </a:br>
            <a:endParaRPr lang="cs-CZ" dirty="0">
              <a:solidFill>
                <a:schemeClr val="bg1"/>
              </a:solidFill>
              <a:cs typeface="Arial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i="1" dirty="0">
                <a:solidFill>
                  <a:schemeClr val="bg1"/>
                </a:solidFill>
                <a:cs typeface="Arial" charset="0"/>
              </a:rPr>
              <a:t>Ach ty vládo, převrácená vládo!</a:t>
            </a:r>
            <a:br>
              <a:rPr lang="cs-CZ" i="1" dirty="0">
                <a:solidFill>
                  <a:schemeClr val="bg1"/>
                </a:solidFill>
                <a:cs typeface="Arial" charset="0"/>
              </a:rPr>
            </a:br>
            <a:r>
              <a:rPr lang="cs-CZ" i="1" dirty="0">
                <a:solidFill>
                  <a:schemeClr val="bg1"/>
                </a:solidFill>
                <a:cs typeface="Arial" charset="0"/>
              </a:rPr>
              <a:t>Národy na šňůrce vodit chceš,</a:t>
            </a:r>
            <a:br>
              <a:rPr lang="cs-CZ" i="1" dirty="0">
                <a:solidFill>
                  <a:schemeClr val="bg1"/>
                </a:solidFill>
                <a:cs typeface="Arial" charset="0"/>
              </a:rPr>
            </a:br>
            <a:r>
              <a:rPr lang="cs-CZ" i="1" dirty="0">
                <a:solidFill>
                  <a:schemeClr val="bg1"/>
                </a:solidFill>
                <a:cs typeface="Arial" charset="0"/>
              </a:rPr>
              <a:t>ale s čtyřmi koňmi na opratích</a:t>
            </a:r>
            <a:br>
              <a:rPr lang="cs-CZ" i="1" dirty="0">
                <a:solidFill>
                  <a:schemeClr val="bg1"/>
                </a:solidFill>
                <a:cs typeface="Arial" charset="0"/>
              </a:rPr>
            </a:br>
            <a:r>
              <a:rPr lang="cs-CZ" i="1" dirty="0">
                <a:solidFill>
                  <a:schemeClr val="bg1"/>
                </a:solidFill>
                <a:cs typeface="Arial" charset="0"/>
              </a:rPr>
              <a:t>vládnout nemůžeš!</a:t>
            </a:r>
            <a:endParaRPr lang="cs-CZ" dirty="0">
              <a:solidFill>
                <a:schemeClr val="bg1"/>
              </a:solidFill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bg1"/>
              </a:solidFill>
              <a:cs typeface="Arial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4699" y="928125"/>
            <a:ext cx="2851157" cy="1200329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Brixenský </a:t>
            </a:r>
            <a:r>
              <a:rPr lang="cs-CZ" sz="2400" i="1" dirty="0">
                <a:solidFill>
                  <a:schemeClr val="bg1"/>
                </a:solidFill>
                <a:latin typeface="+mj-lt"/>
              </a:rPr>
              <a:t>dům, kde Havlíček </a:t>
            </a: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pobýval             </a:t>
            </a:r>
            <a:r>
              <a:rPr lang="cs-CZ" sz="2400" i="1" dirty="0">
                <a:solidFill>
                  <a:schemeClr val="bg1"/>
                </a:solidFill>
                <a:latin typeface="+mj-lt"/>
              </a:rPr>
              <a:t>v letech 1851 – 1855</a:t>
            </a:r>
          </a:p>
        </p:txBody>
      </p:sp>
      <p:sp>
        <p:nvSpPr>
          <p:cNvPr id="7" name="Obdélník 6"/>
          <p:cNvSpPr/>
          <p:nvPr/>
        </p:nvSpPr>
        <p:spPr>
          <a:xfrm>
            <a:off x="5293832" y="5748064"/>
            <a:ext cx="21377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n w="50800"/>
                <a:solidFill>
                  <a:srgbClr val="FFC000"/>
                </a:solidFill>
                <a:latin typeface="+mj-lt"/>
              </a:rPr>
              <a:t>Tyrolské elegie </a:t>
            </a:r>
            <a:endParaRPr lang="cs-CZ" sz="2400" dirty="0"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8569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sz="4800" b="1" dirty="0" smtClean="0">
                <a:ln w="50800"/>
                <a:solidFill>
                  <a:srgbClr val="FFC000"/>
                </a:solidFill>
              </a:rPr>
              <a:t>Tyrolské elegie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916832"/>
            <a:ext cx="4038600" cy="4434840"/>
          </a:xfrm>
        </p:spPr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Pak jsem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teprv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četl psaní – 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však ho tuhle mám – 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rozumíš-li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ouřední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němčině,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přečti si ho sám.</a:t>
            </a:r>
          </a:p>
          <a:p>
            <a:pPr algn="ctr">
              <a:buFontTx/>
              <a:buNone/>
            </a:pP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Bach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mi píše jako doktor,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že mi nesvědčí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 Čechách zdraví, že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prej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potřebuju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změnu povětří.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332656"/>
            <a:ext cx="4038600" cy="4434840"/>
          </a:xfrm>
        </p:spPr>
        <p:txBody>
          <a:bodyPr>
            <a:noAutofit/>
          </a:bodyPr>
          <a:lstStyle/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Že je v Čechách tuze dusno, horké výpary,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mnoho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smradu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po té oktrojírce,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holé nezdraví.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Že on tedy schválně pro mne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kočár sem poslal, 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abych se hned na státní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outraty</a:t>
            </a: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na cestu vydal.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žandárům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že nařídil,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ať mne hodně nutí,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kdybych nechtěl ze skromnosti přijmout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jeho nabídnutí.</a:t>
            </a:r>
          </a:p>
          <a:p>
            <a:pPr algn="ctr"/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ln w="50800"/>
                <a:solidFill>
                  <a:srgbClr val="FFC000"/>
                </a:solidFill>
              </a:rPr>
              <a:t>Tyrolské elegie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Přijeli jsme do Brixenu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beze vší turbací,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krajská vláda dala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Dederovi</a:t>
            </a: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na mne kvitanci.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 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Místo mne ten kus papíru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vrátili do Čech,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mne zde černý,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dvojhlavatý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orel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drží v klepetech.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00837" y="1139572"/>
            <a:ext cx="4038600" cy="443484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Krajskou vládu, podkrajského,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žandarmerii,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ty mi dali za anděla strážce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 té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Siberii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.</a:t>
            </a:r>
          </a:p>
          <a:p>
            <a:pPr algn="ctr"/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/>
            <a:endParaRPr lang="cs-CZ" sz="2400" dirty="0">
              <a:latin typeface="+mj-lt"/>
            </a:endParaRPr>
          </a:p>
        </p:txBody>
      </p:sp>
      <p:pic>
        <p:nvPicPr>
          <p:cNvPr id="1026" name="Picture 2" descr="http://vera-tydlitatova.eblog.cz/wp-content/uploads/eblog.cz/vera-tydlitatova/boro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140968"/>
            <a:ext cx="3428380" cy="32248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rgbClr val="FFC000"/>
                </a:solidFill>
              </a:rPr>
              <a:t>Král Lávra (1854)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5472608" cy="438912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alegorická satirická skladba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námětem je stará irská pověst o králi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Midásovi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s oslíma ušima (přizpůsobená českému prostředí)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jinotaj, výsměch hlouposti a omezenosti absolutismu a jejich vládců = narážky   na dobovou situaci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mírný, lehce ironický  tón  –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uslí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uši právě dobře ke koruně sluší…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2" descr="http://upload.wikimedia.org/wikipedia/commons/thumb/d/de/Jan_Vil%C3%ADmek_-_Karel_Havl%C3%AD%C4%8Dek_Borovsk%C3%BD.jpg/250px-Jan_Vil%C3%ADmek_-_Karel_Havl%C3%AD%C4%8Dek_Borovsk%C3%B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72816"/>
            <a:ext cx="3241517" cy="40324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ln w="50800"/>
                <a:solidFill>
                  <a:srgbClr val="FFC000"/>
                </a:solidFill>
              </a:rPr>
              <a:t>Král Lávra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solidFill>
              <a:srgbClr val="FFC000"/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Jenom jednu slabost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ten král dobrý měl,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že jest na holiče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tuze zanevřel,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dal se holit jenom jednou v roce,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vlasy dlouhé na krku široce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nosil jak roj včel.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 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1872" y="1920085"/>
            <a:ext cx="4038600" cy="4434840"/>
          </a:xfrm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Horší ještě bylo,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vždy na letnice, 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jak očistil holič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královské líce,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čekala jej podivná odplata,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nic na stříbře, ale skrze kata,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to šibenice! </a:t>
            </a:r>
          </a:p>
          <a:p>
            <a:pPr>
              <a:buNone/>
            </a:pP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188640"/>
            <a:ext cx="504056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Obsah – Král Lávra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112568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 Irsku vládl dobrý král Lávra,  lidé ho měli rádi. Jenže měl vadu -dával se holit jen jednou ročně a holiče dal pak oběsit. Holiči mezi sebou losovali, kdo krále oholí. Jednou padl los na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Kukulína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kterého král ušetřil kvůli jeho chudé matce.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Kukulín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musel přísahat, že nikdy neprozradí, že viděl jeho dlouhé oslí uši.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Kukulín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se tak stal dvorním holičem, ale tajemství ho tak trápilo, že se roznemohl. Starý poustevník mu poradil, ať tajemství našeptá do staré vrby, že se mu uleví.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Kukulín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tak učinil a uzdravil se. Král pořádal bál a pozval na něj hudbu z Čech. Basista Červíček cestou ztratil kolíček od basy a z vrby  si vyrobil náhradní. Když pak na bále zahrál, basa spustila lidským hlasem to, co do ní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Kukulín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našeptal:  „ Král Lávra má oslí uši“. Tajemství bylo venku, lid byl zděšen, ale brzy si na oslí uši svého krále zvykl a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Kukulín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zůstal i nadále dvorním holičem.</a:t>
            </a: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536" y="188640"/>
            <a:ext cx="9144000" cy="1143000"/>
          </a:xfrm>
        </p:spPr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Křest svatého Vladimíra </a:t>
            </a:r>
            <a:r>
              <a:rPr lang="cs-CZ" sz="4800" b="1" dirty="0" smtClean="0">
                <a:ln w="50800"/>
                <a:solidFill>
                  <a:srgbClr val="FFC000"/>
                </a:solidFill>
              </a:rPr>
              <a:t>(1855, torzo)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320480" cy="4968552"/>
          </a:xfrm>
          <a:ln>
            <a:solidFill>
              <a:srgbClr val="FFC000"/>
            </a:solidFill>
          </a:ln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nedokončená básnická satirická skladba  o 10 zpěvech o ruském carovi a bohu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námět z 10.stol. z jedné části Nestorova letopisu –  legenda o nástupu křesťanství v Rusku, kdy nechal car Vladimír vhodit do řeky sochu pohanského boha Peruna a přijal křesťanství  ( v knize cár = zesměšnění)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1484784"/>
            <a:ext cx="4104456" cy="4968552"/>
          </a:xfrm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kritika absolutismu a církve   v 19.století, ironizuje moc státního aparátu, který může poroučet i bohu, symboly státního aparátu Rakouska -  policie, vojenský soud, ministerská rada = výsměch spravedlnosti v absolutistickém státě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5" grpId="0" build="p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4752528" cy="3600400"/>
          </a:xfrm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Boha Peruna líčí jako zlostného, ješitného a nervózního člověka, přidělil mu lidské vlastnosti, které s božskou vznešeností, klidem a dobrotou nejdou dohromady, navíc má ženu „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semetriku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“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car Vladimír je vylíčen se všemi svými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necnostmi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jaké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panovník má absolutistický panovník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>
              <a:latin typeface="+mj-lt"/>
            </a:endParaRPr>
          </a:p>
        </p:txBody>
      </p:sp>
      <p:pic>
        <p:nvPicPr>
          <p:cNvPr id="4" name="Picture 2" descr="http://nd04.jxs.cz/072/123/2f38a134b9_74534736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08720"/>
            <a:ext cx="3706973" cy="51845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rgbClr val="FFC000"/>
                </a:solidFill>
              </a:rPr>
              <a:t>Obsah - Křest </a:t>
            </a:r>
            <a:r>
              <a:rPr lang="cs-CZ" sz="5400" b="1" dirty="0" smtClean="0">
                <a:ln w="50800"/>
                <a:solidFill>
                  <a:srgbClr val="FFC000"/>
                </a:solidFill>
              </a:rPr>
              <a:t>svatého Vladimíra </a:t>
            </a:r>
            <a:br>
              <a:rPr lang="cs-CZ" sz="5400" b="1" dirty="0" smtClean="0">
                <a:ln w="50800"/>
                <a:solidFill>
                  <a:srgbClr val="FFC000"/>
                </a:solidFill>
              </a:rPr>
            </a:b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89120"/>
          </a:xfrm>
          <a:ln>
            <a:solidFill>
              <a:srgbClr val="FFC000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příběh slovanského boha hromu  Peruna, který odmítl zahřmít na svátek cara Vladimíra, tak ho nechal car popravit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car brzy poznal, jak chybil,  Rusko ocitá v situaci bez boha, lidé se přestali bát, hřešili, neplatili daně, kněžím se vedlo hůř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všichni žádají cara o nového boha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je vypsán církevní konkurz, v němž se každá církev považuje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 za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tu nejlepší – je lhostejné, jaký bude bůh, jen když udrží věřící v poslušnosti</a:t>
            </a:r>
          </a:p>
          <a:p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Nadpis 1"/>
          <p:cNvSpPr>
            <a:spLocks noGrp="1"/>
          </p:cNvSpPr>
          <p:nvPr>
            <p:ph type="title"/>
          </p:nvPr>
        </p:nvSpPr>
        <p:spPr>
          <a:xfrm>
            <a:off x="662880" y="476672"/>
            <a:ext cx="8229600" cy="1143000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eaLnBrk="1" hangingPunct="1"/>
            <a:r>
              <a:rPr lang="cs-CZ" b="1" dirty="0" smtClean="0">
                <a:ln w="50800"/>
                <a:solidFill>
                  <a:srgbClr val="FFC000"/>
                </a:solidFill>
              </a:rPr>
              <a:t>Charakteristika skladby</a:t>
            </a:r>
          </a:p>
        </p:txBody>
      </p:sp>
      <p:sp>
        <p:nvSpPr>
          <p:cNvPr id="839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4834880" cy="316835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jazyk : lidovost, čtivý, hovorový, místy  vulgární jazyk, slova expresivní, zastaralá, cizí, novinářský slang, rusismy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prostá písňová veršová sloka, jednoduchý verš, rytmus lidové písně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6" descr="http://www.bazarus.cz/images/photos/maxi/12313_k-h-borovsky-krest-sv-vladimira-195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3289010" cy="43924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8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/>
      <p:bldP spid="83971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1. zpěv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car Vladimír poslal Perunovi vzkaz, aby mu Perun na jeho svátek zahřměl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Perun však odmítá a navíc vzkáže carovi ne příliš slušnou odpověď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cara to však nerozhází, na svůj svátek se dobře nají a potrestání neposlušného Boha odkládá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260648"/>
            <a:ext cx="4176464" cy="5976664"/>
          </a:xfrm>
          <a:ln>
            <a:solidFill>
              <a:srgbClr val="FFC000"/>
            </a:solidFill>
          </a:ln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Vladimír cár na svůj svátek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když seděl na trůnu,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poslal drába s vyřízením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 bohovi Perunu.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„ Hřmi , Perune na můj svátek místo kanonády,škoda prachu, dost ho padne             v bitvách u armády.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Hřmi, Perune, na můj svátek místo kanonády,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pak si přijdi se mnou vypít šálek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čekolády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/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/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260648"/>
            <a:ext cx="4248472" cy="5976664"/>
          </a:xfrm>
          <a:ln>
            <a:solidFill>
              <a:srgbClr val="FFC000"/>
            </a:solidFill>
          </a:ln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Pan dráb přišel k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Perunovic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zatloukl na vrata,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děvečky se hnedle zeptal,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doma-li pantáta.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„ Doma,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doma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pane drábe,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ve veliké chatě,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sedí s jehlou na pekýlku,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zašívá si katě.“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„Vzkazuje vás, pantatínku,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cár náš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pozdravivat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máte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prej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mu k tomu svátku drobet zabubnovat.</a:t>
            </a: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404664"/>
            <a:ext cx="4038600" cy="6149376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„Pro nic za nic robotovat-nevěděl bych věru,</a:t>
            </a:r>
          </a:p>
          <a:p>
            <a:pPr algn="ctr">
              <a:buNone/>
            </a:pPr>
            <a:r>
              <a:rPr lang="cs-CZ" sz="2400" dirty="0">
                <a:solidFill>
                  <a:schemeClr val="bg1"/>
                </a:solidFill>
                <a:latin typeface="+mj-lt"/>
              </a:rPr>
              <a:t>n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 tu jeho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čekoládu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</a:t>
            </a:r>
          </a:p>
          <a:p>
            <a:pPr algn="ctr">
              <a:buNone/>
            </a:pPr>
            <a:r>
              <a:rPr lang="cs-CZ" sz="2400" dirty="0">
                <a:solidFill>
                  <a:schemeClr val="bg1"/>
                </a:solidFill>
                <a:latin typeface="+mj-lt"/>
              </a:rPr>
              <a:t>ž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e mu na ni seru!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Cár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necár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svátek nesvátek,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že mi všecko rovno.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Ne a ne a nebudu hřmít.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Co z toho mám? Hovno!“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Dráb stál celý zkoprnělý</a:t>
            </a:r>
          </a:p>
          <a:p>
            <a:pPr algn="ctr">
              <a:buNone/>
            </a:pPr>
            <a:r>
              <a:rPr lang="cs-CZ" sz="2400" dirty="0">
                <a:solidFill>
                  <a:schemeClr val="bg1"/>
                </a:solidFill>
                <a:latin typeface="+mj-lt"/>
              </a:rPr>
              <a:t>j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ako kapr v žitě: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„ Pamatujte se, pantáto,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Copak to mluvíte?</a:t>
            </a: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16016" y="404664"/>
            <a:ext cx="4032448" cy="6120680"/>
          </a:xfrm>
          <a:ln>
            <a:solidFill>
              <a:srgbClr val="FFC000"/>
            </a:solidFill>
          </a:ln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Já jsem taky jen služebník,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každý zná své meze,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kdybych to vyřídil cáru,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co se na vás sveze?“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Ale Perun, jak byl v ráži,</a:t>
            </a:r>
          </a:p>
          <a:p>
            <a:pPr algn="ctr">
              <a:buNone/>
            </a:pPr>
            <a:r>
              <a:rPr lang="cs-CZ" sz="2400" dirty="0">
                <a:solidFill>
                  <a:schemeClr val="bg1"/>
                </a:solidFill>
                <a:latin typeface="+mj-lt"/>
              </a:rPr>
              <a:t>s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áhnul  pod lavici,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vytáh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na pana drába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tu svou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hromovnici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Dráb se dlouho nezdržoval,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hledal honem díru,</a:t>
            </a:r>
          </a:p>
          <a:p>
            <a:pPr algn="ctr">
              <a:buNone/>
            </a:pPr>
            <a:r>
              <a:rPr lang="cs-CZ" sz="2400" dirty="0">
                <a:solidFill>
                  <a:schemeClr val="bg1"/>
                </a:solidFill>
                <a:latin typeface="+mj-lt"/>
              </a:rPr>
              <a:t>a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hned běžel jak s keserem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k cáru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Vadimíru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:</a:t>
            </a: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2. Zpěv - hospodářství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43891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Perun si stěžuje  na svůj hořký úděl boha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 jeho nářků může čtenář vyčíst hodně o životě poddaných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nakonec ho ještě žena zasype horou výčitek a nářků</a:t>
            </a: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404664"/>
            <a:ext cx="4038600" cy="6223242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400" smtClean="0">
                <a:solidFill>
                  <a:schemeClr val="bg1"/>
                </a:solidFill>
                <a:latin typeface="+mj-lt"/>
              </a:rPr>
              <a:t>…„Kdo jaktěživ bohem nebyl,</a:t>
            </a:r>
          </a:p>
          <a:p>
            <a:pPr algn="ctr">
              <a:buNone/>
            </a:pPr>
            <a:r>
              <a:rPr lang="cs-CZ" sz="2400" smtClean="0">
                <a:solidFill>
                  <a:schemeClr val="bg1"/>
                </a:solidFill>
                <a:latin typeface="+mj-lt"/>
              </a:rPr>
              <a:t>Zkusil ještě málo,</a:t>
            </a:r>
          </a:p>
          <a:p>
            <a:pPr algn="ctr">
              <a:buNone/>
            </a:pPr>
            <a:r>
              <a:rPr lang="cs-CZ" sz="2400" smtClean="0">
                <a:solidFill>
                  <a:schemeClr val="bg1"/>
                </a:solidFill>
                <a:latin typeface="+mj-lt"/>
              </a:rPr>
              <a:t>Není to tak lehký život,</a:t>
            </a:r>
          </a:p>
          <a:p>
            <a:pPr algn="ctr">
              <a:buNone/>
            </a:pPr>
            <a:r>
              <a:rPr lang="cs-CZ" sz="2400" smtClean="0">
                <a:solidFill>
                  <a:schemeClr val="bg1"/>
                </a:solidFill>
                <a:latin typeface="+mj-lt"/>
              </a:rPr>
              <a:t>Jako by se zdálo.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Ráno vstane, do snídaně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musí rosou kropit,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měsíčka zavřít do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chlívka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potom slunci topit.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Dříve čerty, noční duchy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strčit do pytlíka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 hvězdičky puť –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ťu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-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ťu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-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ťu</a:t>
            </a: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svolat do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kurníka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…..</a:t>
            </a: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16016" y="404664"/>
            <a:ext cx="4032448" cy="6120680"/>
          </a:xfrm>
          <a:ln>
            <a:solidFill>
              <a:srgbClr val="FFC000"/>
            </a:solidFill>
          </a:ln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 když potom lidi vstanou,</a:t>
            </a:r>
          </a:p>
          <a:p>
            <a:pPr algn="ctr">
              <a:buNone/>
            </a:pPr>
            <a:r>
              <a:rPr lang="cs-CZ" sz="2400" dirty="0">
                <a:solidFill>
                  <a:schemeClr val="bg1"/>
                </a:solidFill>
                <a:latin typeface="+mj-lt"/>
              </a:rPr>
              <a:t>t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o je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teprv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správa!</a:t>
            </a:r>
          </a:p>
          <a:p>
            <a:pPr algn="ctr">
              <a:buNone/>
            </a:pPr>
            <a:r>
              <a:rPr lang="cs-CZ" sz="2400" dirty="0">
                <a:solidFill>
                  <a:schemeClr val="bg1"/>
                </a:solidFill>
                <a:latin typeface="+mj-lt"/>
              </a:rPr>
              <a:t>n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ěkdy nevím samým křikem,</a:t>
            </a:r>
          </a:p>
          <a:p>
            <a:pPr algn="ctr">
              <a:buNone/>
            </a:pPr>
            <a:r>
              <a:rPr lang="cs-CZ" sz="2400" dirty="0">
                <a:solidFill>
                  <a:schemeClr val="bg1"/>
                </a:solidFill>
                <a:latin typeface="+mj-lt"/>
              </a:rPr>
              <a:t>k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de mi stojí hlava.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Ten, kdo nikdy neměl v uchu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vosy  a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brabence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neví, co je Perunova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ranní audience.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To je křiku a modlení,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až mne uši brní,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ten zpívá, ten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šepce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vzdychá,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ten zas žalmy frní.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404664"/>
            <a:ext cx="4038600" cy="6223242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 co všechno na mně chtějí,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nelze vyjmenovat,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zbláznil bych se, kdybych si to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měl jen pamatovat.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Ten chce zdraví, ta chce děti,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ten nemá co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jísti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ti zas, abych nedovolil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ve fabrikách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přísti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……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Věru, Vašku, bohem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býti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</a:t>
            </a:r>
          </a:p>
          <a:p>
            <a:pPr algn="ctr">
              <a:buNone/>
            </a:pPr>
            <a:r>
              <a:rPr lang="cs-CZ" sz="2400" dirty="0">
                <a:solidFill>
                  <a:schemeClr val="bg1"/>
                </a:solidFill>
                <a:latin typeface="+mj-lt"/>
              </a:rPr>
              <a:t>t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o žádný špás není,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Brixen, ten je proti tomu</a:t>
            </a:r>
          </a:p>
          <a:p>
            <a:pPr algn="ctr">
              <a:buNone/>
            </a:pPr>
            <a:r>
              <a:rPr lang="cs-CZ" sz="2400" dirty="0">
                <a:solidFill>
                  <a:schemeClr val="bg1"/>
                </a:solidFill>
                <a:latin typeface="+mj-lt"/>
              </a:rPr>
              <a:t>j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eště vyražení!....</a:t>
            </a: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16016" y="404664"/>
            <a:ext cx="4032448" cy="6120680"/>
          </a:xfrm>
          <a:ln>
            <a:solidFill>
              <a:srgbClr val="FFC000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Když si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Širas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tumbekia</a:t>
            </a: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cpal do nargilie,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tu mu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začla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Perunice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držet litanie.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„ Však jsem já dobře slyšela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za dveřmi skrz škvíru, co jsi vzkázal  po drábovi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cáru Vladimíru….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Ach Perune, Perunečku,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lituju tě tuze,</a:t>
            </a:r>
          </a:p>
          <a:p>
            <a:pPr algn="ctr">
              <a:buNone/>
            </a:pP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zejtra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na tě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teprv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čeká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přežalostná chůze!...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3.zpěv –Vojenský soud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891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kritika policie a vojenského soudu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juristé si moří hlavy a nemohou najít paragraf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vhodný                     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 potrestání Peruna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situaci řeší tedy soud vojenský, který ho odsoudí k trestu smrti</a:t>
            </a:r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3789040"/>
            <a:ext cx="4572000" cy="1569660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>
            <a:sp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Slyšte, lidi, pro výstrahu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mé smutné zpívání,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že se proti policajtům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sám bůh neubrání.</a:t>
            </a: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3968" y="5085184"/>
            <a:ext cx="4572000" cy="1569660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>
            <a:sp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Už ho vedou svázaného,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všechno ve mně hrká!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dva ho táhnou za ramena,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jeden vzadu strká….</a:t>
            </a:r>
            <a:endParaRPr lang="cs-CZ" sz="24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260648"/>
            <a:ext cx="4248472" cy="6223242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Ráno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přišla apelace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 cáru celá bledá,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že se proti Perunovi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zákon najít nedá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Cár se na ně zle osopil,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řek jim, že jsou osli,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poslal hned pro vojenský soud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do kasáren posly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…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Vojenský soud na civilní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dívá se zvysoka,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nesoudí podle zákonů,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všechno jen od oka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.</a:t>
            </a: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16016" y="260648"/>
            <a:ext cx="4104456" cy="6192688"/>
          </a:xfrm>
          <a:ln>
            <a:solidFill>
              <a:srgbClr val="FFC000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Vojenský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soud má žaludek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zdravý jako štika: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nevinného na komando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stráví jak viníka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Vojenský soud z ničeho nic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jako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ňáký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tvůrce</a:t>
            </a:r>
          </a:p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nález právně potvrzený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měl jako na šňůrce: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Že dle vyšlé proklamace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komandujícího</a:t>
            </a:r>
          </a:p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  <a:latin typeface="+mj-lt"/>
              </a:rPr>
              <a:t>a dle „ ostatních zákonů“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svodu hrdelního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404664"/>
            <a:ext cx="4104456" cy="6149376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pro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urážku první třídy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Jeho Veličenství,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pro vzpouru, nemravné řeči, pro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neposlušenství</a:t>
            </a: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Perun bůh jest odsouzený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k provazu dle práva,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že však k utopení v Dněpru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milost se mu dává,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bude ale pro výstrahu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neposlušné chase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vlečen k řece po ulicích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na koňském ocase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.</a:t>
            </a: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16016" y="404664"/>
            <a:ext cx="4032448" cy="6120680"/>
          </a:xfrm>
          <a:ln>
            <a:solidFill>
              <a:srgbClr val="FFC000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Právě jeden žurnalista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seděl také v díře,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protože se bohu rouhal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a psal proti víře,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soud jej odsoudil,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použiv</a:t>
            </a: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té příležitosti,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 stejnému trestu s Perunem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kvůli nestrannosti.</a:t>
            </a:r>
          </a:p>
          <a:p>
            <a:pPr algn="ctr"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4.zpěv - Testament Perunův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popisuje , co předcházelo Perunově smrti, seznamuje nás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          s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jeho slovy, když byl vlečen  na koňském ocase  k řece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„ Dělají si nové bohy dle svého pohodlí.“ = Bůh slouží absolutismu jako nástroj k udržení kázně lidu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závěrečná sloka :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  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„Kdo ctí cara a je Vávra,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 může něčím </a:t>
            </a: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býti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, 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kdo nechválí, bude věčně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 jenom vodu </a:t>
            </a: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píti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.“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= absolutismus nesnese odpor a je zadobře s každým, kdo ho podporuje</a:t>
            </a:r>
          </a:p>
          <a:p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5.zpěv – Bezbožnost na Rusích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když Peruna utopili, „ běžela světská mašina jak na kolovrátku“ = šlechta pracovala hubou, sedláci rukama, lid ale přestával uctívat boha, církev ztratila zisky- „ kostelníci mřeli hladem,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kněžům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splasklo břicho“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Tak se z maličké příčiny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stala velká </a:t>
            </a:r>
            <a:r>
              <a:rPr lang="cs-CZ" sz="2400" dirty="0">
                <a:solidFill>
                  <a:srgbClr val="FFC000"/>
                </a:solidFill>
                <a:latin typeface="+mj-lt"/>
              </a:rPr>
              <a:t>m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ela: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ruský národ neměl boha,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církev ovdověla.</a:t>
            </a:r>
            <a:endParaRPr lang="cs-CZ" sz="2400" dirty="0">
              <a:solidFill>
                <a:srgbClr val="FFC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6.zpěv - Audience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38912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car dává audienci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všichni „sluhové boží“ si stěžují a vyžadují nového boha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„ Veliký jest Vladimír cár!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svatá vůle jeho,</a:t>
            </a:r>
          </a:p>
          <a:p>
            <a:pPr algn="ctr">
              <a:buNone/>
            </a:pP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kdyžs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 nám zabil pána boha,</a:t>
            </a:r>
          </a:p>
          <a:p>
            <a:pPr algn="ctr">
              <a:buNone/>
            </a:pP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opatř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 nám jiného!</a:t>
            </a:r>
          </a:p>
          <a:p>
            <a:pPr algn="ctr">
              <a:buNone/>
            </a:pPr>
            <a:endParaRPr lang="cs-CZ" sz="2400" dirty="0" smtClean="0">
              <a:solidFill>
                <a:srgbClr val="FFC000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Nám je pánbůh jako pán bůh,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 jenom když je </a:t>
            </a: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ňáký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, 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abychom s ním udrželi 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v respektu sedláky.“</a:t>
            </a:r>
            <a:endParaRPr lang="cs-CZ" sz="2400" dirty="0">
              <a:solidFill>
                <a:srgbClr val="FFC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7.zpěv – Ministerská rada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38912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všichni ministři jsou stejného mínění – „ bez boha se sprostým lidem není k vydržení“, ale každý chce z té božské volby mít nějaký prospěch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Večír ministři seděli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v tajném kabinetě,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tenkrát byl bůh proti zvyku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první na tapetě.</a:t>
            </a:r>
          </a:p>
          <a:p>
            <a:pPr algn="ctr">
              <a:buNone/>
            </a:pPr>
            <a:endParaRPr lang="cs-CZ" sz="2400" dirty="0" smtClean="0">
              <a:solidFill>
                <a:srgbClr val="FFC000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V hlavní věci byli všichni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stejného mínění: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bez boha se sprostým lidem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není k vydržení.</a:t>
            </a:r>
            <a:endParaRPr lang="cs-CZ" sz="2400" dirty="0">
              <a:solidFill>
                <a:srgbClr val="FFC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8.zpěv - Kamarila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 cara dohání ženy k poslednímu možnému kroku, dává vypsat konkurs na boha v novinách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zpráva se rychle rozšíří a každá církev vysílá svého zástupce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Svatý Otec jak vyskočil,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ještě byl v košili, 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velel, by se jezovité</a:t>
            </a:r>
          </a:p>
          <a:p>
            <a:pPr algn="ctr">
              <a:buNone/>
            </a:pPr>
            <a:r>
              <a:rPr lang="cs-CZ" sz="2400" dirty="0">
                <a:solidFill>
                  <a:srgbClr val="FFC000"/>
                </a:solidFill>
                <a:latin typeface="+mj-lt"/>
              </a:rPr>
              <a:t>d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o Rus hned strojili.</a:t>
            </a:r>
            <a:endParaRPr lang="cs-CZ" sz="2400" dirty="0">
              <a:solidFill>
                <a:srgbClr val="FFC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7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569325" cy="5688013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+mj-lt"/>
              </a:rPr>
              <a:t>střídá zde český  a latinský verš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+mj-lt"/>
              </a:rPr>
              <a:t>útočí ostře na církev, poukazuje na rozpor mezi tím, co církev dělá a tím, co říká</a:t>
            </a:r>
          </a:p>
          <a:p>
            <a:pPr algn="ctr">
              <a:buNone/>
            </a:pP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Te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Deum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laudamus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-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v Kyjově je rámus,</a:t>
            </a:r>
          </a:p>
          <a:p>
            <a:pPr algn="ctr">
              <a:buNone/>
            </a:pPr>
            <a:endParaRPr lang="cs-CZ" sz="2400" dirty="0" smtClean="0">
              <a:solidFill>
                <a:srgbClr val="FFC000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dies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irae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, </a:t>
            </a: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dies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illa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-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nastane tam naše víra.</a:t>
            </a:r>
          </a:p>
          <a:p>
            <a:pPr algn="ctr">
              <a:buNone/>
            </a:pPr>
            <a:endParaRPr lang="cs-CZ" sz="2400" dirty="0" smtClean="0">
              <a:solidFill>
                <a:srgbClr val="FFC000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Te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rogamus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, </a:t>
            </a: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audi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 nos-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Ten Vladimír, to je kos!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9.zpěv </a:t>
            </a:r>
            <a:r>
              <a:rPr lang="cs-CZ" b="1" dirty="0" err="1" smtClean="0">
                <a:ln w="50800"/>
                <a:solidFill>
                  <a:srgbClr val="FFC000"/>
                </a:solidFill>
              </a:rPr>
              <a:t>Jezovitský</a:t>
            </a:r>
            <a:r>
              <a:rPr lang="cs-CZ" b="1" dirty="0" smtClean="0">
                <a:ln w="50800"/>
                <a:solidFill>
                  <a:srgbClr val="FFC000"/>
                </a:solidFill>
              </a:rPr>
              <a:t> marš</a:t>
            </a:r>
            <a:br>
              <a:rPr lang="cs-CZ" b="1" dirty="0" smtClean="0">
                <a:ln w="50800"/>
                <a:solidFill>
                  <a:srgbClr val="FFC000"/>
                </a:solidFill>
              </a:rPr>
            </a:br>
            <a:endParaRPr lang="cs-CZ" b="1" dirty="0">
              <a:ln w="50800"/>
              <a:solidFill>
                <a:srgbClr val="FFC000"/>
              </a:solidFill>
            </a:endParaRPr>
          </a:p>
        </p:txBody>
      </p:sp>
      <p:pic>
        <p:nvPicPr>
          <p:cNvPr id="5" name="Picture 4" descr="http://www.valentinska.cz/images/f04c5ac23b061bf118c1fa4fc34cd06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12976"/>
            <a:ext cx="2169777" cy="18722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10. zpěv - Konkurz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+mj-lt"/>
              </a:rPr>
              <a:t>do Kyjeva se sešli zástupci různých církví a každý chválí tu svou - zástupci církví římské, řecké, židovské, mohamedánské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+mj-lt"/>
              </a:rPr>
              <a:t>odkrývá jednotlivé podoby církve, která má jen jeden cíl - udržet lid v pokoře, báseň najednou končí, autor ji nedopsal</a:t>
            </a:r>
          </a:p>
          <a:p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„Není církev jako církev,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cáre nejmilejší,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římská církev mezi všemi</a:t>
            </a:r>
          </a:p>
          <a:p>
            <a:pPr algn="ctr">
              <a:buNone/>
            </a:pPr>
            <a:r>
              <a:rPr lang="cs-CZ" sz="2400" dirty="0" err="1" smtClean="0">
                <a:solidFill>
                  <a:srgbClr val="FFC000"/>
                </a:solidFill>
                <a:latin typeface="+mj-lt"/>
              </a:rPr>
              <a:t>nejcírkvovatější</a:t>
            </a:r>
            <a:r>
              <a:rPr lang="cs-CZ" sz="2400" dirty="0" smtClean="0">
                <a:solidFill>
                  <a:srgbClr val="FFC000"/>
                </a:solidFill>
                <a:latin typeface="+mj-lt"/>
              </a:rPr>
              <a:t>.“</a:t>
            </a:r>
          </a:p>
          <a:p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endParaRPr lang="cs-CZ" sz="24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200" b="1" dirty="0" smtClean="0">
                <a:ln w="50800"/>
                <a:solidFill>
                  <a:srgbClr val="FFC000"/>
                </a:solidFill>
              </a:rPr>
              <a:t>Použité zdroje:</a:t>
            </a:r>
            <a:endParaRPr lang="cs-CZ" sz="3200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04664" y="1412776"/>
            <a:ext cx="8543800" cy="438912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http://k213.files.wordpress.com/2010/05/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havlicek.jpg</a:t>
            </a:r>
            <a:endParaRPr lang="cs-CZ" sz="1400" dirty="0" smtClean="0">
              <a:solidFill>
                <a:schemeClr val="bg1"/>
              </a:solidFill>
              <a:latin typeface="+mj-lt"/>
            </a:endParaRP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http://www.blesk.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cz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/galerie/celebrity-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ceske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 celebrity/218551/?foto=2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http://www.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radekhorak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-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pruvodce.cz</a:t>
            </a:r>
            <a:endParaRPr lang="cs-CZ" sz="1400" dirty="0" smtClean="0">
              <a:solidFill>
                <a:schemeClr val="bg1"/>
              </a:solidFill>
              <a:latin typeface="+mj-lt"/>
            </a:endParaRP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http://skip.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nkp.cz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/Bulletin/Obr/405/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borova.jpg</a:t>
            </a:r>
            <a:endParaRPr lang="cs-CZ" sz="1400" dirty="0" smtClean="0">
              <a:solidFill>
                <a:schemeClr val="bg1"/>
              </a:solidFill>
              <a:latin typeface="+mj-lt"/>
            </a:endParaRP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http://www.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antikvariat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-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praha.cz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images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/Foto/beletrie/105030.jpg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http://www.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valentinska.cz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images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/f04c5ac23b061bf118c1fa4fc34cd06e.jpg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http://upload.wikimedia.org/wikipedia/commons/thumb/d/de/Jan_Vil%C3%ADmek_-_Karel_Havl%C3%AD%C4%8Dek_Borovsk%C3%BD.jpg/250px-Jan_Vil%C3%ADmek_-_Karel_Havl%C3%AD%C4%8Dek_Borovsk%C3%BD.jpg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http://www.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pozitivni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-noviny.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cz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/test/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gallery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/Image/2007/12/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borovsky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/7-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Basne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-a-epigramy-1.jpg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http://nd04.jxs.cz/073/656/249f5baa1c_74715854_o2.jpg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http://www.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bazarus.cz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images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photos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maxi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/12313_k-h-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borovsky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-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krest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-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sv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-</a:t>
            </a:r>
            <a:r>
              <a:rPr lang="cs-CZ" sz="1400" dirty="0" err="1" smtClean="0">
                <a:solidFill>
                  <a:schemeClr val="bg1"/>
                </a:solidFill>
                <a:latin typeface="+mj-lt"/>
              </a:rPr>
              <a:t>vladimira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-1958.jpg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http://cs.wikipedia.org/wiki/Soubor:Kytara_Havlicka_Borovskeho-crop.jpg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http://cs.wikipedia.org/wiki/Soubor:Havlicek_Kutna_Hora_-_detail.JPG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http://nd04.jxs.cz/072/123/2f38a134b9_74534736_o2.jpg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http://nd04.jxs.cz/163/226/77cbb95927_67959176_o2.jpg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http://www.antikvariaty.cz/tmp/books/_copyright_2_192848.jpg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  <a:latin typeface="+mj-lt"/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vera-tydlitatova.eblog.cz/wp-content/uploads/eblog.cz/vera-tydlitatova/borova.jpg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  <a:latin typeface="+mj-lt"/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cs.wikipedia.org/wiki/Soubor:Havl%C3%AD%C4%8Dk%C5%AFv_domek.jpg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  <a:latin typeface="+mj-lt"/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cs.wikipedia.org/wiki/Soubor:Pametni_deska_Karla_Havlicka_Borovskeho_v_rodne_obci.jpg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  <a:latin typeface="+mj-lt"/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cs.wikipedia.org/wiki/Soubor:Karel_Havlicek_Borovsky_statue_in_Prostejov.jpg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  <a:latin typeface="+mj-lt"/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cs.wikipedia.org/wiki/Soubor:Havlicek_Kutna_Hora.JPG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  <a:latin typeface="+mj-lt"/>
              </a:rPr>
              <a:t>http://cs.wikipedia.org/wiki/Soubor:Havlicek_Jedovnice.jpg</a:t>
            </a:r>
            <a:endParaRPr lang="cs-CZ" sz="1400" dirty="0" smtClean="0">
              <a:solidFill>
                <a:schemeClr val="bg1"/>
              </a:solidFill>
              <a:latin typeface="+mj-lt"/>
            </a:endParaRPr>
          </a:p>
          <a:p>
            <a:pPr marL="514350" indent="-5143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latin typeface="+mj-lt"/>
              </a:rPr>
              <a:t>Vlastní výpisky</a:t>
            </a:r>
          </a:p>
          <a:p>
            <a:pPr marL="514350" indent="-514350">
              <a:buFont typeface="Arial" pitchFamily="34" charset="0"/>
              <a:buChar char="•"/>
            </a:pPr>
            <a:endParaRPr lang="cs-CZ" sz="1400" dirty="0" smtClean="0">
              <a:latin typeface="+mj-lt"/>
            </a:endParaRPr>
          </a:p>
          <a:p>
            <a:pPr marL="514350" indent="-514350">
              <a:buFont typeface="Arial" pitchFamily="34" charset="0"/>
              <a:buChar char="•"/>
            </a:pPr>
            <a:endParaRPr lang="cs-CZ" sz="1400" dirty="0" smtClean="0">
              <a:solidFill>
                <a:schemeClr val="bg1"/>
              </a:solidFill>
            </a:endParaRPr>
          </a:p>
          <a:p>
            <a:pPr marL="514350" indent="-514350">
              <a:buFont typeface="Arial" pitchFamily="34" charset="0"/>
              <a:buChar char="•"/>
            </a:pPr>
            <a:endParaRPr lang="cs-CZ" sz="1400" dirty="0" smtClean="0"/>
          </a:p>
          <a:p>
            <a:pPr marL="514350" indent="-514350">
              <a:buFont typeface="Arial" pitchFamily="34" charset="0"/>
              <a:buChar char="•"/>
            </a:pPr>
            <a:endParaRPr lang="cs-CZ" sz="1400" dirty="0" smtClean="0"/>
          </a:p>
          <a:p>
            <a:pPr marL="514350" indent="-514350">
              <a:buFont typeface="Arial" pitchFamily="34" charset="0"/>
              <a:buChar char="•"/>
            </a:pPr>
            <a:endParaRPr lang="cs-CZ" sz="1400" dirty="0" smtClean="0"/>
          </a:p>
          <a:p>
            <a:pPr marL="514350" indent="-514350">
              <a:buFont typeface="Arial" pitchFamily="34" charset="0"/>
              <a:buChar char="•"/>
            </a:pPr>
            <a:endParaRPr lang="cs-CZ" sz="1400" dirty="0" smtClean="0"/>
          </a:p>
          <a:p>
            <a:pPr marL="514350" indent="-514350">
              <a:buFont typeface="Arial" pitchFamily="34" charset="0"/>
              <a:buChar char="•"/>
            </a:pPr>
            <a:endParaRPr lang="cs-CZ" sz="1400" dirty="0" smtClean="0"/>
          </a:p>
          <a:p>
            <a:pPr marL="514350" indent="-514350">
              <a:buFont typeface="Arial" pitchFamily="34" charset="0"/>
              <a:buChar char="•"/>
            </a:pPr>
            <a:endParaRPr lang="cs-CZ" sz="1400" dirty="0" smtClean="0">
              <a:solidFill>
                <a:schemeClr val="bg1"/>
              </a:solidFill>
            </a:endParaRPr>
          </a:p>
          <a:p>
            <a:pPr marL="514350" indent="-514350">
              <a:buFont typeface="Arial" pitchFamily="34" charset="0"/>
              <a:buChar char="•"/>
            </a:pPr>
            <a:endParaRPr lang="cs-CZ" sz="1400" dirty="0" smtClean="0">
              <a:solidFill>
                <a:schemeClr val="bg1"/>
              </a:solidFill>
            </a:endParaRPr>
          </a:p>
          <a:p>
            <a:pPr marL="514350" indent="-514350">
              <a:buFont typeface="Arial" pitchFamily="34" charset="0"/>
              <a:buChar char="•"/>
            </a:pPr>
            <a:endParaRPr lang="cs-CZ" sz="1400" dirty="0" smtClean="0">
              <a:solidFill>
                <a:schemeClr val="bg1"/>
              </a:solidFill>
            </a:endParaRPr>
          </a:p>
          <a:p>
            <a:pPr marL="514350" indent="-514350">
              <a:buFont typeface="Arial" pitchFamily="34" charset="0"/>
              <a:buChar char="•"/>
            </a:pPr>
            <a:endParaRPr lang="cs-CZ" sz="1400" dirty="0" smtClean="0">
              <a:solidFill>
                <a:schemeClr val="bg1"/>
              </a:solidFill>
            </a:endParaRPr>
          </a:p>
          <a:p>
            <a:pPr marL="514350" indent="-514350">
              <a:buNone/>
            </a:pPr>
            <a:endParaRPr lang="cs-CZ" sz="1400" dirty="0" smtClean="0">
              <a:solidFill>
                <a:schemeClr val="bg1"/>
              </a:solidFill>
            </a:endParaRPr>
          </a:p>
          <a:p>
            <a:pPr marL="514350" indent="-514350">
              <a:buNone/>
            </a:pPr>
            <a:endParaRPr lang="cs-CZ" sz="1400" dirty="0" smtClean="0">
              <a:solidFill>
                <a:schemeClr val="bg1"/>
              </a:solidFill>
            </a:endParaRPr>
          </a:p>
          <a:p>
            <a:pPr marL="514350" indent="-514350">
              <a:buNone/>
            </a:pPr>
            <a:endParaRPr lang="cs-CZ" sz="1400" i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0.7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1405</TotalTime>
  <Words>4023</Words>
  <Application>Microsoft Office PowerPoint</Application>
  <PresentationFormat>Předvádění na obrazovce (4:3)</PresentationFormat>
  <Paragraphs>578</Paragraphs>
  <Slides>56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56</vt:i4>
      </vt:variant>
    </vt:vector>
  </HeadingPairs>
  <TitlesOfParts>
    <vt:vector size="57" baseType="lpstr">
      <vt:lpstr>Tok</vt:lpstr>
      <vt:lpstr>     Karel Havlíček Borovský  * 31.10.1821 Borová u Přibyslavi   † 29.   7.1856 Praha</vt:lpstr>
      <vt:lpstr>Citáty</vt:lpstr>
      <vt:lpstr>          Životopis</vt:lpstr>
      <vt:lpstr>Studia</vt:lpstr>
      <vt:lpstr>Cesta do Ruska</vt:lpstr>
      <vt:lpstr>Havlíček  - politik</vt:lpstr>
      <vt:lpstr>Snímek 7</vt:lpstr>
      <vt:lpstr>Pobyt v BRIXENU (it. Bressanone)</vt:lpstr>
      <vt:lpstr>Havlíčkův pronajatý domek v Itálii</vt:lpstr>
      <vt:lpstr>Vyhnanství v Brixenu </vt:lpstr>
      <vt:lpstr>Snímek 11</vt:lpstr>
      <vt:lpstr>Snímek 12</vt:lpstr>
      <vt:lpstr>Pohřeb</vt:lpstr>
      <vt:lpstr>Pamětní deska na rodném domě    v Borové</vt:lpstr>
      <vt:lpstr>Pomník v Kutné Hoře </vt:lpstr>
      <vt:lpstr>Zajímavosti</vt:lpstr>
      <vt:lpstr>Havlíček - novinář</vt:lpstr>
      <vt:lpstr>Snímek 18</vt:lpstr>
      <vt:lpstr>Vychovával národ k demokratickému cítění…</vt:lpstr>
      <vt:lpstr>Literární kritika </vt:lpstr>
      <vt:lpstr>Dílo:</vt:lpstr>
      <vt:lpstr>Obrazy z Rus (1843-46)</vt:lpstr>
      <vt:lpstr>Epigramy (1845)</vt:lpstr>
      <vt:lpstr>Krannerova kašna v Praze</vt:lpstr>
      <vt:lpstr>Snímek 25</vt:lpstr>
      <vt:lpstr>Ukázky epigramů</vt:lpstr>
      <vt:lpstr>Snímek 27</vt:lpstr>
      <vt:lpstr>Snímek 28</vt:lpstr>
      <vt:lpstr>Tyrolské elegie (1851)</vt:lpstr>
      <vt:lpstr>Snímek 30</vt:lpstr>
      <vt:lpstr>Tyrolské elegie</vt:lpstr>
      <vt:lpstr>Tyrolské elegie</vt:lpstr>
      <vt:lpstr>Král Lávra (1854)</vt:lpstr>
      <vt:lpstr>Král Lávra</vt:lpstr>
      <vt:lpstr>Obsah – Král Lávra</vt:lpstr>
      <vt:lpstr>Křest svatého Vladimíra (1855, torzo)</vt:lpstr>
      <vt:lpstr>Snímek 37</vt:lpstr>
      <vt:lpstr>Obsah - Křest svatého Vladimíra  </vt:lpstr>
      <vt:lpstr>Charakteristika skladby</vt:lpstr>
      <vt:lpstr>1. zpěv</vt:lpstr>
      <vt:lpstr>Snímek 41</vt:lpstr>
      <vt:lpstr>Snímek 42</vt:lpstr>
      <vt:lpstr>2. Zpěv - hospodářství</vt:lpstr>
      <vt:lpstr>Snímek 44</vt:lpstr>
      <vt:lpstr>Snímek 45</vt:lpstr>
      <vt:lpstr>3.zpěv –Vojenský soud</vt:lpstr>
      <vt:lpstr>Snímek 47</vt:lpstr>
      <vt:lpstr>Snímek 48</vt:lpstr>
      <vt:lpstr>4.zpěv - Testament Perunův</vt:lpstr>
      <vt:lpstr>5.zpěv – Bezbožnost na Rusích</vt:lpstr>
      <vt:lpstr>6.zpěv - Audience</vt:lpstr>
      <vt:lpstr>7.zpěv – Ministerská rada</vt:lpstr>
      <vt:lpstr>8.zpěv - Kamarila</vt:lpstr>
      <vt:lpstr>9.zpěv Jezovitský marš </vt:lpstr>
      <vt:lpstr>10. zpěv - Konkurz</vt:lpstr>
      <vt:lpstr>Použité zdroje:</vt:lpstr>
    </vt:vector>
  </TitlesOfParts>
  <Company>Sportovní gymnázium Dany a Emila Zátopkových 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Havlíček Borovský</dc:title>
  <dc:creator>hanazla</dc:creator>
  <cp:lastModifiedBy>katka</cp:lastModifiedBy>
  <cp:revision>204</cp:revision>
  <dcterms:created xsi:type="dcterms:W3CDTF">2010-01-19T20:33:39Z</dcterms:created>
  <dcterms:modified xsi:type="dcterms:W3CDTF">2012-05-02T16:12:04Z</dcterms:modified>
</cp:coreProperties>
</file>