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8" r:id="rId2"/>
    <p:sldId id="259" r:id="rId3"/>
    <p:sldId id="260" r:id="rId4"/>
    <p:sldId id="261" r:id="rId5"/>
    <p:sldId id="264" r:id="rId6"/>
    <p:sldId id="262" r:id="rId7"/>
    <p:sldId id="263" r:id="rId8"/>
    <p:sldId id="265" r:id="rId9"/>
    <p:sldId id="266" r:id="rId10"/>
    <p:sldId id="267" r:id="rId11"/>
    <p:sldId id="26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algn="l" rtl="0"/>
          <a:r>
            <a:rPr lang="cs-CZ" dirty="0" smtClean="0"/>
            <a:t>VY_32_INOVACE_10_Matematika pro 7.ročník_Počítání s celými čísly – Procvičování 2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pPr algn="l"/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pPr algn="l"/>
          <a:endParaRPr lang="cs-CZ"/>
        </a:p>
      </dgm:t>
    </dgm:pt>
    <dgm:pt modelId="{D1D4F407-5343-4D3F-B5B9-D407B03CAEB4}">
      <dgm:prSet/>
      <dgm:spPr/>
      <dgm:t>
        <a:bodyPr/>
        <a:lstStyle/>
        <a:p>
          <a:pPr algn="l"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pPr algn="l"/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pPr algn="l"/>
          <a:endParaRPr lang="cs-CZ"/>
        </a:p>
      </dgm:t>
    </dgm:pt>
    <dgm:pt modelId="{D1B46980-6531-4606-95E6-44980827E919}">
      <dgm:prSet/>
      <dgm:spPr/>
      <dgm:t>
        <a:bodyPr/>
        <a:lstStyle/>
        <a:p>
          <a:pPr algn="l" rtl="0"/>
          <a:r>
            <a:rPr lang="cs-CZ" dirty="0" smtClean="0"/>
            <a:t>AUTOR: Martina Dostálová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pPr algn="l"/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pPr algn="l"/>
          <a:endParaRPr lang="cs-CZ"/>
        </a:p>
      </dgm:t>
    </dgm:pt>
    <dgm:pt modelId="{D8197B8C-B260-4A16-BDF4-0947B075E274}">
      <dgm:prSet/>
      <dgm:spPr/>
      <dgm:t>
        <a:bodyPr/>
        <a:lstStyle/>
        <a:p>
          <a:pPr algn="l" rtl="0"/>
          <a:r>
            <a:rPr lang="cs-CZ" dirty="0" smtClean="0"/>
            <a:t>Téma: Počítání s celými čísly – Procvičování 2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pPr algn="l"/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pPr algn="l"/>
          <a:endParaRPr lang="cs-CZ"/>
        </a:p>
      </dgm:t>
    </dgm:pt>
    <dgm:pt modelId="{4C35D32F-0EAB-4CD7-82EE-45574DC2A586}">
      <dgm:prSet/>
      <dgm:spPr/>
      <dgm:t>
        <a:bodyPr/>
        <a:lstStyle/>
        <a:p>
          <a:pPr algn="l"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pPr algn="l"/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pPr algn="l"/>
          <a:endParaRPr lang="cs-CZ"/>
        </a:p>
      </dgm:t>
    </dgm:pt>
    <dgm:pt modelId="{DB94A6D9-BB6C-45EA-AA19-4966EB1463D3}">
      <dgm:prSet/>
      <dgm:spPr/>
      <dgm:t>
        <a:bodyPr/>
        <a:lstStyle/>
        <a:p>
          <a:pPr algn="l"/>
          <a:r>
            <a:rPr lang="cs-CZ" dirty="0" smtClean="0"/>
            <a:t>Vytvořeno</a:t>
          </a:r>
          <a:r>
            <a:rPr lang="cs-CZ" smtClean="0"/>
            <a:t>: </a:t>
          </a:r>
          <a:r>
            <a:rPr lang="cs-CZ" smtClean="0"/>
            <a:t>listopad </a:t>
          </a:r>
          <a:r>
            <a:rPr lang="cs-CZ" smtClean="0"/>
            <a:t>2011</a:t>
          </a:r>
          <a:endParaRPr lang="cs-CZ" dirty="0"/>
        </a:p>
      </dgm:t>
    </dgm:pt>
    <dgm:pt modelId="{2AAA7A78-0466-486B-812B-1E32BF96F4C5}" type="parTrans" cxnId="{8AB82801-0C68-4E27-B542-C0BB34D69433}">
      <dgm:prSet/>
      <dgm:spPr/>
      <dgm:t>
        <a:bodyPr/>
        <a:lstStyle/>
        <a:p>
          <a:pPr algn="l"/>
          <a:endParaRPr lang="cs-CZ"/>
        </a:p>
      </dgm:t>
    </dgm:pt>
    <dgm:pt modelId="{AA66CEC5-31AF-462E-B4E2-57C1B640C85A}" type="sibTrans" cxnId="{8AB82801-0C68-4E27-B542-C0BB34D69433}">
      <dgm:prSet/>
      <dgm:spPr/>
      <dgm:t>
        <a:bodyPr/>
        <a:lstStyle/>
        <a:p>
          <a:pPr algn="l"/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80D2995-5AA9-48EA-9A7F-927B48911026}" type="pres">
      <dgm:prSet presAssocID="{DB94A6D9-BB6C-45EA-AA19-4966EB1463D3}" presName="vertSpace5" presStyleLbl="node1" presStyleIdx="3" presStyleCnt="6"/>
      <dgm:spPr/>
      <dgm:t>
        <a:bodyPr/>
        <a:lstStyle/>
        <a:p>
          <a:endParaRPr lang="cs-CZ"/>
        </a:p>
      </dgm:t>
    </dgm:pt>
    <dgm:pt modelId="{867FABC7-A237-4279-975B-1C4CDCC4B2FE}" type="pres">
      <dgm:prSet presAssocID="{DB94A6D9-BB6C-45EA-AA19-4966EB1463D3}" presName="circle5" presStyleLbl="node1" presStyleIdx="4" presStyleCnt="6"/>
      <dgm:spPr/>
      <dgm:t>
        <a:bodyPr/>
        <a:lstStyle/>
        <a:p>
          <a:endParaRPr lang="cs-CZ"/>
        </a:p>
      </dgm:t>
    </dgm:pt>
    <dgm:pt modelId="{8E425A3C-6E4B-4EBC-B116-7CF52536A5C8}" type="pres">
      <dgm:prSet presAssocID="{DB94A6D9-BB6C-45EA-AA19-4966EB1463D3}" presName="rect5" presStyleLbl="alignAcc1" presStyleIdx="4" presStyleCnt="6"/>
      <dgm:spPr/>
      <dgm:t>
        <a:bodyPr/>
        <a:lstStyle/>
        <a:p>
          <a:endParaRPr lang="cs-CZ"/>
        </a:p>
      </dgm:t>
    </dgm:pt>
    <dgm:pt modelId="{F3A88787-1BE4-494B-802C-8C90E2BFBC7A}" type="pres">
      <dgm:prSet presAssocID="{4C35D32F-0EAB-4CD7-82EE-45574DC2A586}" presName="vertSpace6" presStyleLbl="node1" presStyleIdx="4" presStyleCnt="6"/>
      <dgm:spPr/>
      <dgm:t>
        <a:bodyPr/>
        <a:lstStyle/>
        <a:p>
          <a:endParaRPr lang="cs-CZ"/>
        </a:p>
      </dgm:t>
    </dgm:pt>
    <dgm:pt modelId="{FBA5D66A-102E-4E29-9541-0EC4A52A37AF}" type="pres">
      <dgm:prSet presAssocID="{4C35D32F-0EAB-4CD7-82EE-45574DC2A586}" presName="circle6" presStyleLbl="node1" presStyleIdx="5" presStyleCnt="6"/>
      <dgm:spPr/>
      <dgm:t>
        <a:bodyPr/>
        <a:lstStyle/>
        <a:p>
          <a:endParaRPr lang="cs-CZ"/>
        </a:p>
      </dgm:t>
    </dgm:pt>
    <dgm:pt modelId="{42AD03F9-D2D2-4DD7-8699-9B575729C13C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48231-AF45-4D78-831E-FBAE322F6FFF}" type="pres">
      <dgm:prSet presAssocID="{DB94A6D9-BB6C-45EA-AA19-4966EB1463D3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31E48EA-2DAC-42CE-938F-B2201DDC8126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2896CB2-F3F7-4584-9DE8-3A385286726A}" type="presOf" srcId="{DB94A6D9-BB6C-45EA-AA19-4966EB1463D3}" destId="{8E425A3C-6E4B-4EBC-B116-7CF52536A5C8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2C31328B-C99E-49B1-BD03-C77F68EA16CD}" type="presOf" srcId="{D1D4F407-5343-4D3F-B5B9-D407B03CAEB4}" destId="{AED2198E-93D5-4001-81B4-73124B309672}" srcOrd="1" destOrd="0" presId="urn:microsoft.com/office/officeart/2005/8/layout/target3"/>
    <dgm:cxn modelId="{3D599CE8-624F-42DA-B699-516BEE045479}" type="presOf" srcId="{4C35D32F-0EAB-4CD7-82EE-45574DC2A586}" destId="{031E48EA-2DAC-42CE-938F-B2201DDC8126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AA62EEF-F78B-46E7-AF71-94CFA69CECBE}" type="presOf" srcId="{B651F6E3-6281-48DB-9319-2AEAFDAE7572}" destId="{619D679B-A015-4ECF-8348-D1034C574F40}" srcOrd="0" destOrd="0" presId="urn:microsoft.com/office/officeart/2005/8/layout/target3"/>
    <dgm:cxn modelId="{8C2C31B9-87BE-4325-87B1-2ECAF4A43B19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6EF40AED-18A5-459B-832E-6119C99DB06B}" type="presOf" srcId="{B651F6E3-6281-48DB-9319-2AEAFDAE7572}" destId="{6BB5E863-4638-4E1D-BFDE-399D028AC4ED}" srcOrd="1" destOrd="0" presId="urn:microsoft.com/office/officeart/2005/8/layout/target3"/>
    <dgm:cxn modelId="{D06429B8-080A-499A-8A69-3EE890D4F794}" type="presOf" srcId="{D8197B8C-B260-4A16-BDF4-0947B075E274}" destId="{5A5FFA88-C948-4069-8E93-59FA12366E83}" srcOrd="1" destOrd="0" presId="urn:microsoft.com/office/officeart/2005/8/layout/target3"/>
    <dgm:cxn modelId="{6D713384-01D9-4FAF-ACF5-C718644978C1}" type="presOf" srcId="{D1B46980-6531-4606-95E6-44980827E919}" destId="{2BE915AB-18AA-4053-B92C-3BFC9ED204BB}" srcOrd="1" destOrd="0" presId="urn:microsoft.com/office/officeart/2005/8/layout/target3"/>
    <dgm:cxn modelId="{F8A6C031-9F05-4DC7-AC8A-72853D8939FC}" type="presOf" srcId="{DB94A6D9-BB6C-45EA-AA19-4966EB1463D3}" destId="{93248231-AF45-4D78-831E-FBAE322F6FFF}" srcOrd="1" destOrd="0" presId="urn:microsoft.com/office/officeart/2005/8/layout/target3"/>
    <dgm:cxn modelId="{7D02A13E-D98C-48EC-9F5C-71E9A9C4A1F8}" type="presOf" srcId="{D1D4F407-5343-4D3F-B5B9-D407B03CAEB4}" destId="{D005CE8C-CC26-4C3E-AC11-E15060ECD759}" srcOrd="0" destOrd="0" presId="urn:microsoft.com/office/officeart/2005/8/layout/target3"/>
    <dgm:cxn modelId="{1D49A96A-CB7A-4ACC-A05D-3EAF23FFA167}" type="presOf" srcId="{D1B46980-6531-4606-95E6-44980827E919}" destId="{6140AFEC-043D-4C43-A2F9-D0F5331DF3A3}" srcOrd="0" destOrd="0" presId="urn:microsoft.com/office/officeart/2005/8/layout/target3"/>
    <dgm:cxn modelId="{E6D16B08-1C1F-4BE8-BFCF-EF89050048B5}" type="presOf" srcId="{4C35D32F-0EAB-4CD7-82EE-45574DC2A586}" destId="{42AD03F9-D2D2-4DD7-8699-9B575729C13C}" srcOrd="0" destOrd="0" presId="urn:microsoft.com/office/officeart/2005/8/layout/target3"/>
    <dgm:cxn modelId="{8AB82801-0C68-4E27-B542-C0BB34D69433}" srcId="{757F3AB3-0718-4624-B441-E567A8F0AB56}" destId="{DB94A6D9-BB6C-45EA-AA19-4966EB1463D3}" srcOrd="4" destOrd="0" parTransId="{2AAA7A78-0466-486B-812B-1E32BF96F4C5}" sibTransId="{AA66CEC5-31AF-462E-B4E2-57C1B640C85A}"/>
    <dgm:cxn modelId="{C7377479-1917-4597-A9E1-780E6DEB9E2C}" type="presOf" srcId="{757F3AB3-0718-4624-B441-E567A8F0AB56}" destId="{333A1088-737F-45CB-B68E-254E46348037}" srcOrd="0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247226CA-1590-4225-BF8E-D75B7AD002C7}" type="presParOf" srcId="{333A1088-737F-45CB-B68E-254E46348037}" destId="{F5ABB229-8D3B-4694-996A-96F23CF14429}" srcOrd="0" destOrd="0" presId="urn:microsoft.com/office/officeart/2005/8/layout/target3"/>
    <dgm:cxn modelId="{ED8C1328-B1E6-40BB-89EE-9C7CC755436B}" type="presParOf" srcId="{333A1088-737F-45CB-B68E-254E46348037}" destId="{F41139FD-01EE-4571-8B17-4FB00FC51163}" srcOrd="1" destOrd="0" presId="urn:microsoft.com/office/officeart/2005/8/layout/target3"/>
    <dgm:cxn modelId="{FA00F69E-EB3B-4D88-8634-4CA473E52644}" type="presParOf" srcId="{333A1088-737F-45CB-B68E-254E46348037}" destId="{D005CE8C-CC26-4C3E-AC11-E15060ECD759}" srcOrd="2" destOrd="0" presId="urn:microsoft.com/office/officeart/2005/8/layout/target3"/>
    <dgm:cxn modelId="{39E32CD7-A4AC-4CD5-B40C-4E4098AADEC8}" type="presParOf" srcId="{333A1088-737F-45CB-B68E-254E46348037}" destId="{2C702D82-9B77-49B7-9568-BB8EB47C3372}" srcOrd="3" destOrd="0" presId="urn:microsoft.com/office/officeart/2005/8/layout/target3"/>
    <dgm:cxn modelId="{7929C28E-BA9F-4C51-9868-9B36C99A074D}" type="presParOf" srcId="{333A1088-737F-45CB-B68E-254E46348037}" destId="{A52A0455-90FF-4808-ABD0-F02540D31D5A}" srcOrd="4" destOrd="0" presId="urn:microsoft.com/office/officeart/2005/8/layout/target3"/>
    <dgm:cxn modelId="{CBD87B35-7DE6-4334-BFBA-489823036CF9}" type="presParOf" srcId="{333A1088-737F-45CB-B68E-254E46348037}" destId="{6140AFEC-043D-4C43-A2F9-D0F5331DF3A3}" srcOrd="5" destOrd="0" presId="urn:microsoft.com/office/officeart/2005/8/layout/target3"/>
    <dgm:cxn modelId="{EC901F07-A2B4-4E84-AD37-62040F75E929}" type="presParOf" srcId="{333A1088-737F-45CB-B68E-254E46348037}" destId="{9358AC05-5D7D-4327-9F80-1AD486AEA664}" srcOrd="6" destOrd="0" presId="urn:microsoft.com/office/officeart/2005/8/layout/target3"/>
    <dgm:cxn modelId="{914446D9-A5FB-44B2-8C61-B383B246F46D}" type="presParOf" srcId="{333A1088-737F-45CB-B68E-254E46348037}" destId="{313FC574-E1CD-4FB4-B054-0B805CE0447D}" srcOrd="7" destOrd="0" presId="urn:microsoft.com/office/officeart/2005/8/layout/target3"/>
    <dgm:cxn modelId="{5A28FC87-756E-4A8B-BC05-310CDB690A94}" type="presParOf" srcId="{333A1088-737F-45CB-B68E-254E46348037}" destId="{619D679B-A015-4ECF-8348-D1034C574F40}" srcOrd="8" destOrd="0" presId="urn:microsoft.com/office/officeart/2005/8/layout/target3"/>
    <dgm:cxn modelId="{D19A7A00-BA2F-4C23-99FD-154548C02CB0}" type="presParOf" srcId="{333A1088-737F-45CB-B68E-254E46348037}" destId="{322283A8-4A27-4CDA-BAE3-F381106A9174}" srcOrd="9" destOrd="0" presId="urn:microsoft.com/office/officeart/2005/8/layout/target3"/>
    <dgm:cxn modelId="{E8F2349D-1FC7-4C09-9D6C-BD825B5353F4}" type="presParOf" srcId="{333A1088-737F-45CB-B68E-254E46348037}" destId="{FFC9F71D-1B4F-4AD9-A4A6-86ADEFC8AF5C}" srcOrd="10" destOrd="0" presId="urn:microsoft.com/office/officeart/2005/8/layout/target3"/>
    <dgm:cxn modelId="{540E9EE5-D9E2-428B-8AAF-8FBA45127532}" type="presParOf" srcId="{333A1088-737F-45CB-B68E-254E46348037}" destId="{25B08C86-7E15-44DC-BE7F-FFB55DD49D12}" srcOrd="11" destOrd="0" presId="urn:microsoft.com/office/officeart/2005/8/layout/target3"/>
    <dgm:cxn modelId="{A7AEEC28-7799-469E-9B79-8BF4FD45910C}" type="presParOf" srcId="{333A1088-737F-45CB-B68E-254E46348037}" destId="{780D2995-5AA9-48EA-9A7F-927B48911026}" srcOrd="12" destOrd="0" presId="urn:microsoft.com/office/officeart/2005/8/layout/target3"/>
    <dgm:cxn modelId="{08F098D5-D914-47FE-AC5F-F9EFC02CA034}" type="presParOf" srcId="{333A1088-737F-45CB-B68E-254E46348037}" destId="{867FABC7-A237-4279-975B-1C4CDCC4B2FE}" srcOrd="13" destOrd="0" presId="urn:microsoft.com/office/officeart/2005/8/layout/target3"/>
    <dgm:cxn modelId="{91C6389B-C923-4252-9A59-6FA7D328F8EF}" type="presParOf" srcId="{333A1088-737F-45CB-B68E-254E46348037}" destId="{8E425A3C-6E4B-4EBC-B116-7CF52536A5C8}" srcOrd="14" destOrd="0" presId="urn:microsoft.com/office/officeart/2005/8/layout/target3"/>
    <dgm:cxn modelId="{4C5BCC01-8795-484B-A3D7-79C67068A20C}" type="presParOf" srcId="{333A1088-737F-45CB-B68E-254E46348037}" destId="{F3A88787-1BE4-494B-802C-8C90E2BFBC7A}" srcOrd="15" destOrd="0" presId="urn:microsoft.com/office/officeart/2005/8/layout/target3"/>
    <dgm:cxn modelId="{2923B4BA-DCA4-4F14-A9EA-B0F3E46CCF74}" type="presParOf" srcId="{333A1088-737F-45CB-B68E-254E46348037}" destId="{FBA5D66A-102E-4E29-9541-0EC4A52A37AF}" srcOrd="16" destOrd="0" presId="urn:microsoft.com/office/officeart/2005/8/layout/target3"/>
    <dgm:cxn modelId="{6D134CE2-F2CD-4D54-9755-F4A79649FDDE}" type="presParOf" srcId="{333A1088-737F-45CB-B68E-254E46348037}" destId="{42AD03F9-D2D2-4DD7-8699-9B575729C13C}" srcOrd="17" destOrd="0" presId="urn:microsoft.com/office/officeart/2005/8/layout/target3"/>
    <dgm:cxn modelId="{9430A61D-F7EB-4E49-BADB-0F25383D9913}" type="presParOf" srcId="{333A1088-737F-45CB-B68E-254E46348037}" destId="{AED2198E-93D5-4001-81B4-73124B309672}" srcOrd="18" destOrd="0" presId="urn:microsoft.com/office/officeart/2005/8/layout/target3"/>
    <dgm:cxn modelId="{BEAC7FA8-99CB-4B87-83AE-56D09820F5DE}" type="presParOf" srcId="{333A1088-737F-45CB-B68E-254E46348037}" destId="{2BE915AB-18AA-4053-B92C-3BFC9ED204BB}" srcOrd="19" destOrd="0" presId="urn:microsoft.com/office/officeart/2005/8/layout/target3"/>
    <dgm:cxn modelId="{E0E19774-42DC-4026-A02E-E4085490DED4}" type="presParOf" srcId="{333A1088-737F-45CB-B68E-254E46348037}" destId="{6BB5E863-4638-4E1D-BFDE-399D028AC4ED}" srcOrd="20" destOrd="0" presId="urn:microsoft.com/office/officeart/2005/8/layout/target3"/>
    <dgm:cxn modelId="{F8A2D7E6-ED67-4287-A840-A06F2DC6E2D4}" type="presParOf" srcId="{333A1088-737F-45CB-B68E-254E46348037}" destId="{5A5FFA88-C948-4069-8E93-59FA12366E83}" srcOrd="21" destOrd="0" presId="urn:microsoft.com/office/officeart/2005/8/layout/target3"/>
    <dgm:cxn modelId="{8FF685B9-65D2-477F-BB3B-84BA46F83D41}" type="presParOf" srcId="{333A1088-737F-45CB-B68E-254E46348037}" destId="{93248231-AF45-4D78-831E-FBAE322F6FFF}" srcOrd="22" destOrd="0" presId="urn:microsoft.com/office/officeart/2005/8/layout/target3"/>
    <dgm:cxn modelId="{E57E51EB-D53A-4B96-ADED-1CBE24C801C9}" type="presParOf" srcId="{333A1088-737F-45CB-B68E-254E46348037}" destId="{031E48EA-2DAC-42CE-938F-B2201DDC8126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2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2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ZŠ Týnec nad Labem</a:t>
          </a:r>
          <a:endParaRPr lang="cs-CZ" sz="11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2">
                <a:hueOff val="250822"/>
                <a:satOff val="-1365"/>
                <a:lumOff val="510"/>
                <a:alphaOff val="0"/>
                <a:tint val="70000"/>
                <a:satMod val="130000"/>
              </a:schemeClr>
            </a:gs>
            <a:gs pos="43000">
              <a:schemeClr val="accent2">
                <a:hueOff val="250822"/>
                <a:satOff val="-1365"/>
                <a:lumOff val="510"/>
                <a:alphaOff val="0"/>
                <a:tint val="44000"/>
                <a:satMod val="165000"/>
              </a:schemeClr>
            </a:gs>
            <a:gs pos="93000">
              <a:schemeClr val="accent2">
                <a:hueOff val="250822"/>
                <a:satOff val="-1365"/>
                <a:lumOff val="510"/>
                <a:alphaOff val="0"/>
                <a:tint val="15000"/>
                <a:satMod val="165000"/>
              </a:schemeClr>
            </a:gs>
            <a:gs pos="100000">
              <a:schemeClr val="accent2">
                <a:hueOff val="250822"/>
                <a:satOff val="-1365"/>
                <a:lumOff val="51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250822"/>
              <a:satOff val="-1365"/>
              <a:lumOff val="51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250822"/>
              <a:satOff val="-1365"/>
              <a:lumOff val="51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AUTOR: Martina Dostálová</a:t>
          </a:r>
          <a:endParaRPr lang="cs-CZ" sz="11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2">
                <a:hueOff val="501644"/>
                <a:satOff val="-2731"/>
                <a:lumOff val="1020"/>
                <a:alphaOff val="0"/>
                <a:tint val="70000"/>
                <a:satMod val="130000"/>
              </a:schemeClr>
            </a:gs>
            <a:gs pos="43000">
              <a:schemeClr val="accent2">
                <a:hueOff val="501644"/>
                <a:satOff val="-2731"/>
                <a:lumOff val="1020"/>
                <a:alphaOff val="0"/>
                <a:tint val="44000"/>
                <a:satMod val="165000"/>
              </a:schemeClr>
            </a:gs>
            <a:gs pos="93000">
              <a:schemeClr val="accent2">
                <a:hueOff val="501644"/>
                <a:satOff val="-2731"/>
                <a:lumOff val="1020"/>
                <a:alphaOff val="0"/>
                <a:tint val="15000"/>
                <a:satMod val="165000"/>
              </a:schemeClr>
            </a:gs>
            <a:gs pos="100000">
              <a:schemeClr val="accent2">
                <a:hueOff val="501644"/>
                <a:satOff val="-2731"/>
                <a:lumOff val="102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501644"/>
              <a:satOff val="-2731"/>
              <a:lumOff val="102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501644"/>
              <a:satOff val="-2731"/>
              <a:lumOff val="102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VY_32_INOVACE_10_Matematika pro 7.ročník_Počítání s celými čísly – Procvičování 2</a:t>
          </a:r>
          <a:endParaRPr lang="cs-CZ" sz="11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2">
                <a:hueOff val="752467"/>
                <a:satOff val="-4096"/>
                <a:lumOff val="1529"/>
                <a:alphaOff val="0"/>
                <a:tint val="70000"/>
                <a:satMod val="130000"/>
              </a:schemeClr>
            </a:gs>
            <a:gs pos="43000">
              <a:schemeClr val="accent2">
                <a:hueOff val="752467"/>
                <a:satOff val="-4096"/>
                <a:lumOff val="1529"/>
                <a:alphaOff val="0"/>
                <a:tint val="44000"/>
                <a:satMod val="165000"/>
              </a:schemeClr>
            </a:gs>
            <a:gs pos="93000">
              <a:schemeClr val="accent2">
                <a:hueOff val="752467"/>
                <a:satOff val="-4096"/>
                <a:lumOff val="1529"/>
                <a:alphaOff val="0"/>
                <a:tint val="15000"/>
                <a:satMod val="165000"/>
              </a:schemeClr>
            </a:gs>
            <a:gs pos="100000">
              <a:schemeClr val="accent2">
                <a:hueOff val="752467"/>
                <a:satOff val="-4096"/>
                <a:lumOff val="1529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752467"/>
              <a:satOff val="-4096"/>
              <a:lumOff val="1529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752467"/>
              <a:satOff val="-4096"/>
              <a:lumOff val="152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Téma: Počítání s celými čísly – Procvičování 2</a:t>
          </a:r>
          <a:endParaRPr lang="cs-CZ" sz="1100" kern="1200" dirty="0"/>
        </a:p>
      </dsp:txBody>
      <dsp:txXfrm>
        <a:off x="1273857" y="955392"/>
        <a:ext cx="5350878" cy="318465"/>
      </dsp:txXfrm>
    </dsp:sp>
    <dsp:sp modelId="{867FABC7-A237-4279-975B-1C4CDCC4B2FE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2">
                <a:hueOff val="1003289"/>
                <a:satOff val="-5462"/>
                <a:lumOff val="2039"/>
                <a:alphaOff val="0"/>
                <a:tint val="70000"/>
                <a:satMod val="130000"/>
              </a:schemeClr>
            </a:gs>
            <a:gs pos="43000">
              <a:schemeClr val="accent2">
                <a:hueOff val="1003289"/>
                <a:satOff val="-5462"/>
                <a:lumOff val="2039"/>
                <a:alphaOff val="0"/>
                <a:tint val="44000"/>
                <a:satMod val="165000"/>
              </a:schemeClr>
            </a:gs>
            <a:gs pos="93000">
              <a:schemeClr val="accent2">
                <a:hueOff val="1003289"/>
                <a:satOff val="-5462"/>
                <a:lumOff val="2039"/>
                <a:alphaOff val="0"/>
                <a:tint val="15000"/>
                <a:satMod val="165000"/>
              </a:schemeClr>
            </a:gs>
            <a:gs pos="100000">
              <a:schemeClr val="accent2">
                <a:hueOff val="1003289"/>
                <a:satOff val="-5462"/>
                <a:lumOff val="2039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1003289"/>
              <a:satOff val="-5462"/>
              <a:lumOff val="2039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E425A3C-6E4B-4EBC-B116-7CF52536A5C8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1003289"/>
              <a:satOff val="-5462"/>
              <a:lumOff val="203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Vytvořeno</a:t>
          </a:r>
          <a:r>
            <a:rPr lang="cs-CZ" sz="1100" kern="1200" smtClean="0"/>
            <a:t>: </a:t>
          </a:r>
          <a:r>
            <a:rPr lang="cs-CZ" sz="1100" kern="1200" smtClean="0"/>
            <a:t>listopad </a:t>
          </a:r>
          <a:r>
            <a:rPr lang="cs-CZ" sz="1100" kern="1200" smtClean="0"/>
            <a:t>2011</a:t>
          </a:r>
          <a:endParaRPr lang="cs-CZ" sz="1100" kern="1200" dirty="0"/>
        </a:p>
      </dsp:txBody>
      <dsp:txXfrm>
        <a:off x="1273857" y="1273857"/>
        <a:ext cx="5350878" cy="318465"/>
      </dsp:txXfrm>
    </dsp:sp>
    <dsp:sp modelId="{FBA5D66A-102E-4E29-9541-0EC4A52A37AF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2">
                <a:hueOff val="1254111"/>
                <a:satOff val="-6827"/>
                <a:lumOff val="2549"/>
                <a:alphaOff val="0"/>
                <a:tint val="70000"/>
                <a:satMod val="130000"/>
              </a:schemeClr>
            </a:gs>
            <a:gs pos="43000">
              <a:schemeClr val="accent2">
                <a:hueOff val="1254111"/>
                <a:satOff val="-6827"/>
                <a:lumOff val="2549"/>
                <a:alphaOff val="0"/>
                <a:tint val="44000"/>
                <a:satMod val="165000"/>
              </a:schemeClr>
            </a:gs>
            <a:gs pos="93000">
              <a:schemeClr val="accent2">
                <a:hueOff val="1254111"/>
                <a:satOff val="-6827"/>
                <a:lumOff val="2549"/>
                <a:alphaOff val="0"/>
                <a:tint val="15000"/>
                <a:satMod val="165000"/>
              </a:schemeClr>
            </a:gs>
            <a:gs pos="100000">
              <a:schemeClr val="accent2">
                <a:hueOff val="1254111"/>
                <a:satOff val="-6827"/>
                <a:lumOff val="2549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1254111"/>
              <a:satOff val="-6827"/>
              <a:lumOff val="2549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42AD03F9-D2D2-4DD7-8699-9B575729C13C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1254111"/>
              <a:satOff val="-6827"/>
              <a:lumOff val="254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CZ.1.07/1.4.00/21.1921</a:t>
          </a:r>
          <a:endParaRPr lang="cs-CZ" sz="11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4CB61-E795-4EDC-95E1-FEDE4FF293C8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9F4FD-927F-43D4-88ED-3512DFBBCEB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4CB61-E795-4EDC-95E1-FEDE4FF293C8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9F4FD-927F-43D4-88ED-3512DFBBCEB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4CB61-E795-4EDC-95E1-FEDE4FF293C8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9F4FD-927F-43D4-88ED-3512DFBBCEB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4CB61-E795-4EDC-95E1-FEDE4FF293C8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9F4FD-927F-43D4-88ED-3512DFBBCEB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4CB61-E795-4EDC-95E1-FEDE4FF293C8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9F4FD-927F-43D4-88ED-3512DFBBCEB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4CB61-E795-4EDC-95E1-FEDE4FF293C8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9F4FD-927F-43D4-88ED-3512DFBBCEB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4CB61-E795-4EDC-95E1-FEDE4FF293C8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9F4FD-927F-43D4-88ED-3512DFBBCEB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4CB61-E795-4EDC-95E1-FEDE4FF293C8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9F4FD-927F-43D4-88ED-3512DFBBCEB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4CB61-E795-4EDC-95E1-FEDE4FF293C8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249F4FD-927F-43D4-88ED-3512DFBBCEBE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4CB61-E795-4EDC-95E1-FEDE4FF293C8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9F4FD-927F-43D4-88ED-3512DFBBCEB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4CB61-E795-4EDC-95E1-FEDE4FF293C8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9F4FD-927F-43D4-88ED-3512DFBBCEB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B64CB61-E795-4EDC-95E1-FEDE4FF293C8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249F4FD-927F-43D4-88ED-3512DFBBCEBE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644344961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334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2500" dirty="0" smtClean="0"/>
              <a:t>Digitální učební materiál Počítání z celými čísly – procvičování 2 je vhodný pro procvičení a zautomatizování početních úkonů s celými čísly v sedmém ročníku základní školy. Navazuje na učební materiál Počítání s celými čísly – procvičování 1. Je určen pro práci na interaktivní tabuli.</a:t>
            </a:r>
            <a:endParaRPr lang="cs-CZ" sz="2500" dirty="0"/>
          </a:p>
        </p:txBody>
      </p:sp>
    </p:spTree>
    <p:extLst>
      <p:ext uri="{BB962C8B-B14F-4D97-AF65-F5344CB8AC3E}">
        <p14:creationId xmlns:p14="http://schemas.microsoft.com/office/powerpoint/2010/main" val="14928105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Počítání s celými čísly (Z)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Procvičování 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521856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Která z daných čísel jsou čísla celá?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5301208"/>
            <a:ext cx="8352928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500" dirty="0" smtClean="0"/>
              <a:t>5    -12	  0,5	   -3,2    0	    652        3,6</a:t>
            </a:r>
            <a:endParaRPr lang="cs-CZ" sz="35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7850541" y="5301208"/>
                <a:ext cx="535724" cy="85100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3500" dirty="0" smtClean="0"/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5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3500" b="0" i="1" smtClean="0">
                            <a:latin typeface="Cambria Math"/>
                          </a:rPr>
                          <m:t>7</m:t>
                        </m:r>
                      </m:num>
                      <m:den>
                        <m:r>
                          <a:rPr lang="cs-CZ" sz="35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endParaRPr lang="cs-CZ" sz="3500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50541" y="5301208"/>
                <a:ext cx="535724" cy="851002"/>
              </a:xfrm>
              <a:prstGeom prst="rect">
                <a:avLst/>
              </a:prstGeom>
              <a:blipFill rotWithShape="1">
                <a:blip r:embed="rId2"/>
                <a:stretch>
                  <a:fillRect l="-34091" b="-1438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C:\Users\mdostalova\AppData\Local\Microsoft\Windows\Temporary Internet Files\Content.IE5\EVFW3YQ2\MC90044142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348880"/>
            <a:ext cx="2260620" cy="2260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7093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+ a -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2132856"/>
            <a:ext cx="2592288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500" dirty="0" smtClean="0"/>
              <a:t>(+7) – (-6) =</a:t>
            </a:r>
            <a:endParaRPr lang="cs-CZ" sz="3500" dirty="0"/>
          </a:p>
        </p:txBody>
      </p:sp>
      <p:sp>
        <p:nvSpPr>
          <p:cNvPr id="4" name="Volný tvar 3"/>
          <p:cNvSpPr/>
          <p:nvPr/>
        </p:nvSpPr>
        <p:spPr>
          <a:xfrm>
            <a:off x="1425910" y="2088806"/>
            <a:ext cx="808039" cy="704062"/>
          </a:xfrm>
          <a:custGeom>
            <a:avLst/>
            <a:gdLst>
              <a:gd name="connsiteX0" fmla="*/ 98090 w 808039"/>
              <a:gd name="connsiteY0" fmla="*/ 120994 h 704062"/>
              <a:gd name="connsiteX1" fmla="*/ 489976 w 808039"/>
              <a:gd name="connsiteY1" fmla="*/ 1251 h 704062"/>
              <a:gd name="connsiteX2" fmla="*/ 762119 w 808039"/>
              <a:gd name="connsiteY2" fmla="*/ 197194 h 704062"/>
              <a:gd name="connsiteX3" fmla="*/ 740347 w 808039"/>
              <a:gd name="connsiteY3" fmla="*/ 665280 h 704062"/>
              <a:gd name="connsiteX4" fmla="*/ 108976 w 808039"/>
              <a:gd name="connsiteY4" fmla="*/ 632623 h 704062"/>
              <a:gd name="connsiteX5" fmla="*/ 119 w 808039"/>
              <a:gd name="connsiteY5" fmla="*/ 273394 h 704062"/>
              <a:gd name="connsiteX6" fmla="*/ 98090 w 808039"/>
              <a:gd name="connsiteY6" fmla="*/ 120994 h 7040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08039" h="704062">
                <a:moveTo>
                  <a:pt x="98090" y="120994"/>
                </a:moveTo>
                <a:cubicBezTo>
                  <a:pt x="179733" y="75637"/>
                  <a:pt x="379305" y="-11449"/>
                  <a:pt x="489976" y="1251"/>
                </a:cubicBezTo>
                <a:cubicBezTo>
                  <a:pt x="600647" y="13951"/>
                  <a:pt x="720391" y="86523"/>
                  <a:pt x="762119" y="197194"/>
                </a:cubicBezTo>
                <a:cubicBezTo>
                  <a:pt x="803847" y="307865"/>
                  <a:pt x="849204" y="592709"/>
                  <a:pt x="740347" y="665280"/>
                </a:cubicBezTo>
                <a:cubicBezTo>
                  <a:pt x="631490" y="737851"/>
                  <a:pt x="232347" y="697937"/>
                  <a:pt x="108976" y="632623"/>
                </a:cubicBezTo>
                <a:cubicBezTo>
                  <a:pt x="-14395" y="567309"/>
                  <a:pt x="1933" y="358666"/>
                  <a:pt x="119" y="273394"/>
                </a:cubicBezTo>
                <a:cubicBezTo>
                  <a:pt x="-1695" y="188123"/>
                  <a:pt x="16447" y="166351"/>
                  <a:pt x="98090" y="120994"/>
                </a:cubicBezTo>
                <a:close/>
              </a:path>
            </a:pathLst>
          </a:custGeom>
          <a:noFill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Plus 4"/>
          <p:cNvSpPr/>
          <p:nvPr/>
        </p:nvSpPr>
        <p:spPr>
          <a:xfrm>
            <a:off x="1683029" y="1744198"/>
            <a:ext cx="293799" cy="31599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2915816" y="2132856"/>
            <a:ext cx="18002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500" dirty="0" smtClean="0"/>
              <a:t>+7 +6 =</a:t>
            </a:r>
            <a:endParaRPr lang="cs-CZ" sz="35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499992" y="2060188"/>
            <a:ext cx="936104" cy="63094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500" dirty="0" smtClean="0"/>
              <a:t>13</a:t>
            </a:r>
            <a:endParaRPr lang="cs-CZ" sz="35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39552" y="3861048"/>
            <a:ext cx="2842107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500" dirty="0" smtClean="0"/>
              <a:t>9 + (- 12) =</a:t>
            </a:r>
            <a:endParaRPr lang="cs-CZ" sz="3500" dirty="0"/>
          </a:p>
        </p:txBody>
      </p:sp>
      <p:sp>
        <p:nvSpPr>
          <p:cNvPr id="10" name="Volný tvar 9"/>
          <p:cNvSpPr/>
          <p:nvPr/>
        </p:nvSpPr>
        <p:spPr>
          <a:xfrm>
            <a:off x="955625" y="3828897"/>
            <a:ext cx="820212" cy="762711"/>
          </a:xfrm>
          <a:custGeom>
            <a:avLst/>
            <a:gdLst>
              <a:gd name="connsiteX0" fmla="*/ 67632 w 820212"/>
              <a:gd name="connsiteY0" fmla="*/ 89960 h 762711"/>
              <a:gd name="connsiteX1" fmla="*/ 437746 w 820212"/>
              <a:gd name="connsiteY1" fmla="*/ 2874 h 762711"/>
              <a:gd name="connsiteX2" fmla="*/ 775204 w 820212"/>
              <a:gd name="connsiteY2" fmla="*/ 155274 h 762711"/>
              <a:gd name="connsiteX3" fmla="*/ 786089 w 820212"/>
              <a:gd name="connsiteY3" fmla="*/ 514503 h 762711"/>
              <a:gd name="connsiteX4" fmla="*/ 492175 w 820212"/>
              <a:gd name="connsiteY4" fmla="*/ 753989 h 762711"/>
              <a:gd name="connsiteX5" fmla="*/ 111175 w 820212"/>
              <a:gd name="connsiteY5" fmla="*/ 688674 h 762711"/>
              <a:gd name="connsiteX6" fmla="*/ 2318 w 820212"/>
              <a:gd name="connsiteY6" fmla="*/ 481846 h 762711"/>
              <a:gd name="connsiteX7" fmla="*/ 67632 w 820212"/>
              <a:gd name="connsiteY7" fmla="*/ 89960 h 762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20212" h="762711">
                <a:moveTo>
                  <a:pt x="67632" y="89960"/>
                </a:moveTo>
                <a:cubicBezTo>
                  <a:pt x="140203" y="10131"/>
                  <a:pt x="319817" y="-8012"/>
                  <a:pt x="437746" y="2874"/>
                </a:cubicBezTo>
                <a:cubicBezTo>
                  <a:pt x="555675" y="13760"/>
                  <a:pt x="717147" y="70003"/>
                  <a:pt x="775204" y="155274"/>
                </a:cubicBezTo>
                <a:cubicBezTo>
                  <a:pt x="833261" y="240545"/>
                  <a:pt x="833260" y="414717"/>
                  <a:pt x="786089" y="514503"/>
                </a:cubicBezTo>
                <a:cubicBezTo>
                  <a:pt x="738918" y="614289"/>
                  <a:pt x="604661" y="724961"/>
                  <a:pt x="492175" y="753989"/>
                </a:cubicBezTo>
                <a:cubicBezTo>
                  <a:pt x="379689" y="783017"/>
                  <a:pt x="192818" y="734031"/>
                  <a:pt x="111175" y="688674"/>
                </a:cubicBezTo>
                <a:cubicBezTo>
                  <a:pt x="29532" y="643317"/>
                  <a:pt x="7761" y="579817"/>
                  <a:pt x="2318" y="481846"/>
                </a:cubicBezTo>
                <a:cubicBezTo>
                  <a:pt x="-3125" y="383875"/>
                  <a:pt x="-4939" y="169789"/>
                  <a:pt x="67632" y="89960"/>
                </a:cubicBezTo>
                <a:close/>
              </a:path>
            </a:pathLst>
          </a:cu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Minus 10"/>
          <p:cNvSpPr/>
          <p:nvPr/>
        </p:nvSpPr>
        <p:spPr>
          <a:xfrm>
            <a:off x="1149707" y="3445075"/>
            <a:ext cx="432048" cy="255881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2810234" y="3828897"/>
            <a:ext cx="2304256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500" dirty="0" smtClean="0"/>
              <a:t>9 – 12 =</a:t>
            </a:r>
            <a:endParaRPr lang="cs-CZ" sz="3500" dirty="0"/>
          </a:p>
        </p:txBody>
      </p:sp>
      <p:sp>
        <p:nvSpPr>
          <p:cNvPr id="13" name="Volný tvar 12"/>
          <p:cNvSpPr/>
          <p:nvPr/>
        </p:nvSpPr>
        <p:spPr>
          <a:xfrm>
            <a:off x="3209131" y="3809396"/>
            <a:ext cx="904752" cy="781830"/>
          </a:xfrm>
          <a:custGeom>
            <a:avLst/>
            <a:gdLst>
              <a:gd name="connsiteX0" fmla="*/ 100126 w 904752"/>
              <a:gd name="connsiteY0" fmla="*/ 153004 h 781830"/>
              <a:gd name="connsiteX1" fmla="*/ 306955 w 904752"/>
              <a:gd name="connsiteY1" fmla="*/ 604 h 781830"/>
              <a:gd name="connsiteX2" fmla="*/ 883898 w 904752"/>
              <a:gd name="connsiteY2" fmla="*/ 131233 h 781830"/>
              <a:gd name="connsiteX3" fmla="*/ 720612 w 904752"/>
              <a:gd name="connsiteY3" fmla="*/ 751718 h 781830"/>
              <a:gd name="connsiteX4" fmla="*/ 176326 w 904752"/>
              <a:gd name="connsiteY4" fmla="*/ 653747 h 781830"/>
              <a:gd name="connsiteX5" fmla="*/ 2155 w 904752"/>
              <a:gd name="connsiteY5" fmla="*/ 381604 h 781830"/>
              <a:gd name="connsiteX6" fmla="*/ 100126 w 904752"/>
              <a:gd name="connsiteY6" fmla="*/ 153004 h 7818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04752" h="781830">
                <a:moveTo>
                  <a:pt x="100126" y="153004"/>
                </a:moveTo>
                <a:cubicBezTo>
                  <a:pt x="150926" y="89504"/>
                  <a:pt x="176326" y="4232"/>
                  <a:pt x="306955" y="604"/>
                </a:cubicBezTo>
                <a:cubicBezTo>
                  <a:pt x="437584" y="-3025"/>
                  <a:pt x="814955" y="6047"/>
                  <a:pt x="883898" y="131233"/>
                </a:cubicBezTo>
                <a:cubicBezTo>
                  <a:pt x="952841" y="256419"/>
                  <a:pt x="838541" y="664632"/>
                  <a:pt x="720612" y="751718"/>
                </a:cubicBezTo>
                <a:cubicBezTo>
                  <a:pt x="602683" y="838804"/>
                  <a:pt x="296069" y="715433"/>
                  <a:pt x="176326" y="653747"/>
                </a:cubicBezTo>
                <a:cubicBezTo>
                  <a:pt x="56583" y="592061"/>
                  <a:pt x="16669" y="466876"/>
                  <a:pt x="2155" y="381604"/>
                </a:cubicBezTo>
                <a:cubicBezTo>
                  <a:pt x="-12359" y="296333"/>
                  <a:pt x="49326" y="216504"/>
                  <a:pt x="100126" y="153004"/>
                </a:cubicBezTo>
                <a:close/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9" name="Skupina 18"/>
          <p:cNvGrpSpPr/>
          <p:nvPr/>
        </p:nvGrpSpPr>
        <p:grpSpPr>
          <a:xfrm>
            <a:off x="4113883" y="4591608"/>
            <a:ext cx="2510345" cy="1079599"/>
            <a:chOff x="4113883" y="4591608"/>
            <a:chExt cx="2510345" cy="1079599"/>
          </a:xfrm>
        </p:grpSpPr>
        <p:cxnSp>
          <p:nvCxnSpPr>
            <p:cNvPr id="15" name="Přímá spojnice se šipkou 14"/>
            <p:cNvCxnSpPr/>
            <p:nvPr/>
          </p:nvCxnSpPr>
          <p:spPr>
            <a:xfrm>
              <a:off x="4113883" y="4591608"/>
              <a:ext cx="602133" cy="42156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ovéPole 15"/>
            <p:cNvSpPr txBox="1"/>
            <p:nvPr/>
          </p:nvSpPr>
          <p:spPr>
            <a:xfrm>
              <a:off x="4716016" y="5040265"/>
              <a:ext cx="1908212" cy="630942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3500" dirty="0" smtClean="0"/>
                <a:t>12 </a:t>
              </a:r>
              <a:r>
                <a:rPr lang="en-US" sz="3500" dirty="0" smtClean="0"/>
                <a:t>&gt;</a:t>
              </a:r>
              <a:r>
                <a:rPr lang="cs-CZ" sz="3500" dirty="0" smtClean="0"/>
                <a:t>9</a:t>
              </a:r>
              <a:endParaRPr lang="cs-CZ" sz="3500" dirty="0"/>
            </a:p>
          </p:txBody>
        </p:sp>
      </p:grpSp>
      <p:sp>
        <p:nvSpPr>
          <p:cNvPr id="17" name="Minus 16"/>
          <p:cNvSpPr/>
          <p:nvPr/>
        </p:nvSpPr>
        <p:spPr>
          <a:xfrm>
            <a:off x="4414949" y="4056295"/>
            <a:ext cx="468052" cy="288032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4968044" y="3861048"/>
            <a:ext cx="24122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(12 – 9)=</a:t>
            </a:r>
            <a:endParaRPr lang="cs-CZ" sz="40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020272" y="3933056"/>
            <a:ext cx="1008112" cy="707886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4000" dirty="0" smtClean="0"/>
              <a:t>- 3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746225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  <p:bldP spid="8" grpId="0" animBg="1"/>
      <p:bldP spid="9" grpId="0"/>
      <p:bldP spid="10" grpId="0" animBg="1"/>
      <p:bldP spid="11" grpId="0" animBg="1"/>
      <p:bldP spid="12" grpId="0"/>
      <p:bldP spid="13" grpId="0" animBg="1"/>
      <p:bldP spid="17" grpId="0" animBg="1"/>
      <p:bldP spid="18" grpId="0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Vypočítej:</a:t>
            </a:r>
            <a:endParaRPr lang="cs-CZ" dirty="0"/>
          </a:p>
        </p:txBody>
      </p:sp>
      <p:pic>
        <p:nvPicPr>
          <p:cNvPr id="2050" name="Picture 2" descr="C:\Users\mdostalova\AppData\Local\Microsoft\Windows\Temporary Internet Files\Content.IE5\2FBZKO1I\MC9004419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32656"/>
            <a:ext cx="1520825" cy="179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51520" y="2348880"/>
            <a:ext cx="8496944" cy="386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500" dirty="0" smtClean="0"/>
              <a:t>-2 –(+4) =			- 36 + (-40) =</a:t>
            </a:r>
          </a:p>
          <a:p>
            <a:endParaRPr lang="cs-CZ" sz="3500" dirty="0"/>
          </a:p>
          <a:p>
            <a:r>
              <a:rPr lang="cs-CZ" sz="3500" dirty="0" smtClean="0"/>
              <a:t>6 + (-8) =				(+9) – (+10) =</a:t>
            </a:r>
          </a:p>
          <a:p>
            <a:endParaRPr lang="cs-CZ" sz="3500" dirty="0"/>
          </a:p>
          <a:p>
            <a:r>
              <a:rPr lang="cs-CZ" sz="3500" dirty="0" smtClean="0"/>
              <a:t>48 – (+22) =			(-55) + (-22) =</a:t>
            </a:r>
          </a:p>
          <a:p>
            <a:endParaRPr lang="cs-CZ" sz="3500" dirty="0"/>
          </a:p>
          <a:p>
            <a:r>
              <a:rPr lang="cs-CZ" sz="3500" dirty="0" smtClean="0"/>
              <a:t>-18 –(-15) =			(-70) – (-90) =</a:t>
            </a:r>
            <a:endParaRPr lang="cs-CZ" sz="3500" dirty="0"/>
          </a:p>
        </p:txBody>
      </p:sp>
    </p:spTree>
    <p:extLst>
      <p:ext uri="{BB962C8B-B14F-4D97-AF65-F5344CB8AC3E}">
        <p14:creationId xmlns:p14="http://schemas.microsoft.com/office/powerpoint/2010/main" val="1698144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Vypočítej:</a:t>
            </a:r>
            <a:endParaRPr lang="cs-CZ" dirty="0"/>
          </a:p>
        </p:txBody>
      </p:sp>
      <p:pic>
        <p:nvPicPr>
          <p:cNvPr id="3074" name="Picture 2" descr="C:\Users\mdostalova\AppData\Local\Microsoft\Windows\Temporary Internet Files\Content.IE5\JUSNE4D3\MC9004344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764704"/>
            <a:ext cx="1041078" cy="145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23528" y="2708920"/>
            <a:ext cx="8352928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/>
              <a:t>-2 –(+4) – (-3) =			3 +(-2) – (+4) =</a:t>
            </a:r>
          </a:p>
          <a:p>
            <a:endParaRPr lang="cs-CZ" sz="3000" dirty="0"/>
          </a:p>
          <a:p>
            <a:r>
              <a:rPr lang="cs-CZ" sz="3000" dirty="0" smtClean="0"/>
              <a:t>6 – (5 – 8) -2 =			(-7) – (-8) – (+9) =</a:t>
            </a:r>
          </a:p>
          <a:p>
            <a:endParaRPr lang="cs-CZ" sz="3000" dirty="0"/>
          </a:p>
          <a:p>
            <a:r>
              <a:rPr lang="cs-CZ" sz="3000" dirty="0" smtClean="0"/>
              <a:t>-13 – (12 – 15) =			-(6 – 12) – (-5) =</a:t>
            </a:r>
          </a:p>
          <a:p>
            <a:endParaRPr lang="cs-CZ" sz="3000" dirty="0"/>
          </a:p>
          <a:p>
            <a:r>
              <a:rPr lang="cs-CZ" sz="3000" dirty="0" smtClean="0"/>
              <a:t>4 – (-8) + (-6) =			(-3) + (-9) – 4 =</a:t>
            </a:r>
            <a:endParaRPr lang="cs-CZ" sz="3000" dirty="0"/>
          </a:p>
        </p:txBody>
      </p:sp>
    </p:spTree>
    <p:extLst>
      <p:ext uri="{BB962C8B-B14F-4D97-AF65-F5344CB8AC3E}">
        <p14:creationId xmlns:p14="http://schemas.microsoft.com/office/powerpoint/2010/main" val="3683970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Násobení a dělení</a:t>
            </a:r>
            <a:endParaRPr lang="cs-CZ" dirty="0"/>
          </a:p>
        </p:txBody>
      </p:sp>
      <p:grpSp>
        <p:nvGrpSpPr>
          <p:cNvPr id="8" name="Skupina 7"/>
          <p:cNvGrpSpPr/>
          <p:nvPr/>
        </p:nvGrpSpPr>
        <p:grpSpPr>
          <a:xfrm>
            <a:off x="1403648" y="2338873"/>
            <a:ext cx="5588835" cy="957064"/>
            <a:chOff x="1979712" y="2847121"/>
            <a:chExt cx="5588835" cy="957064"/>
          </a:xfrm>
        </p:grpSpPr>
        <p:sp>
          <p:nvSpPr>
            <p:cNvPr id="3" name="Minus 2"/>
            <p:cNvSpPr/>
            <p:nvPr/>
          </p:nvSpPr>
          <p:spPr>
            <a:xfrm>
              <a:off x="1979712" y="2852936"/>
              <a:ext cx="914400" cy="914400"/>
            </a:xfrm>
            <a:prstGeom prst="mathMinus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" name="Ovál 3"/>
            <p:cNvSpPr/>
            <p:nvPr/>
          </p:nvSpPr>
          <p:spPr>
            <a:xfrm>
              <a:off x="3467674" y="3177411"/>
              <a:ext cx="288032" cy="265449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Minus 4"/>
            <p:cNvSpPr/>
            <p:nvPr/>
          </p:nvSpPr>
          <p:spPr>
            <a:xfrm>
              <a:off x="4258816" y="2886472"/>
              <a:ext cx="914400" cy="914400"/>
            </a:xfrm>
            <a:prstGeom prst="mathMinus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Je rovno 5"/>
            <p:cNvSpPr/>
            <p:nvPr/>
          </p:nvSpPr>
          <p:spPr>
            <a:xfrm>
              <a:off x="5482952" y="2889785"/>
              <a:ext cx="914400" cy="914400"/>
            </a:xfrm>
            <a:prstGeom prst="mathEqual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7" name="Plus 6"/>
            <p:cNvSpPr/>
            <p:nvPr/>
          </p:nvSpPr>
          <p:spPr>
            <a:xfrm>
              <a:off x="6654147" y="2847121"/>
              <a:ext cx="914400" cy="914400"/>
            </a:xfrm>
            <a:prstGeom prst="mathPlus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0" name="Ovál 9"/>
          <p:cNvSpPr/>
          <p:nvPr/>
        </p:nvSpPr>
        <p:spPr>
          <a:xfrm>
            <a:off x="2850973" y="4424873"/>
            <a:ext cx="288032" cy="265449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Minus 11"/>
          <p:cNvSpPr/>
          <p:nvPr/>
        </p:nvSpPr>
        <p:spPr>
          <a:xfrm>
            <a:off x="3563888" y="4123927"/>
            <a:ext cx="914400" cy="914400"/>
          </a:xfrm>
          <a:prstGeom prst="mathMinus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Je rovno 12"/>
          <p:cNvSpPr/>
          <p:nvPr/>
        </p:nvSpPr>
        <p:spPr>
          <a:xfrm>
            <a:off x="4893433" y="4123927"/>
            <a:ext cx="914400" cy="914400"/>
          </a:xfrm>
          <a:prstGeom prst="mathEqual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5" name="Plus 14"/>
          <p:cNvSpPr/>
          <p:nvPr/>
        </p:nvSpPr>
        <p:spPr>
          <a:xfrm>
            <a:off x="1259632" y="4111486"/>
            <a:ext cx="914400" cy="914400"/>
          </a:xfrm>
          <a:prstGeom prst="mathPlus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8" name="Přímá spojnice 17"/>
          <p:cNvCxnSpPr/>
          <p:nvPr/>
        </p:nvCxnSpPr>
        <p:spPr>
          <a:xfrm>
            <a:off x="611560" y="3645024"/>
            <a:ext cx="748883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9" name="Minus 18"/>
          <p:cNvSpPr/>
          <p:nvPr/>
        </p:nvSpPr>
        <p:spPr>
          <a:xfrm>
            <a:off x="6300192" y="4100397"/>
            <a:ext cx="914400" cy="914400"/>
          </a:xfrm>
          <a:prstGeom prst="mathMinus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0260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2564904"/>
            <a:ext cx="8208912" cy="386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500" dirty="0" smtClean="0"/>
              <a:t>(-3) . (3 – 8) =			18 . (-5 + 8) =</a:t>
            </a:r>
          </a:p>
          <a:p>
            <a:endParaRPr lang="cs-CZ" sz="3500" dirty="0"/>
          </a:p>
          <a:p>
            <a:r>
              <a:rPr lang="cs-CZ" sz="3500" dirty="0" smtClean="0"/>
              <a:t>8 . (-1 + 5) =			(-9 – 6) : (-3) =</a:t>
            </a:r>
          </a:p>
          <a:p>
            <a:endParaRPr lang="cs-CZ" sz="3500" dirty="0"/>
          </a:p>
          <a:p>
            <a:r>
              <a:rPr lang="cs-CZ" sz="3500" dirty="0" smtClean="0"/>
              <a:t>(-5) . (-6 – 7) =		(11 – 25) : (-7) =</a:t>
            </a:r>
          </a:p>
          <a:p>
            <a:endParaRPr lang="cs-CZ" sz="3500" dirty="0"/>
          </a:p>
          <a:p>
            <a:r>
              <a:rPr lang="cs-CZ" sz="3500" dirty="0" smtClean="0"/>
              <a:t>(-30) : (12 – 6) =		(-19 + 8) . (-2) =</a:t>
            </a:r>
            <a:endParaRPr lang="cs-CZ" sz="3500" dirty="0"/>
          </a:p>
        </p:txBody>
      </p:sp>
    </p:spTree>
    <p:extLst>
      <p:ext uri="{BB962C8B-B14F-4D97-AF65-F5344CB8AC3E}">
        <p14:creationId xmlns:p14="http://schemas.microsoft.com/office/powerpoint/2010/main" val="3482906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09737" y="2492896"/>
            <a:ext cx="8424936" cy="2785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500" dirty="0" smtClean="0"/>
              <a:t>(-50) : (-1 + 6) =		(-14 – 6) : (-5) =</a:t>
            </a:r>
          </a:p>
          <a:p>
            <a:endParaRPr lang="cs-CZ" sz="3500" dirty="0" smtClean="0"/>
          </a:p>
          <a:p>
            <a:endParaRPr lang="cs-CZ" sz="3500" dirty="0"/>
          </a:p>
          <a:p>
            <a:endParaRPr lang="cs-CZ" sz="3500" dirty="0" smtClean="0"/>
          </a:p>
          <a:p>
            <a:r>
              <a:rPr lang="cs-CZ" sz="3500" dirty="0" smtClean="0"/>
              <a:t>98 : (-14) – (49 : 7 – 26 : 2) =</a:t>
            </a:r>
            <a:endParaRPr lang="cs-CZ" sz="3500" dirty="0"/>
          </a:p>
        </p:txBody>
      </p:sp>
      <p:pic>
        <p:nvPicPr>
          <p:cNvPr id="4098" name="Picture 2" descr="C:\Users\mdostalova\AppData\Local\Microsoft\Windows\Temporary Internet Files\Content.IE5\TWPKT7SX\MC9004344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620688"/>
            <a:ext cx="1296144" cy="1458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2236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251520" y="2204864"/>
            <a:ext cx="82809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http://microsoft.com</a:t>
            </a:r>
          </a:p>
          <a:p>
            <a:endParaRPr lang="cs-CZ" dirty="0" smtClean="0"/>
          </a:p>
          <a:p>
            <a:r>
              <a:rPr lang="cs-CZ" dirty="0" smtClean="0"/>
              <a:t>ODVÁRKO, Oldřich; KADLEČEK, Jiří. </a:t>
            </a:r>
            <a:r>
              <a:rPr lang="cs-CZ" i="1" dirty="0" smtClean="0"/>
              <a:t>Matematika pro 7.ročník základní školy : 1.díl</a:t>
            </a:r>
            <a:r>
              <a:rPr lang="cs-CZ" dirty="0" smtClean="0"/>
              <a:t>. 1.vydání. Praha : Prometheus, 1998. 88 s. ISBN 80-7196-111-6.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1345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vrdý obal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55</TotalTime>
  <Words>222</Words>
  <Application>Microsoft Office PowerPoint</Application>
  <PresentationFormat>Předvádění na obrazovce (4:3)</PresentationFormat>
  <Paragraphs>57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Tok</vt:lpstr>
      <vt:lpstr>Prezentace aplikace PowerPoint</vt:lpstr>
      <vt:lpstr>Anotace</vt:lpstr>
      <vt:lpstr>Počítání s celými čísly (Z)</vt:lpstr>
      <vt:lpstr>Která z daných čísel jsou čísla celá?</vt:lpstr>
      <vt:lpstr>+ a -</vt:lpstr>
      <vt:lpstr>Vypočítej:</vt:lpstr>
      <vt:lpstr>Vypočítej:</vt:lpstr>
      <vt:lpstr>Násobení a dělení</vt:lpstr>
      <vt:lpstr>Vypočítej:</vt:lpstr>
      <vt:lpstr>Vypočítej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Martina Dostálová</dc:creator>
  <cp:lastModifiedBy>Martina Dostálová</cp:lastModifiedBy>
  <cp:revision>24</cp:revision>
  <dcterms:created xsi:type="dcterms:W3CDTF">2011-11-25T14:31:18Z</dcterms:created>
  <dcterms:modified xsi:type="dcterms:W3CDTF">2012-05-21T10:15:54Z</dcterms:modified>
</cp:coreProperties>
</file>