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VY_32_INOVACE_11_Matematika pro 7.ročník_Počítání s racionálními čísly – Procvičování 1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Počítání s racionálními čísly – Procvičování 1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F40588C6-6F49-47C4-A510-BCD518BAB737}">
      <dgm:prSet/>
      <dgm:spPr/>
      <dgm:t>
        <a:bodyPr/>
        <a:lstStyle/>
        <a:p>
          <a:pPr algn="l"/>
          <a:r>
            <a:rPr lang="cs-CZ" dirty="0" smtClean="0"/>
            <a:t>Vytvořeno: leden 2012</a:t>
          </a:r>
          <a:endParaRPr lang="cs-CZ" dirty="0"/>
        </a:p>
      </dgm:t>
    </dgm:pt>
    <dgm:pt modelId="{5E0EC0EC-6EB0-4027-9DBA-4E7C0CB20AFD}" type="parTrans" cxnId="{0934C1E6-BA60-4359-9644-1580C81C64FE}">
      <dgm:prSet/>
      <dgm:spPr/>
      <dgm:t>
        <a:bodyPr/>
        <a:lstStyle/>
        <a:p>
          <a:pPr algn="l"/>
          <a:endParaRPr lang="cs-CZ"/>
        </a:p>
      </dgm:t>
    </dgm:pt>
    <dgm:pt modelId="{EF8311F1-AE3A-42A7-B89B-FC2F3B0FA823}" type="sibTrans" cxnId="{0934C1E6-BA60-4359-9644-1580C81C64FE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2567D280-35C0-4653-8E91-17D2F32FA696}" type="pres">
      <dgm:prSet presAssocID="{F40588C6-6F49-47C4-A510-BCD518BAB737}" presName="vertSpace5" presStyleLbl="node1" presStyleIdx="3" presStyleCnt="6"/>
      <dgm:spPr/>
      <dgm:t>
        <a:bodyPr/>
        <a:lstStyle/>
        <a:p>
          <a:endParaRPr lang="cs-CZ"/>
        </a:p>
      </dgm:t>
    </dgm:pt>
    <dgm:pt modelId="{A2210651-E972-42D4-95CA-36DCB217F092}" type="pres">
      <dgm:prSet presAssocID="{F40588C6-6F49-47C4-A510-BCD518BAB737}" presName="circle5" presStyleLbl="node1" presStyleIdx="4" presStyleCnt="6"/>
      <dgm:spPr/>
      <dgm:t>
        <a:bodyPr/>
        <a:lstStyle/>
        <a:p>
          <a:endParaRPr lang="cs-CZ"/>
        </a:p>
      </dgm:t>
    </dgm:pt>
    <dgm:pt modelId="{6BFABFE9-9D1A-4FDE-A984-3580DC4EAE2F}" type="pres">
      <dgm:prSet presAssocID="{F40588C6-6F49-47C4-A510-BCD518BAB737}" presName="rect5" presStyleLbl="alignAcc1" presStyleIdx="4" presStyleCnt="6"/>
      <dgm:spPr/>
      <dgm:t>
        <a:bodyPr/>
        <a:lstStyle/>
        <a:p>
          <a:endParaRPr lang="cs-CZ"/>
        </a:p>
      </dgm:t>
    </dgm:pt>
    <dgm:pt modelId="{9D80708D-C1DF-400A-BD88-086B519FFA4F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E6E81240-B618-4C75-AAF6-0F1375103490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AF3F4965-C22D-488F-B086-DA590CA133DE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6B75B3-5141-4C98-8E32-CE4041672CCC}" type="pres">
      <dgm:prSet presAssocID="{F40588C6-6F49-47C4-A510-BCD518BAB73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9623B3-9366-4D7C-9EA7-3DFA42B04BF3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01062C-2799-4188-9DC5-D255E6FF63F7}" type="presOf" srcId="{F40588C6-6F49-47C4-A510-BCD518BAB737}" destId="{6BFABFE9-9D1A-4FDE-A984-3580DC4EAE2F}" srcOrd="0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5D012C1-47CC-41CE-A80A-7B4B91ECFB1A}" type="presOf" srcId="{4C35D32F-0EAB-4CD7-82EE-45574DC2A586}" destId="{AF3F4965-C22D-488F-B086-DA590CA133DE}" srcOrd="0" destOrd="0" presId="urn:microsoft.com/office/officeart/2005/8/layout/target3"/>
    <dgm:cxn modelId="{961A70C3-9A66-4B59-9925-9B0F6926D8AA}" type="presOf" srcId="{4C35D32F-0EAB-4CD7-82EE-45574DC2A586}" destId="{179623B3-9366-4D7C-9EA7-3DFA42B04BF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0934C1E6-BA60-4359-9644-1580C81C64FE}" srcId="{757F3AB3-0718-4624-B441-E567A8F0AB56}" destId="{F40588C6-6F49-47C4-A510-BCD518BAB737}" srcOrd="4" destOrd="0" parTransId="{5E0EC0EC-6EB0-4027-9DBA-4E7C0CB20AFD}" sibTransId="{EF8311F1-AE3A-42A7-B89B-FC2F3B0FA823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9F04785C-5925-4CBD-BE4C-B19688D001BA}" type="presOf" srcId="{F40588C6-6F49-47C4-A510-BCD518BAB737}" destId="{746B75B3-5141-4C98-8E32-CE4041672CCC}" srcOrd="1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45ED8D30-CD99-4689-8415-76C6D6A86936}" type="presParOf" srcId="{333A1088-737F-45CB-B68E-254E46348037}" destId="{2567D280-35C0-4653-8E91-17D2F32FA696}" srcOrd="12" destOrd="0" presId="urn:microsoft.com/office/officeart/2005/8/layout/target3"/>
    <dgm:cxn modelId="{6CBE2AAC-70CC-4B44-871D-B8445E4F28F4}" type="presParOf" srcId="{333A1088-737F-45CB-B68E-254E46348037}" destId="{A2210651-E972-42D4-95CA-36DCB217F092}" srcOrd="13" destOrd="0" presId="urn:microsoft.com/office/officeart/2005/8/layout/target3"/>
    <dgm:cxn modelId="{CB75A079-4FF1-4242-9540-92A60CD94FD5}" type="presParOf" srcId="{333A1088-737F-45CB-B68E-254E46348037}" destId="{6BFABFE9-9D1A-4FDE-A984-3580DC4EAE2F}" srcOrd="14" destOrd="0" presId="urn:microsoft.com/office/officeart/2005/8/layout/target3"/>
    <dgm:cxn modelId="{E9367AFE-79A3-4B93-8F23-3A228CAB0AD2}" type="presParOf" srcId="{333A1088-737F-45CB-B68E-254E46348037}" destId="{9D80708D-C1DF-400A-BD88-086B519FFA4F}" srcOrd="15" destOrd="0" presId="urn:microsoft.com/office/officeart/2005/8/layout/target3"/>
    <dgm:cxn modelId="{9887A527-31D9-4D16-875A-E2865E8A42DA}" type="presParOf" srcId="{333A1088-737F-45CB-B68E-254E46348037}" destId="{E6E81240-B618-4C75-AAF6-0F1375103490}" srcOrd="16" destOrd="0" presId="urn:microsoft.com/office/officeart/2005/8/layout/target3"/>
    <dgm:cxn modelId="{616DE2EE-EEE4-41E0-A612-A726FFED6920}" type="presParOf" srcId="{333A1088-737F-45CB-B68E-254E46348037}" destId="{AF3F4965-C22D-488F-B086-DA590CA133DE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6B691E8B-F909-4FD1-8D55-D9427F73997E}" type="presParOf" srcId="{333A1088-737F-45CB-B68E-254E46348037}" destId="{746B75B3-5141-4C98-8E32-CE4041672CCC}" srcOrd="22" destOrd="0" presId="urn:microsoft.com/office/officeart/2005/8/layout/target3"/>
    <dgm:cxn modelId="{7D9ABACC-3BC3-4033-8B85-BE1C037BEE5C}" type="presParOf" srcId="{333A1088-737F-45CB-B68E-254E46348037}" destId="{179623B3-9366-4D7C-9EA7-3DFA42B04BF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Martina Dostálová</a:t>
          </a:r>
          <a:endParaRPr lang="cs-CZ" sz="11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VY_32_INOVACE_11_Matematika pro 7.ročník_Počítání s racionálními čísly – Procvičování 1</a:t>
          </a:r>
          <a:endParaRPr lang="cs-CZ" sz="11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Počítání s racionálními čísly – Procvičování 1</a:t>
          </a:r>
          <a:endParaRPr lang="cs-CZ" sz="1100" kern="1200" dirty="0"/>
        </a:p>
      </dsp:txBody>
      <dsp:txXfrm>
        <a:off x="1273857" y="955392"/>
        <a:ext cx="5350878" cy="318465"/>
      </dsp:txXfrm>
    </dsp:sp>
    <dsp:sp modelId="{A2210651-E972-42D4-95CA-36DCB217F092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BFABFE9-9D1A-4FDE-A984-3580DC4EAE2F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Vytvořeno: leden 2012</a:t>
          </a:r>
          <a:endParaRPr lang="cs-CZ" sz="1100" kern="1200" dirty="0"/>
        </a:p>
      </dsp:txBody>
      <dsp:txXfrm>
        <a:off x="1273857" y="1273857"/>
        <a:ext cx="5350878" cy="318465"/>
      </dsp:txXfrm>
    </dsp:sp>
    <dsp:sp modelId="{E6E81240-B618-4C75-AAF6-0F13751034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30000"/>
                <a:satMod val="300000"/>
              </a:schemeClr>
              <a:schemeClr val="accent1">
                <a:hueOff val="0"/>
                <a:satOff val="0"/>
                <a:lumOff val="0"/>
                <a:alphaOff val="0"/>
                <a:tint val="40000"/>
                <a:satMod val="200000"/>
              </a:schemeClr>
            </a:duotone>
          </a:blip>
          <a:tile tx="0" ty="0" sx="70000" sy="70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F3F4965-C22D-488F-B086-DA590CA133D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681220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Počítání s racionálními čísly je určen pro žáky 7.ročníku základní školy. Je vhodný k upevnění učiva a jeho prohloubení. Je vhodný pro prezentaci na interaktivní tabuli. Pro rychlejší žáky je třeba přichystat další příklady.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667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Počítání s racionálními čísly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Procvičování 1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dostalova\AppData\Local\Microsoft\Windows\Temporary Internet Files\Content.IE5\TWPKT7SX\MC9003565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05064"/>
            <a:ext cx="1753819" cy="189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380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348880"/>
            <a:ext cx="77724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(-0,4) . (-0,5) . 10 =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+ 2</a:t>
            </a:r>
            <a:endParaRPr lang="cs-CZ" sz="3000" b="1" dirty="0"/>
          </a:p>
        </p:txBody>
      </p:sp>
      <p:pic>
        <p:nvPicPr>
          <p:cNvPr id="2051" name="Picture 3" descr="C:\Users\mdostalova\AppData\Local\Microsoft\Windows\Temporary Internet Files\Content.IE5\EVFW3YQ2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70181" y="2348880"/>
            <a:ext cx="77724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bIns="9144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(-0,1) . (-0,2) . (-0,3) =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- 0,006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255187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665110" y="1772816"/>
                <a:ext cx="7772400" cy="1584176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/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40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.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 .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9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.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110" y="1772816"/>
                <a:ext cx="7772400" cy="1584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6574567" y="90872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- 1</a:t>
            </a:r>
            <a:endParaRPr lang="cs-CZ" sz="3000" b="1" dirty="0"/>
          </a:p>
        </p:txBody>
      </p:sp>
      <p:pic>
        <p:nvPicPr>
          <p:cNvPr id="3074" name="Picture 2" descr="C:\Users\mdostalova\AppData\Local\Microsoft\Windows\Temporary Internet Files\Content.IE5\2FBZKO1I\MC9004404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1827886" cy="1732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6427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2276872"/>
            <a:ext cx="77724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0,75 . (-0,19) . 0 =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0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2357310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90329" y="1988840"/>
            <a:ext cx="77724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2,7 . (-0,85) + 2,7 . (-4,15) =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- 13,5</a:t>
            </a:r>
            <a:endParaRPr lang="cs-CZ" sz="3000" b="1" dirty="0"/>
          </a:p>
        </p:txBody>
      </p:sp>
      <p:pic>
        <p:nvPicPr>
          <p:cNvPr id="4098" name="Picture 2" descr="C:\Users\mdostalova\AppData\Local\Microsoft\Windows\Temporary Internet Files\Content.IE5\EVFW3YQ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79" y="2276872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8995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690329" y="1988840"/>
                <a:ext cx="7772400" cy="136815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/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40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19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 .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−0,5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+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19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 . 0,3=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329" y="1988840"/>
                <a:ext cx="7772400" cy="136815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- 0,38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364535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90329" y="1988840"/>
            <a:ext cx="77724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(2,7 – 3,4) . 2,8 =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- 1,96</a:t>
            </a:r>
            <a:endParaRPr lang="cs-CZ" sz="3000" b="1" dirty="0"/>
          </a:p>
        </p:txBody>
      </p:sp>
      <p:pic>
        <p:nvPicPr>
          <p:cNvPr id="5122" name="Picture 2" descr="C:\Users\mdostalova\AppData\Local\Microsoft\Windows\Temporary Internet Files\Content.IE5\JUSNE4D3\MM90028528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6084"/>
            <a:ext cx="914400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70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90329" y="1988840"/>
            <a:ext cx="77724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(-4,2 + 0,9) . (-2,5 – 5,2) =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25,41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1740835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690329" y="1988840"/>
                <a:ext cx="7772400" cy="114300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/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40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cs-CZ" dirty="0">
                    <a:latin typeface="Arial" pitchFamily="34" charset="0"/>
                    <a:cs typeface="Arial" pitchFamily="34" charset="0"/>
                  </a:rPr>
                  <a:t>-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Arial" pitchFamily="34" charset="0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Arial" pitchFamily="34" charset="0"/>
                          </a:rPr>
                          <m:t>10 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 . 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Arial" pitchFamily="34" charset="0"/>
                          </a:rPr>
                          <m:t>0,01 −0,04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=</m:t>
                    </m:r>
                  </m:oMath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329" y="1988840"/>
                <a:ext cx="7772400" cy="114300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0,021</a:t>
            </a:r>
            <a:endParaRPr lang="cs-CZ" sz="3000" b="1" dirty="0"/>
          </a:p>
        </p:txBody>
      </p:sp>
      <p:pic>
        <p:nvPicPr>
          <p:cNvPr id="6146" name="Picture 2" descr="C:\Users\mdostalova\AppData\Local\Microsoft\Windows\Temporary Internet Files\Content.IE5\2FBZKO1I\MC9003491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34377"/>
            <a:ext cx="1880006" cy="15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123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90329" y="1988840"/>
            <a:ext cx="77724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2,8 : (-0,4) =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-7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61412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90329" y="1988840"/>
            <a:ext cx="77724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-1,44 : (-0,9) =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1,6</a:t>
            </a:r>
            <a:endParaRPr lang="cs-CZ" sz="3000" b="1" dirty="0"/>
          </a:p>
        </p:txBody>
      </p:sp>
      <p:pic>
        <p:nvPicPr>
          <p:cNvPr id="7170" name="Picture 2" descr="C:\Users\mdostalova\AppData\Local\Microsoft\Windows\Temporary Internet Files\Content.IE5\2FBZKO1I\MC900370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0320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822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690329" y="1988840"/>
                <a:ext cx="7772400" cy="1584176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/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40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329" y="1988840"/>
                <a:ext cx="7772400" cy="1584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44208" y="620688"/>
                <a:ext cx="2088232" cy="996491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3">
                <a:schemeClr val="accent6"/>
              </a:fillRef>
              <a:effectRef idx="2">
                <a:schemeClr val="accent6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0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 dirty="0" smtClean="0"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3000" b="1" i="1" dirty="0" smtClean="0"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30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620688"/>
                <a:ext cx="2088232" cy="99649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1541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690329" y="1988840"/>
                <a:ext cx="7772400" cy="1584176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/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40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 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25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16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329" y="1988840"/>
                <a:ext cx="7772400" cy="1584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558745" y="548680"/>
                <a:ext cx="2088232" cy="95667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3">
                <a:schemeClr val="accent6"/>
              </a:fillRef>
              <a:effectRef idx="2">
                <a:schemeClr val="accent6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000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3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 smtClean="0"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3000" b="1" i="1" smtClean="0"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30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8745" y="548680"/>
                <a:ext cx="2088232" cy="9566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mdostalova\AppData\Local\Microsoft\Windows\Temporary Internet Files\Content.IE5\JUSNE4D3\MC9002812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2368990" cy="2234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9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90329" y="1988840"/>
            <a:ext cx="77724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(0,3 – 0,6) : 0,5 =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1268760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- 0,6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2657316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90329" y="1988840"/>
            <a:ext cx="77724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(2,8 – 4,2) : (-0,2) =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88024" y="771247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7</a:t>
            </a:r>
            <a:endParaRPr lang="cs-CZ" sz="3000" b="1" dirty="0"/>
          </a:p>
        </p:txBody>
      </p:sp>
      <p:pic>
        <p:nvPicPr>
          <p:cNvPr id="9218" name="Picture 2" descr="C:\Users\mdostalova\AppData\Local\Microsoft\Windows\Temporary Internet Files\Content.IE5\2FBZKO1I\MC9004345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25909"/>
            <a:ext cx="16541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84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690329" y="1772816"/>
                <a:ext cx="7772400" cy="1584176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/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40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− 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4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− 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329" y="1772816"/>
                <a:ext cx="7772400" cy="1584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6574634" y="980863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2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4020288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690329" y="1700808"/>
                <a:ext cx="7772400" cy="1440160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/>
              <a:lstStyle>
                <a:lvl1pPr algn="l" rtl="0" eaLnBrk="1" latinLnBrk="0" hangingPunct="1">
                  <a:spcBef>
                    <a:spcPct val="0"/>
                  </a:spcBef>
                  <a:buNone/>
                  <a:defRPr kumimoji="0" sz="40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>
                  <a:defRPr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−0,5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.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10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 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−0,3 . 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cs typeface="Arial" pitchFamily="34" charset="0"/>
                                </a:rPr>
                                <m:t>10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329" y="1700808"/>
                <a:ext cx="7772400" cy="144016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6588224" y="728284"/>
            <a:ext cx="2088232" cy="553998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- 0,09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93074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http://microsoft.com</a:t>
            </a:r>
          </a:p>
          <a:p>
            <a:endParaRPr lang="cs-CZ" dirty="0" smtClean="0"/>
          </a:p>
          <a:p>
            <a:r>
              <a:rPr lang="cs-CZ" dirty="0" smtClean="0"/>
              <a:t>ODVÁRKO, Oldřich; KADLEČEK, Jiří. </a:t>
            </a:r>
            <a:r>
              <a:rPr lang="cs-CZ" i="1" dirty="0" smtClean="0"/>
              <a:t>Matematika pro 7.ročník základní školy : 1.díl</a:t>
            </a:r>
            <a:r>
              <a:rPr lang="cs-CZ" dirty="0" smtClean="0"/>
              <a:t>. 1.vydání. Praha : Prometheus, 1998. 88 s. ISBN 80-7196-111-6.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</TotalTime>
  <Words>361</Words>
  <Application>Microsoft Office PowerPoint</Application>
  <PresentationFormat>Předvádění na obrazovce (4:3)</PresentationFormat>
  <Paragraphs>48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Jmění</vt:lpstr>
      <vt:lpstr>Prezentace aplikace PowerPoint</vt:lpstr>
      <vt:lpstr>Anotace</vt:lpstr>
      <vt:lpstr>Počítání s racionálními čísly</vt:lpstr>
      <vt:lpstr>(-0,4) . (-0,5) . 10 =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19</cp:revision>
  <dcterms:created xsi:type="dcterms:W3CDTF">2012-01-03T15:01:18Z</dcterms:created>
  <dcterms:modified xsi:type="dcterms:W3CDTF">2012-05-21T10:17:16Z</dcterms:modified>
</cp:coreProperties>
</file>