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8" autoAdjust="0"/>
    <p:restoredTop sz="94660"/>
  </p:normalViewPr>
  <p:slideViewPr>
    <p:cSldViewPr>
      <p:cViewPr varScale="1">
        <p:scale>
          <a:sx n="87" d="100"/>
          <a:sy n="87" d="100"/>
        </p:scale>
        <p:origin x="-147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VY_32_INOVACE_12_Matematika pro 7.ročník_Čtyřúhelníky – dělení čtyřúhelníků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Čtyřúhelníky – dělení čtyřúhelníků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A45DB69F-8E84-4990-86B6-430E9536EF77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</a:t>
          </a:r>
          <a:r>
            <a:rPr lang="cs-CZ" smtClean="0"/>
            <a:t>leden 2012</a:t>
          </a:r>
          <a:endParaRPr lang="cs-CZ" dirty="0"/>
        </a:p>
      </dgm:t>
    </dgm:pt>
    <dgm:pt modelId="{DB5F1D13-ADB7-4859-8DB9-9B8F937A9526}" type="parTrans" cxnId="{962E8F7C-214F-430C-A210-5687B3F74EED}">
      <dgm:prSet/>
      <dgm:spPr/>
      <dgm:t>
        <a:bodyPr/>
        <a:lstStyle/>
        <a:p>
          <a:pPr algn="l"/>
          <a:endParaRPr lang="cs-CZ"/>
        </a:p>
      </dgm:t>
    </dgm:pt>
    <dgm:pt modelId="{039B0F51-A5EE-4A60-8313-18DDD292749F}" type="sibTrans" cxnId="{962E8F7C-214F-430C-A210-5687B3F74EED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03D7E4F7-CC55-43EA-A707-04092CBDC03E}" type="pres">
      <dgm:prSet presAssocID="{A45DB69F-8E84-4990-86B6-430E9536EF77}" presName="vertSpace5" presStyleLbl="node1" presStyleIdx="3" presStyleCnt="6"/>
      <dgm:spPr/>
      <dgm:t>
        <a:bodyPr/>
        <a:lstStyle/>
        <a:p>
          <a:endParaRPr lang="cs-CZ"/>
        </a:p>
      </dgm:t>
    </dgm:pt>
    <dgm:pt modelId="{18C4F947-3658-456A-BD9F-EAEE605090AF}" type="pres">
      <dgm:prSet presAssocID="{A45DB69F-8E84-4990-86B6-430E9536EF77}" presName="circle5" presStyleLbl="node1" presStyleIdx="4" presStyleCnt="6"/>
      <dgm:spPr/>
      <dgm:t>
        <a:bodyPr/>
        <a:lstStyle/>
        <a:p>
          <a:endParaRPr lang="cs-CZ"/>
        </a:p>
      </dgm:t>
    </dgm:pt>
    <dgm:pt modelId="{D73CD8F4-C21B-4332-8CC3-0EECB4CA886C}" type="pres">
      <dgm:prSet presAssocID="{A45DB69F-8E84-4990-86B6-430E9536EF77}" presName="rect5" presStyleLbl="alignAcc1" presStyleIdx="4" presStyleCnt="6"/>
      <dgm:spPr/>
      <dgm:t>
        <a:bodyPr/>
        <a:lstStyle/>
        <a:p>
          <a:endParaRPr lang="cs-CZ"/>
        </a:p>
      </dgm:t>
    </dgm:pt>
    <dgm:pt modelId="{3A9F1DB2-8478-427D-9495-1736E6F05829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0A6ACEC9-01C6-484E-AB26-A006DADB34B2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2CE7E04B-C0D0-472F-9FEC-842808ED39F6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5460A5-F2D4-421C-B2BE-DCAC96D3DCED}" type="pres">
      <dgm:prSet presAssocID="{A45DB69F-8E84-4990-86B6-430E9536EF77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107647-CA46-4719-842B-B2079E705B0D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84E759-4516-4D03-B75A-8B16E76268E5}" type="presOf" srcId="{D1B46980-6531-4606-95E6-44980827E919}" destId="{6140AFEC-043D-4C43-A2F9-D0F5331DF3A3}" srcOrd="0" destOrd="0" presId="urn:microsoft.com/office/officeart/2005/8/layout/target3"/>
    <dgm:cxn modelId="{63260B6B-AF78-4913-A194-571368CB5870}" type="presOf" srcId="{A45DB69F-8E84-4990-86B6-430E9536EF77}" destId="{D73CD8F4-C21B-4332-8CC3-0EECB4CA886C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36E9B71-B5BF-4CD0-9AE2-BEAFAF914AA0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25DD0AB2-9AD2-4363-BAE5-22BC3C37AABE}" type="presOf" srcId="{D8197B8C-B260-4A16-BDF4-0947B075E274}" destId="{5A5FFA88-C948-4069-8E93-59FA12366E83}" srcOrd="1" destOrd="0" presId="urn:microsoft.com/office/officeart/2005/8/layout/target3"/>
    <dgm:cxn modelId="{2C872119-192D-4594-B014-5AB22812784F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0F93647-C817-4AE6-924E-86B60A3DCD6A}" type="presOf" srcId="{4C35D32F-0EAB-4CD7-82EE-45574DC2A586}" destId="{1A107647-CA46-4719-842B-B2079E705B0D}" srcOrd="1" destOrd="0" presId="urn:microsoft.com/office/officeart/2005/8/layout/target3"/>
    <dgm:cxn modelId="{9E776976-0ACD-4DE4-BCF0-C51CE54F5399}" type="presOf" srcId="{D1D4F407-5343-4D3F-B5B9-D407B03CAEB4}" destId="{D005CE8C-CC26-4C3E-AC11-E15060ECD759}" srcOrd="0" destOrd="0" presId="urn:microsoft.com/office/officeart/2005/8/layout/target3"/>
    <dgm:cxn modelId="{3B42DC73-7EFF-4C91-B60C-99494FA0139D}" type="presOf" srcId="{B651F6E3-6281-48DB-9319-2AEAFDAE7572}" destId="{619D679B-A015-4ECF-8348-D1034C574F40}" srcOrd="0" destOrd="0" presId="urn:microsoft.com/office/officeart/2005/8/layout/target3"/>
    <dgm:cxn modelId="{962E8F7C-214F-430C-A210-5687B3F74EED}" srcId="{757F3AB3-0718-4624-B441-E567A8F0AB56}" destId="{A45DB69F-8E84-4990-86B6-430E9536EF77}" srcOrd="4" destOrd="0" parTransId="{DB5F1D13-ADB7-4859-8DB9-9B8F937A9526}" sibTransId="{039B0F51-A5EE-4A60-8313-18DDD292749F}"/>
    <dgm:cxn modelId="{9D0AB50F-F2EA-4B28-9DCD-F761543C61D4}" type="presOf" srcId="{757F3AB3-0718-4624-B441-E567A8F0AB56}" destId="{333A1088-737F-45CB-B68E-254E46348037}" srcOrd="0" destOrd="0" presId="urn:microsoft.com/office/officeart/2005/8/layout/target3"/>
    <dgm:cxn modelId="{23FF136C-7B8A-44F0-ABB6-1DF600966820}" type="presOf" srcId="{A45DB69F-8E84-4990-86B6-430E9536EF77}" destId="{AD5460A5-F2D4-421C-B2BE-DCAC96D3DCED}" srcOrd="1" destOrd="0" presId="urn:microsoft.com/office/officeart/2005/8/layout/target3"/>
    <dgm:cxn modelId="{B3F439DC-43FD-4313-AFB8-8E5A1C905FD7}" type="presOf" srcId="{B651F6E3-6281-48DB-9319-2AEAFDAE7572}" destId="{6BB5E863-4638-4E1D-BFDE-399D028AC4ED}" srcOrd="1" destOrd="0" presId="urn:microsoft.com/office/officeart/2005/8/layout/target3"/>
    <dgm:cxn modelId="{8E50A3EA-59C1-4F17-BB2C-EC07488CBDF4}" type="presOf" srcId="{4C35D32F-0EAB-4CD7-82EE-45574DC2A586}" destId="{2CE7E04B-C0D0-472F-9FEC-842808ED39F6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F4C3D8E-BBF8-495A-9E1D-87AF90A7CC90}" type="presOf" srcId="{D1B46980-6531-4606-95E6-44980827E919}" destId="{2BE915AB-18AA-4053-B92C-3BFC9ED204BB}" srcOrd="1" destOrd="0" presId="urn:microsoft.com/office/officeart/2005/8/layout/target3"/>
    <dgm:cxn modelId="{07542F18-169D-457C-A3B3-8B62CD20CB47}" type="presParOf" srcId="{333A1088-737F-45CB-B68E-254E46348037}" destId="{F5ABB229-8D3B-4694-996A-96F23CF14429}" srcOrd="0" destOrd="0" presId="urn:microsoft.com/office/officeart/2005/8/layout/target3"/>
    <dgm:cxn modelId="{556C318E-1400-4679-8E2E-948B5DF0BA27}" type="presParOf" srcId="{333A1088-737F-45CB-B68E-254E46348037}" destId="{F41139FD-01EE-4571-8B17-4FB00FC51163}" srcOrd="1" destOrd="0" presId="urn:microsoft.com/office/officeart/2005/8/layout/target3"/>
    <dgm:cxn modelId="{92032C4C-E4BF-4CFA-B8C6-640EE2F87EB9}" type="presParOf" srcId="{333A1088-737F-45CB-B68E-254E46348037}" destId="{D005CE8C-CC26-4C3E-AC11-E15060ECD759}" srcOrd="2" destOrd="0" presId="urn:microsoft.com/office/officeart/2005/8/layout/target3"/>
    <dgm:cxn modelId="{937F9F47-3AB9-4874-ADD2-37C2FC367A1A}" type="presParOf" srcId="{333A1088-737F-45CB-B68E-254E46348037}" destId="{2C702D82-9B77-49B7-9568-BB8EB47C3372}" srcOrd="3" destOrd="0" presId="urn:microsoft.com/office/officeart/2005/8/layout/target3"/>
    <dgm:cxn modelId="{04DF9F06-BB23-4268-8164-82DDAE6EC310}" type="presParOf" srcId="{333A1088-737F-45CB-B68E-254E46348037}" destId="{A52A0455-90FF-4808-ABD0-F02540D31D5A}" srcOrd="4" destOrd="0" presId="urn:microsoft.com/office/officeart/2005/8/layout/target3"/>
    <dgm:cxn modelId="{5129018A-4C46-41C2-883B-28B91823470A}" type="presParOf" srcId="{333A1088-737F-45CB-B68E-254E46348037}" destId="{6140AFEC-043D-4C43-A2F9-D0F5331DF3A3}" srcOrd="5" destOrd="0" presId="urn:microsoft.com/office/officeart/2005/8/layout/target3"/>
    <dgm:cxn modelId="{671A9EC0-BBEE-4A98-A149-CF2648D37421}" type="presParOf" srcId="{333A1088-737F-45CB-B68E-254E46348037}" destId="{9358AC05-5D7D-4327-9F80-1AD486AEA664}" srcOrd="6" destOrd="0" presId="urn:microsoft.com/office/officeart/2005/8/layout/target3"/>
    <dgm:cxn modelId="{682ABE2B-1502-46B0-A501-42647F6E5022}" type="presParOf" srcId="{333A1088-737F-45CB-B68E-254E46348037}" destId="{313FC574-E1CD-4FB4-B054-0B805CE0447D}" srcOrd="7" destOrd="0" presId="urn:microsoft.com/office/officeart/2005/8/layout/target3"/>
    <dgm:cxn modelId="{892ABB5F-EE1C-41B6-88DA-FD8956F5ED2C}" type="presParOf" srcId="{333A1088-737F-45CB-B68E-254E46348037}" destId="{619D679B-A015-4ECF-8348-D1034C574F40}" srcOrd="8" destOrd="0" presId="urn:microsoft.com/office/officeart/2005/8/layout/target3"/>
    <dgm:cxn modelId="{B6EC9A33-C34F-4F0A-9BC2-A5A1BA24C70C}" type="presParOf" srcId="{333A1088-737F-45CB-B68E-254E46348037}" destId="{322283A8-4A27-4CDA-BAE3-F381106A9174}" srcOrd="9" destOrd="0" presId="urn:microsoft.com/office/officeart/2005/8/layout/target3"/>
    <dgm:cxn modelId="{8D82C16C-84DF-4097-B47F-7A7ADCC68040}" type="presParOf" srcId="{333A1088-737F-45CB-B68E-254E46348037}" destId="{FFC9F71D-1B4F-4AD9-A4A6-86ADEFC8AF5C}" srcOrd="10" destOrd="0" presId="urn:microsoft.com/office/officeart/2005/8/layout/target3"/>
    <dgm:cxn modelId="{346E5F8B-D0BD-4C78-AB05-B158A197C621}" type="presParOf" srcId="{333A1088-737F-45CB-B68E-254E46348037}" destId="{25B08C86-7E15-44DC-BE7F-FFB55DD49D12}" srcOrd="11" destOrd="0" presId="urn:microsoft.com/office/officeart/2005/8/layout/target3"/>
    <dgm:cxn modelId="{B6D4FD05-625E-436A-9580-8206202BF57C}" type="presParOf" srcId="{333A1088-737F-45CB-B68E-254E46348037}" destId="{03D7E4F7-CC55-43EA-A707-04092CBDC03E}" srcOrd="12" destOrd="0" presId="urn:microsoft.com/office/officeart/2005/8/layout/target3"/>
    <dgm:cxn modelId="{8AD5DB40-4832-45C7-ADF9-5DDD61A81776}" type="presParOf" srcId="{333A1088-737F-45CB-B68E-254E46348037}" destId="{18C4F947-3658-456A-BD9F-EAEE605090AF}" srcOrd="13" destOrd="0" presId="urn:microsoft.com/office/officeart/2005/8/layout/target3"/>
    <dgm:cxn modelId="{B6F4007A-08F4-42DE-96B6-284791A2FF50}" type="presParOf" srcId="{333A1088-737F-45CB-B68E-254E46348037}" destId="{D73CD8F4-C21B-4332-8CC3-0EECB4CA886C}" srcOrd="14" destOrd="0" presId="urn:microsoft.com/office/officeart/2005/8/layout/target3"/>
    <dgm:cxn modelId="{D80AD1B5-E0A9-48E6-86C8-EE58B205B436}" type="presParOf" srcId="{333A1088-737F-45CB-B68E-254E46348037}" destId="{3A9F1DB2-8478-427D-9495-1736E6F05829}" srcOrd="15" destOrd="0" presId="urn:microsoft.com/office/officeart/2005/8/layout/target3"/>
    <dgm:cxn modelId="{3667A5AF-6913-44C0-90F6-2016C469A7F0}" type="presParOf" srcId="{333A1088-737F-45CB-B68E-254E46348037}" destId="{0A6ACEC9-01C6-484E-AB26-A006DADB34B2}" srcOrd="16" destOrd="0" presId="urn:microsoft.com/office/officeart/2005/8/layout/target3"/>
    <dgm:cxn modelId="{4B093725-EB5B-493A-8238-EE85FA0C153E}" type="presParOf" srcId="{333A1088-737F-45CB-B68E-254E46348037}" destId="{2CE7E04B-C0D0-472F-9FEC-842808ED39F6}" srcOrd="17" destOrd="0" presId="urn:microsoft.com/office/officeart/2005/8/layout/target3"/>
    <dgm:cxn modelId="{69270C79-CA06-4F28-BECD-B4A83776DB7D}" type="presParOf" srcId="{333A1088-737F-45CB-B68E-254E46348037}" destId="{AED2198E-93D5-4001-81B4-73124B309672}" srcOrd="18" destOrd="0" presId="urn:microsoft.com/office/officeart/2005/8/layout/target3"/>
    <dgm:cxn modelId="{D2579EC2-0362-49F4-9EF1-AFA2E82FAB65}" type="presParOf" srcId="{333A1088-737F-45CB-B68E-254E46348037}" destId="{2BE915AB-18AA-4053-B92C-3BFC9ED204BB}" srcOrd="19" destOrd="0" presId="urn:microsoft.com/office/officeart/2005/8/layout/target3"/>
    <dgm:cxn modelId="{59287234-BB32-417C-8369-484E91EB4D79}" type="presParOf" srcId="{333A1088-737F-45CB-B68E-254E46348037}" destId="{6BB5E863-4638-4E1D-BFDE-399D028AC4ED}" srcOrd="20" destOrd="0" presId="urn:microsoft.com/office/officeart/2005/8/layout/target3"/>
    <dgm:cxn modelId="{BE682213-BDF4-451F-8062-16152F68982C}" type="presParOf" srcId="{333A1088-737F-45CB-B68E-254E46348037}" destId="{5A5FFA88-C948-4069-8E93-59FA12366E83}" srcOrd="21" destOrd="0" presId="urn:microsoft.com/office/officeart/2005/8/layout/target3"/>
    <dgm:cxn modelId="{76618CEE-16F6-429B-81AB-E6543B875407}" type="presParOf" srcId="{333A1088-737F-45CB-B68E-254E46348037}" destId="{AD5460A5-F2D4-421C-B2BE-DCAC96D3DCED}" srcOrd="22" destOrd="0" presId="urn:microsoft.com/office/officeart/2005/8/layout/target3"/>
    <dgm:cxn modelId="{333EBDFF-5C47-49AF-88CB-95068E5B9DC2}" type="presParOf" srcId="{333A1088-737F-45CB-B68E-254E46348037}" destId="{1A107647-CA46-4719-842B-B2079E705B0D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  <a:gs pos="30000">
              <a:schemeClr val="l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45000">
              <a:schemeClr val="lt1">
                <a:hueOff val="0"/>
                <a:satOff val="0"/>
                <a:lumOff val="0"/>
                <a:alphaOff val="0"/>
                <a:shade val="100000"/>
                <a:satMod val="120000"/>
              </a:schemeClr>
            </a:gs>
            <a:gs pos="55000">
              <a:schemeClr val="l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l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</a:gsLst>
          <a:lin ang="950000" scaled="1"/>
        </a:gradFill>
        <a:ln>
          <a:noFill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700000"/>
          </a:lightRig>
        </a:scene3d>
        <a:sp3d contourW="19050">
          <a:bevelT w="31750" h="38100"/>
          <a:contourClr>
            <a:schemeClr val="lt1">
              <a:hueOff val="0"/>
              <a:satOff val="0"/>
              <a:lumOff val="0"/>
              <a:alphaOff val="0"/>
              <a:shade val="15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  <a:gs pos="30000">
              <a:schemeClr val="l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45000">
              <a:schemeClr val="lt1">
                <a:hueOff val="0"/>
                <a:satOff val="0"/>
                <a:lumOff val="0"/>
                <a:alphaOff val="0"/>
                <a:shade val="100000"/>
                <a:satMod val="120000"/>
              </a:schemeClr>
            </a:gs>
            <a:gs pos="55000">
              <a:schemeClr val="l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l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</a:gsLst>
          <a:lin ang="950000" scaled="1"/>
        </a:gradFill>
        <a:ln>
          <a:noFill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700000"/>
          </a:lightRig>
        </a:scene3d>
        <a:sp3d contourW="19050">
          <a:bevelT w="31750" h="38100"/>
          <a:contourClr>
            <a:schemeClr val="lt1">
              <a:hueOff val="0"/>
              <a:satOff val="0"/>
              <a:lumOff val="0"/>
              <a:alphaOff val="0"/>
              <a:shade val="15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Martina Dostálová</a:t>
          </a:r>
          <a:endParaRPr lang="cs-CZ" sz="12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  <a:gs pos="30000">
              <a:schemeClr val="l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45000">
              <a:schemeClr val="lt1">
                <a:hueOff val="0"/>
                <a:satOff val="0"/>
                <a:lumOff val="0"/>
                <a:alphaOff val="0"/>
                <a:shade val="100000"/>
                <a:satMod val="120000"/>
              </a:schemeClr>
            </a:gs>
            <a:gs pos="55000">
              <a:schemeClr val="l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l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</a:gsLst>
          <a:lin ang="950000" scaled="1"/>
        </a:gradFill>
        <a:ln>
          <a:noFill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700000"/>
          </a:lightRig>
        </a:scene3d>
        <a:sp3d contourW="19050">
          <a:bevelT w="31750" h="38100"/>
          <a:contourClr>
            <a:schemeClr val="lt1">
              <a:hueOff val="0"/>
              <a:satOff val="0"/>
              <a:lumOff val="0"/>
              <a:alphaOff val="0"/>
              <a:shade val="15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VY_32_INOVACE_12_Matematika pro 7.ročník_Čtyřúhelníky – dělení čtyřúhelníků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  <a:gs pos="30000">
              <a:schemeClr val="l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45000">
              <a:schemeClr val="lt1">
                <a:hueOff val="0"/>
                <a:satOff val="0"/>
                <a:lumOff val="0"/>
                <a:alphaOff val="0"/>
                <a:shade val="100000"/>
                <a:satMod val="120000"/>
              </a:schemeClr>
            </a:gs>
            <a:gs pos="55000">
              <a:schemeClr val="l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l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</a:gsLst>
          <a:lin ang="950000" scaled="1"/>
        </a:gradFill>
        <a:ln>
          <a:noFill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700000"/>
          </a:lightRig>
        </a:scene3d>
        <a:sp3d contourW="19050">
          <a:bevelT w="31750" h="38100"/>
          <a:contourClr>
            <a:schemeClr val="lt1">
              <a:hueOff val="0"/>
              <a:satOff val="0"/>
              <a:lumOff val="0"/>
              <a:alphaOff val="0"/>
              <a:shade val="15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Čtyřúhelníky – dělení čtyřúhelníků</a:t>
          </a:r>
          <a:endParaRPr lang="cs-CZ" sz="1200" kern="1200" dirty="0"/>
        </a:p>
      </dsp:txBody>
      <dsp:txXfrm>
        <a:off x="1273857" y="955392"/>
        <a:ext cx="5350878" cy="318465"/>
      </dsp:txXfrm>
    </dsp:sp>
    <dsp:sp modelId="{18C4F947-3658-456A-BD9F-EAEE605090A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  <a:gs pos="30000">
              <a:schemeClr val="l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45000">
              <a:schemeClr val="lt1">
                <a:hueOff val="0"/>
                <a:satOff val="0"/>
                <a:lumOff val="0"/>
                <a:alphaOff val="0"/>
                <a:shade val="100000"/>
                <a:satMod val="120000"/>
              </a:schemeClr>
            </a:gs>
            <a:gs pos="55000">
              <a:schemeClr val="l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l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</a:gsLst>
          <a:lin ang="950000" scaled="1"/>
        </a:gradFill>
        <a:ln>
          <a:noFill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700000"/>
          </a:lightRig>
        </a:scene3d>
        <a:sp3d contourW="19050">
          <a:bevelT w="31750" h="38100"/>
          <a:contourClr>
            <a:schemeClr val="lt1">
              <a:hueOff val="0"/>
              <a:satOff val="0"/>
              <a:lumOff val="0"/>
              <a:alphaOff val="0"/>
              <a:shade val="15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73CD8F4-C21B-4332-8CC3-0EECB4CA886C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Vytvořeno</a:t>
          </a:r>
          <a:r>
            <a:rPr lang="cs-CZ" sz="1200" kern="1200" smtClean="0"/>
            <a:t>: </a:t>
          </a:r>
          <a:r>
            <a:rPr lang="cs-CZ" sz="1200" kern="1200" smtClean="0"/>
            <a:t>leden 2012</a:t>
          </a:r>
          <a:endParaRPr lang="cs-CZ" sz="1200" kern="1200" dirty="0"/>
        </a:p>
      </dsp:txBody>
      <dsp:txXfrm>
        <a:off x="1273857" y="1273857"/>
        <a:ext cx="5350878" cy="318465"/>
      </dsp:txXfrm>
    </dsp:sp>
    <dsp:sp modelId="{0A6ACEC9-01C6-484E-AB26-A006DADB34B2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  <a:gs pos="30000">
              <a:schemeClr val="l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45000">
              <a:schemeClr val="lt1">
                <a:hueOff val="0"/>
                <a:satOff val="0"/>
                <a:lumOff val="0"/>
                <a:alphaOff val="0"/>
                <a:shade val="100000"/>
                <a:satMod val="120000"/>
              </a:schemeClr>
            </a:gs>
            <a:gs pos="55000">
              <a:schemeClr val="l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lt1">
                <a:hueOff val="0"/>
                <a:satOff val="0"/>
                <a:lumOff val="0"/>
                <a:alphaOff val="0"/>
                <a:shade val="94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67000"/>
                <a:satMod val="150000"/>
              </a:schemeClr>
            </a:gs>
          </a:gsLst>
          <a:lin ang="950000" scaled="1"/>
        </a:gradFill>
        <a:ln>
          <a:noFill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700000"/>
          </a:lightRig>
        </a:scene3d>
        <a:sp3d contourW="19050">
          <a:bevelT w="31750" h="38100"/>
          <a:contourClr>
            <a:schemeClr val="lt1">
              <a:hueOff val="0"/>
              <a:satOff val="0"/>
              <a:lumOff val="0"/>
              <a:alphaOff val="0"/>
              <a:shade val="15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CE7E04B-C0D0-472F-9FEC-842808ED39F6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2700000" algn="br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CZ.1.07/1.4.00/21.1921</a:t>
          </a:r>
          <a:endParaRPr lang="cs-CZ" sz="12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3" Type="http://schemas.openxmlformats.org/officeDocument/2006/relationships/slide" Target="slide6.xml"/><Relationship Id="rId7" Type="http://schemas.openxmlformats.org/officeDocument/2006/relationships/slide" Target="slide10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5" Type="http://schemas.openxmlformats.org/officeDocument/2006/relationships/slide" Target="slide8.xml"/><Relationship Id="rId4" Type="http://schemas.openxmlformats.org/officeDocument/2006/relationships/slide" Target="slide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7526261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01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Digitální učební materiál Čtyřúhelníky – dělení čtyřúhelníků je vhodný pro prezentaci na interaktivní tabuli. Je určen pro žáky 7. ročníku základní školy a popisuje základní rozdělení čtyřúhelníku. Při prezentaci je třeba doplnit nebo popsat základní znaky.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3201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779912" y="3573016"/>
            <a:ext cx="5120640" cy="1476375"/>
          </a:xfrm>
        </p:spPr>
        <p:txBody>
          <a:bodyPr/>
          <a:lstStyle/>
          <a:p>
            <a:r>
              <a:rPr lang="cs-CZ" dirty="0" smtClean="0"/>
              <a:t>dělení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Čtyřúhelníky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809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5591919" cy="1066801"/>
          </a:xfrm>
        </p:spPr>
        <p:txBody>
          <a:bodyPr/>
          <a:lstStyle/>
          <a:p>
            <a:r>
              <a:rPr lang="cs-CZ" dirty="0" smtClean="0"/>
              <a:t>ČTYŘÚHELNÍKY dělíme 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340768"/>
            <a:ext cx="8595360" cy="4937760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lnSpc>
                <a:spcPct val="200000"/>
              </a:lnSpc>
            </a:pPr>
            <a:r>
              <a:rPr lang="cs-CZ" sz="3000" dirty="0" smtClean="0"/>
              <a:t>ROVNOBĚŽNÍKY</a:t>
            </a:r>
            <a:r>
              <a:rPr lang="cs-CZ" dirty="0" smtClean="0"/>
              <a:t> </a:t>
            </a:r>
          </a:p>
          <a:p>
            <a:pPr lvl="8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000" dirty="0" smtClean="0"/>
              <a:t>ČTVEREC  </a:t>
            </a:r>
          </a:p>
          <a:p>
            <a:pPr lvl="8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000" dirty="0" smtClean="0"/>
              <a:t>OBDÉLNÍK </a:t>
            </a:r>
          </a:p>
          <a:p>
            <a:pPr lvl="8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000" dirty="0" smtClean="0"/>
              <a:t>KOSOČTVEREC</a:t>
            </a:r>
          </a:p>
          <a:p>
            <a:pPr lvl="8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000" dirty="0" smtClean="0"/>
              <a:t>KOSODÉLNÍK </a:t>
            </a:r>
          </a:p>
          <a:p>
            <a:pPr>
              <a:lnSpc>
                <a:spcPct val="200000"/>
              </a:lnSpc>
            </a:pPr>
            <a:r>
              <a:rPr lang="cs-CZ" sz="3000" dirty="0" smtClean="0"/>
              <a:t>LICHOBĚŽNÍKY</a:t>
            </a:r>
          </a:p>
          <a:p>
            <a:pPr>
              <a:lnSpc>
                <a:spcPct val="200000"/>
              </a:lnSpc>
            </a:pPr>
            <a:r>
              <a:rPr lang="cs-CZ" sz="3000" dirty="0" smtClean="0"/>
              <a:t>OBECNÉ ČTYŘÚHELNÍKY</a:t>
            </a:r>
            <a:endParaRPr lang="cs-CZ" sz="3000" dirty="0"/>
          </a:p>
        </p:txBody>
      </p:sp>
      <p:sp>
        <p:nvSpPr>
          <p:cNvPr id="5" name="Tlačítko akce: Nápověda 4">
            <a:hlinkClick r:id="rId2" action="ppaction://hlinksldjump" highlightClick="1"/>
          </p:cNvPr>
          <p:cNvSpPr/>
          <p:nvPr/>
        </p:nvSpPr>
        <p:spPr>
          <a:xfrm>
            <a:off x="3563888" y="1628800"/>
            <a:ext cx="504056" cy="432048"/>
          </a:xfrm>
          <a:prstGeom prst="actionButtonHelp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Nápověda 5">
            <a:hlinkClick r:id="rId3" action="ppaction://hlinksldjump" highlightClick="1"/>
          </p:cNvPr>
          <p:cNvSpPr/>
          <p:nvPr/>
        </p:nvSpPr>
        <p:spPr>
          <a:xfrm>
            <a:off x="3131840" y="2348880"/>
            <a:ext cx="432048" cy="432048"/>
          </a:xfrm>
          <a:prstGeom prst="actionButtonHelp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Nápověda 6">
            <a:hlinkClick r:id="rId4" action="ppaction://hlinksldjump" highlightClick="1"/>
          </p:cNvPr>
          <p:cNvSpPr/>
          <p:nvPr/>
        </p:nvSpPr>
        <p:spPr>
          <a:xfrm>
            <a:off x="3131840" y="2924944"/>
            <a:ext cx="432048" cy="432048"/>
          </a:xfrm>
          <a:prstGeom prst="actionButtonHelp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pověda 7">
            <a:hlinkClick r:id="rId5" action="ppaction://hlinksldjump" highlightClick="1"/>
          </p:cNvPr>
          <p:cNvSpPr/>
          <p:nvPr/>
        </p:nvSpPr>
        <p:spPr>
          <a:xfrm>
            <a:off x="3635896" y="3573016"/>
            <a:ext cx="360040" cy="360040"/>
          </a:xfrm>
          <a:prstGeom prst="actionButtonHelp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Nápověda 8">
            <a:hlinkClick r:id="rId6" action="ppaction://hlinksldjump" highlightClick="1"/>
          </p:cNvPr>
          <p:cNvSpPr/>
          <p:nvPr/>
        </p:nvSpPr>
        <p:spPr>
          <a:xfrm>
            <a:off x="3599892" y="4149080"/>
            <a:ext cx="432048" cy="432048"/>
          </a:xfrm>
          <a:prstGeom prst="actionButtonHelp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Nápověda 9">
            <a:hlinkClick r:id="rId7" action="ppaction://hlinksldjump" highlightClick="1"/>
          </p:cNvPr>
          <p:cNvSpPr/>
          <p:nvPr/>
        </p:nvSpPr>
        <p:spPr>
          <a:xfrm>
            <a:off x="2805787" y="4941168"/>
            <a:ext cx="521208" cy="43204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Nápověda 10">
            <a:hlinkClick r:id="rId8" action="ppaction://hlinksldjump" highlightClick="1"/>
          </p:cNvPr>
          <p:cNvSpPr/>
          <p:nvPr/>
        </p:nvSpPr>
        <p:spPr>
          <a:xfrm>
            <a:off x="4355976" y="5805264"/>
            <a:ext cx="521208" cy="521208"/>
          </a:xfrm>
          <a:prstGeom prst="actionButtonHelp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233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ROVNOBĚŽNÍK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679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Každé dvě protější strany rovnoběžníku jsou rovnoběžné: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5661248"/>
            <a:ext cx="82809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Čtverec, obdélník, kosočtverec i kosodélník jsou rovnoběžníky.</a:t>
            </a:r>
            <a:endParaRPr lang="cs-CZ" sz="2200" dirty="0"/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596336" y="4437112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1560" y="2132856"/>
            <a:ext cx="6480720" cy="33466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 descr="C:\Users\mdostalova\Desktop\rovnoběžník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471" y="1956902"/>
            <a:ext cx="7356897" cy="3227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3127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195736" y="1988840"/>
            <a:ext cx="4176464" cy="38884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5865889"/>
            <a:ext cx="8640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A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44080" y="1434842"/>
            <a:ext cx="8640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/>
              <a:t>D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263208" y="1434842"/>
            <a:ext cx="8640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/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228184" y="5893690"/>
            <a:ext cx="8640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/>
              <a:t>B</a:t>
            </a: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2195736" y="1988841"/>
            <a:ext cx="4176464" cy="3877048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195736" y="1988841"/>
            <a:ext cx="4176464" cy="3877048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lačítko akce: Domů 19">
            <a:hlinkClick r:id="rId2" action="ppaction://hlinksldjump" highlightClick="1"/>
          </p:cNvPr>
          <p:cNvSpPr/>
          <p:nvPr/>
        </p:nvSpPr>
        <p:spPr>
          <a:xfrm>
            <a:off x="7596336" y="4437112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515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OBDÉLNÍK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331640" y="2060848"/>
            <a:ext cx="6264696" cy="244827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510179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3568" y="1352962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96336" y="1411198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C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96336" y="4461036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B</a:t>
            </a:r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1331640" y="2060848"/>
            <a:ext cx="6264696" cy="2448272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331640" y="2060848"/>
            <a:ext cx="6264696" cy="2448272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mů 13">
            <a:hlinkClick r:id="rId2" action="ppaction://hlinksldjump" highlightClick="1"/>
          </p:cNvPr>
          <p:cNvSpPr/>
          <p:nvPr/>
        </p:nvSpPr>
        <p:spPr>
          <a:xfrm>
            <a:off x="7740352" y="5479528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629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KOSOČTVEREC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15616" y="1772816"/>
            <a:ext cx="7056784" cy="46805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C:\Users\mdostalova\Desktop\kosočtverec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56592" y="2204864"/>
            <a:ext cx="11403013" cy="5002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Domů 5">
            <a:hlinkClick r:id="rId3" action="ppaction://hlinksldjump" highlightClick="1"/>
          </p:cNvPr>
          <p:cNvSpPr/>
          <p:nvPr/>
        </p:nvSpPr>
        <p:spPr>
          <a:xfrm>
            <a:off x="7956376" y="5513741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91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KOSODÉLNÍK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3528" y="1412776"/>
            <a:ext cx="8424936" cy="518457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mdostalova\Desktop\kosodélník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1700807"/>
            <a:ext cx="9505056" cy="4228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lačítko akce: Domů 9">
            <a:hlinkClick r:id="rId3" action="ppaction://hlinksldjump" highlightClick="1"/>
          </p:cNvPr>
          <p:cNvSpPr/>
          <p:nvPr/>
        </p:nvSpPr>
        <p:spPr>
          <a:xfrm>
            <a:off x="7956376" y="573325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2771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LICHOBĚŽNÍK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1556792"/>
            <a:ext cx="8568952" cy="489654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956376" y="5661248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U:\MAT\7.třída\Geometrie\lichoběžník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4544" y="1052736"/>
            <a:ext cx="11403013" cy="5002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0138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OBECNÝ ČTYŘÚHELNÍK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1484784"/>
            <a:ext cx="8496944" cy="489654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956376" y="5661248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U:\MAT\7.třída\Geometrie\obecný čtyřúhelník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03" y="836712"/>
            <a:ext cx="11403013" cy="5002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5251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http://microsoft.com</a:t>
            </a:r>
          </a:p>
          <a:p>
            <a:endParaRPr lang="cs-CZ" dirty="0" smtClean="0"/>
          </a:p>
          <a:p>
            <a:r>
              <a:rPr lang="cs-CZ" dirty="0" smtClean="0"/>
              <a:t>ODVÁRKO, Oldřich; KADLEČEK, Jiří. </a:t>
            </a:r>
            <a:r>
              <a:rPr lang="cs-CZ" i="1" dirty="0" smtClean="0"/>
              <a:t>Matematika pro 7.ročník základní školy : 1.díl</a:t>
            </a:r>
            <a:r>
              <a:rPr lang="cs-CZ" dirty="0" smtClean="0"/>
              <a:t>. 1.vydání. Praha : Prometheus, 1998. 88 s. ISBN 80-7196-111-6.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7606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84</TotalTime>
  <Words>149</Words>
  <Application>Microsoft Office PowerPoint</Application>
  <PresentationFormat>Předvádění na obrazovce (4:3)</PresentationFormat>
  <Paragraphs>39</Paragraphs>
  <Slides>12</Slides>
  <Notes>0</Notes>
  <HiddenSlides>7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Soho</vt:lpstr>
      <vt:lpstr>Prezentace aplikace PowerPoint</vt:lpstr>
      <vt:lpstr>Anotace</vt:lpstr>
      <vt:lpstr>Čtyřúhelníky</vt:lpstr>
      <vt:lpstr>ČTYŘÚHELNÍKY dělíme na:</vt:lpstr>
      <vt:lpstr>ROVNOBĚŽNÍK</vt:lpstr>
      <vt:lpstr>ČTVEREC</vt:lpstr>
      <vt:lpstr>OBDÉLNÍK</vt:lpstr>
      <vt:lpstr>KOSOČTVEREC</vt:lpstr>
      <vt:lpstr>KOSODÉLNÍK</vt:lpstr>
      <vt:lpstr>LICHOBĚŽNÍK</vt:lpstr>
      <vt:lpstr>OBECNÝ ČTYŘÚHELNÍK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28</cp:revision>
  <dcterms:created xsi:type="dcterms:W3CDTF">2012-01-05T14:01:22Z</dcterms:created>
  <dcterms:modified xsi:type="dcterms:W3CDTF">2012-05-21T10:18:00Z</dcterms:modified>
</cp:coreProperties>
</file>