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65" r:id="rId4"/>
    <p:sldId id="258" r:id="rId5"/>
    <p:sldId id="259" r:id="rId6"/>
    <p:sldId id="266" r:id="rId7"/>
    <p:sldId id="260" r:id="rId8"/>
    <p:sldId id="261" r:id="rId9"/>
    <p:sldId id="262" r:id="rId10"/>
    <p:sldId id="263" r:id="rId11"/>
    <p:sldId id="25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VY_32_INOVACE_16_Matematika pro 7.ročník_Opakování – počítání se stupni a racionálními čísly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Martina Dostálová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Opakování – počítání se stupni a racionálními čísly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67E992A4-4573-41D5-A43A-4CE6292BF6D3}">
      <dgm:prSet/>
      <dgm:spPr/>
      <dgm:t>
        <a:bodyPr/>
        <a:lstStyle/>
        <a:p>
          <a:pPr algn="l"/>
          <a:r>
            <a:rPr lang="cs-CZ" smtClean="0"/>
            <a:t>Vytvořeno: </a:t>
          </a:r>
          <a:r>
            <a:rPr lang="cs-CZ" smtClean="0"/>
            <a:t>únor 2012</a:t>
          </a:r>
          <a:endParaRPr lang="cs-CZ" dirty="0"/>
        </a:p>
      </dgm:t>
    </dgm:pt>
    <dgm:pt modelId="{62C276F8-46D3-4670-B04A-16CDA13576ED}" type="parTrans" cxnId="{3761338E-2DA6-4139-BC8F-A6FC70B13621}">
      <dgm:prSet/>
      <dgm:spPr/>
      <dgm:t>
        <a:bodyPr/>
        <a:lstStyle/>
        <a:p>
          <a:pPr algn="l"/>
          <a:endParaRPr lang="cs-CZ"/>
        </a:p>
      </dgm:t>
    </dgm:pt>
    <dgm:pt modelId="{D984C30B-0DFC-40A7-AE26-FCF9B4AD6750}" type="sibTrans" cxnId="{3761338E-2DA6-4139-BC8F-A6FC70B13621}">
      <dgm:prSet/>
      <dgm:spPr/>
      <dgm:t>
        <a:bodyPr/>
        <a:lstStyle/>
        <a:p>
          <a:pPr algn="l"/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1B40FB67-862F-4E59-98B6-FD080E26C885}" type="pres">
      <dgm:prSet presAssocID="{67E992A4-4573-41D5-A43A-4CE6292BF6D3}" presName="vertSpace5" presStyleLbl="node1" presStyleIdx="3" presStyleCnt="6"/>
      <dgm:spPr/>
      <dgm:t>
        <a:bodyPr/>
        <a:lstStyle/>
        <a:p>
          <a:endParaRPr lang="cs-CZ"/>
        </a:p>
      </dgm:t>
    </dgm:pt>
    <dgm:pt modelId="{E0FB2A5C-E2B0-4033-ABA3-4057DC5C8581}" type="pres">
      <dgm:prSet presAssocID="{67E992A4-4573-41D5-A43A-4CE6292BF6D3}" presName="circle5" presStyleLbl="node1" presStyleIdx="4" presStyleCnt="6"/>
      <dgm:spPr/>
      <dgm:t>
        <a:bodyPr/>
        <a:lstStyle/>
        <a:p>
          <a:endParaRPr lang="cs-CZ"/>
        </a:p>
      </dgm:t>
    </dgm:pt>
    <dgm:pt modelId="{F703DEAC-3966-4B15-9E96-AFF0F8DF79F2}" type="pres">
      <dgm:prSet presAssocID="{67E992A4-4573-41D5-A43A-4CE6292BF6D3}" presName="rect5" presStyleLbl="alignAcc1" presStyleIdx="4" presStyleCnt="6"/>
      <dgm:spPr/>
      <dgm:t>
        <a:bodyPr/>
        <a:lstStyle/>
        <a:p>
          <a:endParaRPr lang="cs-CZ"/>
        </a:p>
      </dgm:t>
    </dgm:pt>
    <dgm:pt modelId="{134F7269-BE55-4DD5-9EEB-24D9EF93C995}" type="pres">
      <dgm:prSet presAssocID="{4C35D32F-0EAB-4CD7-82EE-45574DC2A586}" presName="vertSpace6" presStyleLbl="node1" presStyleIdx="4" presStyleCnt="6"/>
      <dgm:spPr/>
      <dgm:t>
        <a:bodyPr/>
        <a:lstStyle/>
        <a:p>
          <a:endParaRPr lang="cs-CZ"/>
        </a:p>
      </dgm:t>
    </dgm:pt>
    <dgm:pt modelId="{18C50C28-C73C-4A3B-8CE2-F17784A44193}" type="pres">
      <dgm:prSet presAssocID="{4C35D32F-0EAB-4CD7-82EE-45574DC2A586}" presName="circle6" presStyleLbl="node1" presStyleIdx="5" presStyleCnt="6"/>
      <dgm:spPr/>
      <dgm:t>
        <a:bodyPr/>
        <a:lstStyle/>
        <a:p>
          <a:endParaRPr lang="cs-CZ"/>
        </a:p>
      </dgm:t>
    </dgm:pt>
    <dgm:pt modelId="{2D5083A4-7ACD-4C5E-A1BF-E6D1B7CC6EB1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C52724-78F5-4DBC-8A90-214E7CBDEA0A}" type="pres">
      <dgm:prSet presAssocID="{67E992A4-4573-41D5-A43A-4CE6292BF6D3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184C7D-FD55-4B54-862C-94E8F60503CF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C116560-DDBD-47DD-AA64-6852E0A549E9}" type="presOf" srcId="{67E992A4-4573-41D5-A43A-4CE6292BF6D3}" destId="{F703DEAC-3966-4B15-9E96-AFF0F8DF79F2}" srcOrd="0" destOrd="0" presId="urn:microsoft.com/office/officeart/2005/8/layout/target3"/>
    <dgm:cxn modelId="{F9CC1B76-D671-4575-AFB8-951DE8B4627A}" type="presOf" srcId="{B651F6E3-6281-48DB-9319-2AEAFDAE7572}" destId="{619D679B-A015-4ECF-8348-D1034C574F40}" srcOrd="0" destOrd="0" presId="urn:microsoft.com/office/officeart/2005/8/layout/target3"/>
    <dgm:cxn modelId="{5882581F-6C3A-4769-8636-B92738F59392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387A5B7-7D11-4E76-B753-7BCA4E154953}" type="presOf" srcId="{D1B46980-6531-4606-95E6-44980827E919}" destId="{6140AFEC-043D-4C43-A2F9-D0F5331DF3A3}" srcOrd="0" destOrd="0" presId="urn:microsoft.com/office/officeart/2005/8/layout/target3"/>
    <dgm:cxn modelId="{1EED8512-0D2D-45BF-AB94-374FD052D70D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F1F52B7-F3CF-43C0-B1C4-7949A7E68BCE}" type="presOf" srcId="{4C35D32F-0EAB-4CD7-82EE-45574DC2A586}" destId="{2D5083A4-7ACD-4C5E-A1BF-E6D1B7CC6EB1}" srcOrd="0" destOrd="0" presId="urn:microsoft.com/office/officeart/2005/8/layout/target3"/>
    <dgm:cxn modelId="{97244D8B-4A86-4257-87BB-9C3B114BC9A5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F113014-96CF-4B88-A353-D31485F76454}" type="presOf" srcId="{D8197B8C-B260-4A16-BDF4-0947B075E274}" destId="{25B08C86-7E15-44DC-BE7F-FFB55DD49D12}" srcOrd="0" destOrd="0" presId="urn:microsoft.com/office/officeart/2005/8/layout/target3"/>
    <dgm:cxn modelId="{177DBD07-BAC3-4B54-BBC8-CAC719E3625B}" type="presOf" srcId="{D8197B8C-B260-4A16-BDF4-0947B075E274}" destId="{5A5FFA88-C948-4069-8E93-59FA12366E83}" srcOrd="1" destOrd="0" presId="urn:microsoft.com/office/officeart/2005/8/layout/target3"/>
    <dgm:cxn modelId="{2305A80E-931C-446B-9D3C-56E82919FC35}" type="presOf" srcId="{B651F6E3-6281-48DB-9319-2AEAFDAE7572}" destId="{6BB5E863-4638-4E1D-BFDE-399D028AC4ED}" srcOrd="1" destOrd="0" presId="urn:microsoft.com/office/officeart/2005/8/layout/target3"/>
    <dgm:cxn modelId="{3B254A9F-1EDA-4D2F-B728-68A6B92C591B}" type="presOf" srcId="{67E992A4-4573-41D5-A43A-4CE6292BF6D3}" destId="{6CC52724-78F5-4DBC-8A90-214E7CBDEA0A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3761338E-2DA6-4139-BC8F-A6FC70B13621}" srcId="{757F3AB3-0718-4624-B441-E567A8F0AB56}" destId="{67E992A4-4573-41D5-A43A-4CE6292BF6D3}" srcOrd="4" destOrd="0" parTransId="{62C276F8-46D3-4670-B04A-16CDA13576ED}" sibTransId="{D984C30B-0DFC-40A7-AE26-FCF9B4AD6750}"/>
    <dgm:cxn modelId="{D77ED2C6-4A9C-4BA1-877A-412EC57094A7}" type="presOf" srcId="{D1D4F407-5343-4D3F-B5B9-D407B03CAEB4}" destId="{AED2198E-93D5-4001-81B4-73124B309672}" srcOrd="1" destOrd="0" presId="urn:microsoft.com/office/officeart/2005/8/layout/target3"/>
    <dgm:cxn modelId="{942C1DBD-5C4E-4735-B295-3A2350C5401D}" type="presOf" srcId="{4C35D32F-0EAB-4CD7-82EE-45574DC2A586}" destId="{AA184C7D-FD55-4B54-862C-94E8F60503CF}" srcOrd="1" destOrd="0" presId="urn:microsoft.com/office/officeart/2005/8/layout/target3"/>
    <dgm:cxn modelId="{0DB5BEF3-5ADF-451C-96A0-1B4FC7BDA634}" type="presParOf" srcId="{333A1088-737F-45CB-B68E-254E46348037}" destId="{F5ABB229-8D3B-4694-996A-96F23CF14429}" srcOrd="0" destOrd="0" presId="urn:microsoft.com/office/officeart/2005/8/layout/target3"/>
    <dgm:cxn modelId="{03391428-DE20-4B04-BA3B-4AE57990038E}" type="presParOf" srcId="{333A1088-737F-45CB-B68E-254E46348037}" destId="{F41139FD-01EE-4571-8B17-4FB00FC51163}" srcOrd="1" destOrd="0" presId="urn:microsoft.com/office/officeart/2005/8/layout/target3"/>
    <dgm:cxn modelId="{3E52A853-D70F-4941-85A6-EFFC15168395}" type="presParOf" srcId="{333A1088-737F-45CB-B68E-254E46348037}" destId="{D005CE8C-CC26-4C3E-AC11-E15060ECD759}" srcOrd="2" destOrd="0" presId="urn:microsoft.com/office/officeart/2005/8/layout/target3"/>
    <dgm:cxn modelId="{3C78B452-9E84-45EA-A3C0-24F26C69D101}" type="presParOf" srcId="{333A1088-737F-45CB-B68E-254E46348037}" destId="{2C702D82-9B77-49B7-9568-BB8EB47C3372}" srcOrd="3" destOrd="0" presId="urn:microsoft.com/office/officeart/2005/8/layout/target3"/>
    <dgm:cxn modelId="{F4910E87-3F14-45D9-A6D6-8758D5A7D88A}" type="presParOf" srcId="{333A1088-737F-45CB-B68E-254E46348037}" destId="{A52A0455-90FF-4808-ABD0-F02540D31D5A}" srcOrd="4" destOrd="0" presId="urn:microsoft.com/office/officeart/2005/8/layout/target3"/>
    <dgm:cxn modelId="{264B90F5-A148-46AC-BF4E-DBB0155CB915}" type="presParOf" srcId="{333A1088-737F-45CB-B68E-254E46348037}" destId="{6140AFEC-043D-4C43-A2F9-D0F5331DF3A3}" srcOrd="5" destOrd="0" presId="urn:microsoft.com/office/officeart/2005/8/layout/target3"/>
    <dgm:cxn modelId="{FB21B31E-8AB8-4861-9E82-752AEA296E22}" type="presParOf" srcId="{333A1088-737F-45CB-B68E-254E46348037}" destId="{9358AC05-5D7D-4327-9F80-1AD486AEA664}" srcOrd="6" destOrd="0" presId="urn:microsoft.com/office/officeart/2005/8/layout/target3"/>
    <dgm:cxn modelId="{56255BBA-DD6B-4DDC-A7D5-99C73FC3E794}" type="presParOf" srcId="{333A1088-737F-45CB-B68E-254E46348037}" destId="{313FC574-E1CD-4FB4-B054-0B805CE0447D}" srcOrd="7" destOrd="0" presId="urn:microsoft.com/office/officeart/2005/8/layout/target3"/>
    <dgm:cxn modelId="{615BF38E-D376-4070-8141-B71B9FFEDC78}" type="presParOf" srcId="{333A1088-737F-45CB-B68E-254E46348037}" destId="{619D679B-A015-4ECF-8348-D1034C574F40}" srcOrd="8" destOrd="0" presId="urn:microsoft.com/office/officeart/2005/8/layout/target3"/>
    <dgm:cxn modelId="{AF0A1705-CEC7-48CA-8ACF-7B7344E2C61D}" type="presParOf" srcId="{333A1088-737F-45CB-B68E-254E46348037}" destId="{322283A8-4A27-4CDA-BAE3-F381106A9174}" srcOrd="9" destOrd="0" presId="urn:microsoft.com/office/officeart/2005/8/layout/target3"/>
    <dgm:cxn modelId="{B3D039B2-3418-445C-A368-1AD68265F668}" type="presParOf" srcId="{333A1088-737F-45CB-B68E-254E46348037}" destId="{FFC9F71D-1B4F-4AD9-A4A6-86ADEFC8AF5C}" srcOrd="10" destOrd="0" presId="urn:microsoft.com/office/officeart/2005/8/layout/target3"/>
    <dgm:cxn modelId="{9FBE388A-3FF3-4E85-897F-0DB4189B1C1A}" type="presParOf" srcId="{333A1088-737F-45CB-B68E-254E46348037}" destId="{25B08C86-7E15-44DC-BE7F-FFB55DD49D12}" srcOrd="11" destOrd="0" presId="urn:microsoft.com/office/officeart/2005/8/layout/target3"/>
    <dgm:cxn modelId="{7F9F4B4D-54A4-4D3F-A12D-FD6B2C72E1B9}" type="presParOf" srcId="{333A1088-737F-45CB-B68E-254E46348037}" destId="{1B40FB67-862F-4E59-98B6-FD080E26C885}" srcOrd="12" destOrd="0" presId="urn:microsoft.com/office/officeart/2005/8/layout/target3"/>
    <dgm:cxn modelId="{1C943613-5F52-4B33-A8BC-6D01D015A19A}" type="presParOf" srcId="{333A1088-737F-45CB-B68E-254E46348037}" destId="{E0FB2A5C-E2B0-4033-ABA3-4057DC5C8581}" srcOrd="13" destOrd="0" presId="urn:microsoft.com/office/officeart/2005/8/layout/target3"/>
    <dgm:cxn modelId="{242682ED-8635-4E5C-82D6-E989830EEA89}" type="presParOf" srcId="{333A1088-737F-45CB-B68E-254E46348037}" destId="{F703DEAC-3966-4B15-9E96-AFF0F8DF79F2}" srcOrd="14" destOrd="0" presId="urn:microsoft.com/office/officeart/2005/8/layout/target3"/>
    <dgm:cxn modelId="{B3FCC764-2A58-4371-83CB-6A6497C9FAE1}" type="presParOf" srcId="{333A1088-737F-45CB-B68E-254E46348037}" destId="{134F7269-BE55-4DD5-9EEB-24D9EF93C995}" srcOrd="15" destOrd="0" presId="urn:microsoft.com/office/officeart/2005/8/layout/target3"/>
    <dgm:cxn modelId="{E6AD46E8-AB8E-4FE6-A53E-F1F5E971283E}" type="presParOf" srcId="{333A1088-737F-45CB-B68E-254E46348037}" destId="{18C50C28-C73C-4A3B-8CE2-F17784A44193}" srcOrd="16" destOrd="0" presId="urn:microsoft.com/office/officeart/2005/8/layout/target3"/>
    <dgm:cxn modelId="{4FC0DBF9-3D82-449F-AC8E-9662031E65A1}" type="presParOf" srcId="{333A1088-737F-45CB-B68E-254E46348037}" destId="{2D5083A4-7ACD-4C5E-A1BF-E6D1B7CC6EB1}" srcOrd="17" destOrd="0" presId="urn:microsoft.com/office/officeart/2005/8/layout/target3"/>
    <dgm:cxn modelId="{6462A0DE-0626-4C26-A31F-599BE57847B8}" type="presParOf" srcId="{333A1088-737F-45CB-B68E-254E46348037}" destId="{AED2198E-93D5-4001-81B4-73124B309672}" srcOrd="18" destOrd="0" presId="urn:microsoft.com/office/officeart/2005/8/layout/target3"/>
    <dgm:cxn modelId="{2973C67E-EBEB-4785-A4BE-FF6C61F784F4}" type="presParOf" srcId="{333A1088-737F-45CB-B68E-254E46348037}" destId="{2BE915AB-18AA-4053-B92C-3BFC9ED204BB}" srcOrd="19" destOrd="0" presId="urn:microsoft.com/office/officeart/2005/8/layout/target3"/>
    <dgm:cxn modelId="{B57D4B7D-51AF-474A-8044-E8AFE3777CB6}" type="presParOf" srcId="{333A1088-737F-45CB-B68E-254E46348037}" destId="{6BB5E863-4638-4E1D-BFDE-399D028AC4ED}" srcOrd="20" destOrd="0" presId="urn:microsoft.com/office/officeart/2005/8/layout/target3"/>
    <dgm:cxn modelId="{DA06782C-7BC7-43A6-B08C-92F3AE283A68}" type="presParOf" srcId="{333A1088-737F-45CB-B68E-254E46348037}" destId="{5A5FFA88-C948-4069-8E93-59FA12366E83}" srcOrd="21" destOrd="0" presId="urn:microsoft.com/office/officeart/2005/8/layout/target3"/>
    <dgm:cxn modelId="{A95F2CA7-C675-468E-B5AE-2C9FB1C8B61C}" type="presParOf" srcId="{333A1088-737F-45CB-B68E-254E46348037}" destId="{6CC52724-78F5-4DBC-8A90-214E7CBDEA0A}" srcOrd="22" destOrd="0" presId="urn:microsoft.com/office/officeart/2005/8/layout/target3"/>
    <dgm:cxn modelId="{01F5B6C9-2593-43CE-A7E7-749E20A6C3B5}" type="presParOf" srcId="{333A1088-737F-45CB-B68E-254E46348037}" destId="{AA184C7D-FD55-4B54-862C-94E8F60503CF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"/>
                <a:satMod val="100000"/>
              </a:schemeClr>
            </a:gs>
            <a:gs pos="68000">
              <a:schemeClr val="accent2">
                <a:hueOff val="0"/>
                <a:satOff val="0"/>
                <a:lumOff val="0"/>
                <a:alphaOff val="0"/>
                <a:tint val="77000"/>
                <a:satMod val="100000"/>
              </a:schemeClr>
            </a:gs>
            <a:gs pos="81000">
              <a:schemeClr val="accent2">
                <a:hueOff val="0"/>
                <a:satOff val="0"/>
                <a:lumOff val="0"/>
                <a:alphaOff val="0"/>
                <a:tint val="79000"/>
                <a:satMod val="100000"/>
              </a:schemeClr>
            </a:gs>
            <a:gs pos="86000">
              <a:schemeClr val="accent2">
                <a:hueOff val="0"/>
                <a:satOff val="0"/>
                <a:lumOff val="0"/>
                <a:alphaOff val="0"/>
                <a:tint val="73000"/>
                <a:sat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35000"/>
                <a:sat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ZŠ Týnec nad Labem</a:t>
          </a:r>
          <a:endParaRPr lang="cs-CZ" sz="10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936304"/>
                <a:satOff val="-1168"/>
                <a:lumOff val="275"/>
                <a:alphaOff val="0"/>
                <a:tint val="1000"/>
                <a:satMod val="100000"/>
              </a:schemeClr>
            </a:gs>
            <a:gs pos="68000">
              <a:schemeClr val="accent2">
                <a:hueOff val="936304"/>
                <a:satOff val="-1168"/>
                <a:lumOff val="275"/>
                <a:alphaOff val="0"/>
                <a:tint val="77000"/>
                <a:satMod val="100000"/>
              </a:schemeClr>
            </a:gs>
            <a:gs pos="81000">
              <a:schemeClr val="accent2">
                <a:hueOff val="936304"/>
                <a:satOff val="-1168"/>
                <a:lumOff val="275"/>
                <a:alphaOff val="0"/>
                <a:tint val="79000"/>
                <a:satMod val="100000"/>
              </a:schemeClr>
            </a:gs>
            <a:gs pos="86000">
              <a:schemeClr val="accent2">
                <a:hueOff val="936304"/>
                <a:satOff val="-1168"/>
                <a:lumOff val="275"/>
                <a:alphaOff val="0"/>
                <a:tint val="73000"/>
                <a:satMod val="100000"/>
              </a:schemeClr>
            </a:gs>
            <a:gs pos="100000">
              <a:schemeClr val="accent2">
                <a:hueOff val="936304"/>
                <a:satOff val="-1168"/>
                <a:lumOff val="275"/>
                <a:alphaOff val="0"/>
                <a:tint val="35000"/>
                <a:sat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936304"/>
              <a:satOff val="-1168"/>
              <a:lumOff val="27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AUTOR: Martina Dostálová</a:t>
          </a:r>
          <a:endParaRPr lang="cs-CZ" sz="10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1872608"/>
                <a:satOff val="-2336"/>
                <a:lumOff val="549"/>
                <a:alphaOff val="0"/>
                <a:tint val="1000"/>
                <a:satMod val="100000"/>
              </a:schemeClr>
            </a:gs>
            <a:gs pos="68000">
              <a:schemeClr val="accent2">
                <a:hueOff val="1872608"/>
                <a:satOff val="-2336"/>
                <a:lumOff val="549"/>
                <a:alphaOff val="0"/>
                <a:tint val="77000"/>
                <a:satMod val="100000"/>
              </a:schemeClr>
            </a:gs>
            <a:gs pos="81000">
              <a:schemeClr val="accent2">
                <a:hueOff val="1872608"/>
                <a:satOff val="-2336"/>
                <a:lumOff val="549"/>
                <a:alphaOff val="0"/>
                <a:tint val="79000"/>
                <a:satMod val="100000"/>
              </a:schemeClr>
            </a:gs>
            <a:gs pos="86000">
              <a:schemeClr val="accent2">
                <a:hueOff val="1872608"/>
                <a:satOff val="-2336"/>
                <a:lumOff val="549"/>
                <a:alphaOff val="0"/>
                <a:tint val="73000"/>
                <a:satMod val="100000"/>
              </a:schemeClr>
            </a:gs>
            <a:gs pos="100000">
              <a:schemeClr val="accent2">
                <a:hueOff val="1872608"/>
                <a:satOff val="-2336"/>
                <a:lumOff val="549"/>
                <a:alphaOff val="0"/>
                <a:tint val="35000"/>
                <a:sat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1872608"/>
              <a:satOff val="-2336"/>
              <a:lumOff val="549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VY_32_INOVACE_16_Matematika pro 7.ročník_Opakování – počítání se stupni a racionálními čísly</a:t>
          </a:r>
          <a:endParaRPr lang="cs-CZ" sz="10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2808911"/>
                <a:satOff val="-3503"/>
                <a:lumOff val="824"/>
                <a:alphaOff val="0"/>
                <a:tint val="1000"/>
                <a:satMod val="100000"/>
              </a:schemeClr>
            </a:gs>
            <a:gs pos="68000">
              <a:schemeClr val="accent2">
                <a:hueOff val="2808911"/>
                <a:satOff val="-3503"/>
                <a:lumOff val="824"/>
                <a:alphaOff val="0"/>
                <a:tint val="77000"/>
                <a:satMod val="100000"/>
              </a:schemeClr>
            </a:gs>
            <a:gs pos="81000">
              <a:schemeClr val="accent2">
                <a:hueOff val="2808911"/>
                <a:satOff val="-3503"/>
                <a:lumOff val="824"/>
                <a:alphaOff val="0"/>
                <a:tint val="79000"/>
                <a:satMod val="100000"/>
              </a:schemeClr>
            </a:gs>
            <a:gs pos="86000">
              <a:schemeClr val="accent2">
                <a:hueOff val="2808911"/>
                <a:satOff val="-3503"/>
                <a:lumOff val="824"/>
                <a:alphaOff val="0"/>
                <a:tint val="73000"/>
                <a:satMod val="100000"/>
              </a:schemeClr>
            </a:gs>
            <a:gs pos="100000">
              <a:schemeClr val="accent2">
                <a:hueOff val="2808911"/>
                <a:satOff val="-3503"/>
                <a:lumOff val="824"/>
                <a:alphaOff val="0"/>
                <a:tint val="35000"/>
                <a:sat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2808911"/>
              <a:satOff val="-3503"/>
              <a:lumOff val="824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Téma: Opakování – počítání se stupni a racionálními čísly</a:t>
          </a:r>
          <a:endParaRPr lang="cs-CZ" sz="1000" kern="1200" dirty="0"/>
        </a:p>
      </dsp:txBody>
      <dsp:txXfrm>
        <a:off x="1273857" y="955392"/>
        <a:ext cx="5350878" cy="318465"/>
      </dsp:txXfrm>
    </dsp:sp>
    <dsp:sp modelId="{E0FB2A5C-E2B0-4033-ABA3-4057DC5C8581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3745215"/>
                <a:satOff val="-4671"/>
                <a:lumOff val="1098"/>
                <a:alphaOff val="0"/>
                <a:tint val="1000"/>
                <a:satMod val="100000"/>
              </a:schemeClr>
            </a:gs>
            <a:gs pos="68000">
              <a:schemeClr val="accent2">
                <a:hueOff val="3745215"/>
                <a:satOff val="-4671"/>
                <a:lumOff val="1098"/>
                <a:alphaOff val="0"/>
                <a:tint val="77000"/>
                <a:satMod val="100000"/>
              </a:schemeClr>
            </a:gs>
            <a:gs pos="81000">
              <a:schemeClr val="accent2">
                <a:hueOff val="3745215"/>
                <a:satOff val="-4671"/>
                <a:lumOff val="1098"/>
                <a:alphaOff val="0"/>
                <a:tint val="79000"/>
                <a:satMod val="100000"/>
              </a:schemeClr>
            </a:gs>
            <a:gs pos="86000">
              <a:schemeClr val="accent2">
                <a:hueOff val="3745215"/>
                <a:satOff val="-4671"/>
                <a:lumOff val="1098"/>
                <a:alphaOff val="0"/>
                <a:tint val="73000"/>
                <a:satMod val="100000"/>
              </a:schemeClr>
            </a:gs>
            <a:gs pos="100000">
              <a:schemeClr val="accent2">
                <a:hueOff val="3745215"/>
                <a:satOff val="-4671"/>
                <a:lumOff val="1098"/>
                <a:alphaOff val="0"/>
                <a:tint val="35000"/>
                <a:sat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F703DEAC-3966-4B15-9E96-AFF0F8DF79F2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3745215"/>
              <a:satOff val="-4671"/>
              <a:lumOff val="109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smtClean="0"/>
            <a:t>Vytvořeno: </a:t>
          </a:r>
          <a:r>
            <a:rPr lang="cs-CZ" sz="1000" kern="1200" smtClean="0"/>
            <a:t>únor 2012</a:t>
          </a:r>
          <a:endParaRPr lang="cs-CZ" sz="1000" kern="1200" dirty="0"/>
        </a:p>
      </dsp:txBody>
      <dsp:txXfrm>
        <a:off x="1273857" y="1273857"/>
        <a:ext cx="5350878" cy="318465"/>
      </dsp:txXfrm>
    </dsp:sp>
    <dsp:sp modelId="{18C50C28-C73C-4A3B-8CE2-F17784A44193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1000"/>
                <a:satMod val="100000"/>
              </a:schemeClr>
            </a:gs>
            <a:gs pos="68000">
              <a:schemeClr val="accent2">
                <a:hueOff val="4681519"/>
                <a:satOff val="-5839"/>
                <a:lumOff val="1373"/>
                <a:alphaOff val="0"/>
                <a:tint val="77000"/>
                <a:satMod val="100000"/>
              </a:schemeClr>
            </a:gs>
            <a:gs pos="81000">
              <a:schemeClr val="accent2">
                <a:hueOff val="4681519"/>
                <a:satOff val="-5839"/>
                <a:lumOff val="1373"/>
                <a:alphaOff val="0"/>
                <a:tint val="79000"/>
                <a:satMod val="100000"/>
              </a:schemeClr>
            </a:gs>
            <a:gs pos="86000">
              <a:schemeClr val="accent2">
                <a:hueOff val="4681519"/>
                <a:satOff val="-5839"/>
                <a:lumOff val="1373"/>
                <a:alphaOff val="0"/>
                <a:tint val="73000"/>
                <a:satMod val="10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35000"/>
                <a:sat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D5083A4-7ACD-4C5E-A1BF-E6D1B7CC6EB1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CZ.1.07/1.4.00/21.1921</a:t>
          </a:r>
          <a:endParaRPr lang="cs-CZ" sz="10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57273128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aturation sat="20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0282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800" dirty="0" smtClean="0"/>
              <a:t>Digitální učební materiál Opakování – počítání se stupni a racionálními čísly je určen ke opakování sčítání, odčítání, násobení a dělení stupňů  a k procvičování počítání s racionálními čísly. Je určen k práci na interaktivní tabuli se žáky sedmého ročníku základní školy.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742785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reflection blurRad="6350" stA="55000" endA="300" endPos="45500" dir="5400000" sy="-100000" algn="bl" rotWithShape="0"/>
                </a:effectLst>
              </a:rPr>
              <a:t>Počítání se stupni a minutami</a:t>
            </a:r>
            <a:endParaRPr lang="cs-CZ" dirty="0">
              <a:effectLst>
                <a:glow rad="228600">
                  <a:schemeClr val="accent1">
                    <a:satMod val="175000"/>
                    <a:alpha val="40000"/>
                  </a:schemeClr>
                </a:glow>
                <a:reflection blurRad="6350" stA="55000" endA="300" endPos="45500" dir="5400000" sy="-100000" algn="bl" rotWithShape="0"/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23269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tabulku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6481012"/>
              </p:ext>
            </p:extLst>
          </p:nvPr>
        </p:nvGraphicFramePr>
        <p:xfrm>
          <a:off x="395536" y="2996952"/>
          <a:ext cx="8363271" cy="3412975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1194753"/>
                <a:gridCol w="1194753"/>
                <a:gridCol w="1194753"/>
                <a:gridCol w="1194753"/>
                <a:gridCol w="1194753"/>
                <a:gridCol w="1194753"/>
                <a:gridCol w="1194753"/>
              </a:tblGrid>
              <a:tr h="682595">
                <a:tc>
                  <a:txBody>
                    <a:bodyPr/>
                    <a:lstStyle/>
                    <a:p>
                      <a:pPr algn="ctr"/>
                      <a:r>
                        <a:rPr lang="el-GR" dirty="0" smtClean="0">
                          <a:latin typeface="Calibri"/>
                          <a:cs typeface="Calibri"/>
                        </a:rPr>
                        <a:t>α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100°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682595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2 . </a:t>
                      </a:r>
                      <a:r>
                        <a:rPr lang="el-GR" dirty="0" smtClean="0">
                          <a:latin typeface="+mn-lt"/>
                          <a:cs typeface="Calibri"/>
                        </a:rPr>
                        <a:t>α</a:t>
                      </a:r>
                      <a:endParaRPr lang="cs-CZ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120°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682595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l-GR" dirty="0" smtClean="0">
                          <a:latin typeface="+mn-lt"/>
                          <a:cs typeface="Calibri"/>
                        </a:rPr>
                        <a:t>α</a:t>
                      </a:r>
                      <a:r>
                        <a:rPr lang="cs-CZ" baseline="0" dirty="0" smtClean="0">
                          <a:latin typeface="+mn-lt"/>
                          <a:cs typeface="+mn-cs"/>
                        </a:rPr>
                        <a:t> – 50°</a:t>
                      </a:r>
                      <a:endParaRPr lang="cs-CZ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20°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0°</a:t>
                      </a:r>
                      <a:endParaRPr lang="cs-CZ" dirty="0"/>
                    </a:p>
                  </a:txBody>
                  <a:tcPr anchor="ctr"/>
                </a:tc>
              </a:tr>
              <a:tr h="682595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l-GR" dirty="0" smtClean="0">
                          <a:latin typeface="+mn-lt"/>
                          <a:cs typeface="Calibri"/>
                        </a:rPr>
                        <a:t>α</a:t>
                      </a:r>
                      <a:r>
                        <a:rPr lang="cs-CZ" baseline="0" dirty="0" smtClean="0">
                          <a:latin typeface="+mn-lt"/>
                          <a:cs typeface="+mn-cs"/>
                        </a:rPr>
                        <a:t> + 30°</a:t>
                      </a:r>
                      <a:endParaRPr lang="cs-CZ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110°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682595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l-GR" dirty="0" smtClean="0">
                          <a:latin typeface="+mn-lt"/>
                          <a:cs typeface="Calibri"/>
                        </a:rPr>
                        <a:t>α</a:t>
                      </a:r>
                      <a:r>
                        <a:rPr lang="cs-CZ" baseline="0" dirty="0" smtClean="0">
                          <a:latin typeface="+mn-lt"/>
                          <a:cs typeface="+mn-cs"/>
                        </a:rPr>
                        <a:t> : 2</a:t>
                      </a:r>
                      <a:endParaRPr lang="cs-CZ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90°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401540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tabulku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1940933"/>
              </p:ext>
            </p:extLst>
          </p:nvPr>
        </p:nvGraphicFramePr>
        <p:xfrm>
          <a:off x="395536" y="3573016"/>
          <a:ext cx="8363274" cy="2980928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1393879"/>
                <a:gridCol w="1393879"/>
                <a:gridCol w="1393879"/>
                <a:gridCol w="1393879"/>
                <a:gridCol w="1393879"/>
                <a:gridCol w="1393879"/>
              </a:tblGrid>
              <a:tr h="745232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l-GR" dirty="0" smtClean="0">
                          <a:latin typeface="+mn-lt"/>
                          <a:cs typeface="Calibri"/>
                        </a:rPr>
                        <a:t>α</a:t>
                      </a:r>
                      <a:endParaRPr lang="cs-CZ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50°13´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240°37´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76°15´</a:t>
                      </a:r>
                      <a:endParaRPr lang="cs-CZ" dirty="0"/>
                    </a:p>
                  </a:txBody>
                  <a:tcPr anchor="ctr"/>
                </a:tc>
              </a:tr>
              <a:tr h="745232">
                <a:tc>
                  <a:txBody>
                    <a:bodyPr/>
                    <a:lstStyle/>
                    <a:p>
                      <a:pPr algn="ctr"/>
                      <a:r>
                        <a:rPr lang="el-GR" dirty="0" smtClean="0">
                          <a:latin typeface="Calibri"/>
                          <a:cs typeface="Calibri"/>
                        </a:rPr>
                        <a:t>β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18°31´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130°18´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62°54´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745232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l-GR" dirty="0" smtClean="0">
                          <a:latin typeface="+mn-lt"/>
                          <a:cs typeface="Calibri"/>
                        </a:rPr>
                        <a:t>α</a:t>
                      </a:r>
                      <a:r>
                        <a:rPr lang="cs-CZ" dirty="0" smtClean="0">
                          <a:latin typeface="+mn-lt"/>
                          <a:cs typeface="Calibri"/>
                        </a:rPr>
                        <a:t> + </a:t>
                      </a:r>
                      <a:r>
                        <a:rPr lang="el-GR" dirty="0" smtClean="0">
                          <a:latin typeface="+mn-lt"/>
                          <a:cs typeface="Calibri"/>
                        </a:rPr>
                        <a:t>β</a:t>
                      </a:r>
                      <a:endParaRPr lang="cs-CZ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76°27´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197°13´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745232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l-GR" dirty="0" smtClean="0">
                          <a:latin typeface="+mn-lt"/>
                          <a:cs typeface="Calibri"/>
                        </a:rPr>
                        <a:t>α</a:t>
                      </a:r>
                      <a:r>
                        <a:rPr lang="cs-CZ" dirty="0" smtClean="0">
                          <a:latin typeface="+mn-lt"/>
                          <a:cs typeface="Calibri"/>
                        </a:rPr>
                        <a:t> - </a:t>
                      </a:r>
                      <a:r>
                        <a:rPr lang="el-GR" dirty="0" smtClean="0">
                          <a:latin typeface="+mn-lt"/>
                          <a:cs typeface="Calibri"/>
                        </a:rPr>
                        <a:t>β</a:t>
                      </a:r>
                      <a:endParaRPr lang="cs-CZ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47°09´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19°04´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884123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reflection blurRad="6350" stA="55000" endA="300" endPos="45500" dir="5400000" sy="-100000" algn="bl" rotWithShape="0"/>
                </a:effectLst>
              </a:rPr>
              <a:t>Počítání s racionálními čísly</a:t>
            </a:r>
            <a:endParaRPr lang="cs-CZ" dirty="0">
              <a:effectLst>
                <a:glow rad="228600">
                  <a:schemeClr val="accent1">
                    <a:satMod val="175000"/>
                    <a:alpha val="40000"/>
                  </a:schemeClr>
                </a:glow>
                <a:reflection blurRad="6350" stA="55000" endA="300" endPos="45500" dir="5400000" sy="-100000" algn="bl" rotWithShape="0"/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87182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1"/>
                <a:ext cx="3610744" cy="964703"/>
              </a:xfr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marL="0" indent="0" algn="ctr">
                  <a:buNone/>
                </a:pPr>
                <a:r>
                  <a:rPr lang="cs-CZ" dirty="0" smtClean="0"/>
                  <a:t>(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+1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−</m:t>
                    </m:r>
                  </m:oMath>
                </a14:m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4</m:t>
                        </m:r>
                      </m:den>
                    </m:f>
                    <m:r>
                      <a:rPr lang="cs-CZ" b="0" i="1" dirty="0" smtClean="0">
                        <a:latin typeface="Cambria Math"/>
                      </a:rPr>
                      <m:t>). </m:t>
                    </m:r>
                    <m:f>
                      <m:fPr>
                        <m:ctrlPr>
                          <a:rPr lang="cs-CZ" b="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16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27 </m:t>
                        </m:r>
                      </m:den>
                    </m:f>
                    <m:r>
                      <a:rPr lang="cs-CZ" b="0" i="1" dirty="0" smtClean="0">
                        <a:latin typeface="Cambria Math"/>
                      </a:rPr>
                      <m:t>=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1"/>
                <a:ext cx="3610744" cy="964703"/>
              </a:xfrm>
              <a:blipFill rotWithShape="1">
                <a:blip r:embed="rId2"/>
                <a:stretch>
                  <a:fillRect b="-6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 3"/>
          <p:cNvSpPr/>
          <p:nvPr/>
        </p:nvSpPr>
        <p:spPr>
          <a:xfrm>
            <a:off x="467544" y="2852936"/>
            <a:ext cx="8352928" cy="374441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62775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1"/>
                <a:ext cx="3538736" cy="964704"/>
              </a:xfrm>
            </p:spPr>
            <p:style>
              <a:lnRef idx="1">
                <a:schemeClr val="accent2"/>
              </a:lnRef>
              <a:fillRef idx="2">
                <a:schemeClr val="accent2"/>
              </a:fillRef>
              <a:effectRef idx="1">
                <a:schemeClr val="accent2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marL="0" indent="0" algn="ctr">
                  <a:buNone/>
                </a:pP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(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 smtClean="0"/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100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) . (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− 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9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)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1"/>
                <a:ext cx="3538736" cy="964704"/>
              </a:xfrm>
              <a:blipFill rotWithShape="1">
                <a:blip r:embed="rId2"/>
                <a:stretch>
                  <a:fillRect b="-6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 3"/>
          <p:cNvSpPr/>
          <p:nvPr/>
        </p:nvSpPr>
        <p:spPr>
          <a:xfrm>
            <a:off x="467544" y="2852936"/>
            <a:ext cx="8352928" cy="374441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18008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1"/>
                <a:ext cx="3610744" cy="1108719"/>
              </a:xfrm>
            </p:spPr>
            <p:style>
              <a:lnRef idx="1">
                <a:schemeClr val="accent3"/>
              </a:lnRef>
              <a:fillRef idx="2">
                <a:schemeClr val="accent3"/>
              </a:fillRef>
              <a:effectRef idx="1">
                <a:schemeClr val="accent3"/>
              </a:effectRef>
              <a:fontRef idx="minor">
                <a:schemeClr val="dk1"/>
              </a:fontRef>
            </p:style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(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7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)∙8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6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6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1"/>
                <a:ext cx="3610744" cy="1108719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 3"/>
          <p:cNvSpPr/>
          <p:nvPr/>
        </p:nvSpPr>
        <p:spPr>
          <a:xfrm>
            <a:off x="467544" y="2852936"/>
            <a:ext cx="8352928" cy="3744416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04544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1"/>
                <a:ext cx="4042792" cy="1180727"/>
              </a:xfrm>
            </p:spPr>
            <p:style>
              <a:lnRef idx="1">
                <a:schemeClr val="accent4"/>
              </a:lnRef>
              <a:fillRef idx="2">
                <a:schemeClr val="accent4"/>
              </a:fillRef>
              <a:effectRef idx="1">
                <a:schemeClr val="accent4"/>
              </a:effectRef>
              <a:fontRef idx="minor">
                <a:schemeClr val="dk1"/>
              </a:fontRef>
            </p:style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9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∙7+9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1"/>
                <a:ext cx="4042792" cy="1180727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 3"/>
          <p:cNvSpPr/>
          <p:nvPr/>
        </p:nvSpPr>
        <p:spPr>
          <a:xfrm>
            <a:off x="467544" y="2852936"/>
            <a:ext cx="8352928" cy="3744416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23466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51520" y="2204864"/>
            <a:ext cx="8280920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http://microsoft.com</a:t>
            </a:r>
          </a:p>
          <a:p>
            <a:endParaRPr lang="cs-CZ" dirty="0" smtClean="0"/>
          </a:p>
          <a:p>
            <a:r>
              <a:rPr lang="cs-CZ" dirty="0" smtClean="0"/>
              <a:t>ODVÁRKO, Oldřich; KADLEČEK, Jiří. </a:t>
            </a:r>
            <a:r>
              <a:rPr lang="cs-CZ" i="1" dirty="0" smtClean="0"/>
              <a:t>Matematika pro 7.ročník základní školy : 1.díl</a:t>
            </a:r>
            <a:r>
              <a:rPr lang="cs-CZ" dirty="0" smtClean="0"/>
              <a:t>. 1.vydání. Praha : Prometheus, 1998. 88 s. ISBN 80-7196-111-6.</a:t>
            </a:r>
          </a:p>
          <a:p>
            <a:endParaRPr lang="cs-CZ" dirty="0"/>
          </a:p>
          <a:p>
            <a:r>
              <a:rPr lang="cs-CZ" dirty="0"/>
              <a:t>ODVÁRKO, Oldřich; KADLEČEK, Jiří</a:t>
            </a:r>
            <a:r>
              <a:rPr lang="cs-CZ" dirty="0" smtClean="0"/>
              <a:t>. </a:t>
            </a:r>
            <a:r>
              <a:rPr lang="cs-CZ" i="1" dirty="0" smtClean="0"/>
              <a:t>Pracovní sešit z matematiky pro 7. ročník základní školy. </a:t>
            </a:r>
            <a:r>
              <a:rPr lang="cs-CZ" dirty="0" smtClean="0"/>
              <a:t>1.vydání. Praha : Prometheus, 1999. 180 s. ISBN 80-7196-162-0.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9821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307</Words>
  <Application>Microsoft Office PowerPoint</Application>
  <PresentationFormat>Předvádění na obrazovce (4:3)</PresentationFormat>
  <Paragraphs>53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Anotace</vt:lpstr>
      <vt:lpstr>Počítání se stupni a minutami</vt:lpstr>
      <vt:lpstr>Doplň tabulku</vt:lpstr>
      <vt:lpstr>Doplň tabulku</vt:lpstr>
      <vt:lpstr>Počítání s racionálními čísly</vt:lpstr>
      <vt:lpstr>Vypočítej</vt:lpstr>
      <vt:lpstr>Vypočítej</vt:lpstr>
      <vt:lpstr>Vypočítej</vt:lpstr>
      <vt:lpstr>Vypočítej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Martina Dostálová</dc:creator>
  <cp:lastModifiedBy>Martina Dostálová</cp:lastModifiedBy>
  <cp:revision>14</cp:revision>
  <dcterms:created xsi:type="dcterms:W3CDTF">2012-02-23T15:06:06Z</dcterms:created>
  <dcterms:modified xsi:type="dcterms:W3CDTF">2012-05-21T11:13:02Z</dcterms:modified>
</cp:coreProperties>
</file>