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VY_32_INOVACE_16_Matematika pro 7.ročník_Přímá úměrnost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Přímá úměrnost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1719EBDF-10BB-4E2C-9116-BC32278EDF3F}">
      <dgm:prSet/>
      <dgm:spPr/>
      <dgm:t>
        <a:bodyPr/>
        <a:lstStyle/>
        <a:p>
          <a:pPr algn="l"/>
          <a:r>
            <a:rPr lang="cs-CZ" dirty="0" smtClean="0"/>
            <a:t>Vytvořeno: únor 2012</a:t>
          </a:r>
          <a:endParaRPr lang="cs-CZ" dirty="0"/>
        </a:p>
      </dgm:t>
    </dgm:pt>
    <dgm:pt modelId="{51FBE7C7-0EA9-45D7-B3C4-F75D65F449FC}" type="parTrans" cxnId="{EEB0675A-60B8-4FF5-A3DF-656F673C1BA8}">
      <dgm:prSet/>
      <dgm:spPr/>
      <dgm:t>
        <a:bodyPr/>
        <a:lstStyle/>
        <a:p>
          <a:pPr algn="l"/>
          <a:endParaRPr lang="cs-CZ"/>
        </a:p>
      </dgm:t>
    </dgm:pt>
    <dgm:pt modelId="{2A39C9AE-D35D-4058-903D-6B86CAF98278}" type="sibTrans" cxnId="{EEB0675A-60B8-4FF5-A3DF-656F673C1BA8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F8AC250-6EFA-46EE-B5ED-74678368B407}" type="pres">
      <dgm:prSet presAssocID="{1719EBDF-10BB-4E2C-9116-BC32278EDF3F}" presName="vertSpace5" presStyleLbl="node1" presStyleIdx="3" presStyleCnt="6"/>
      <dgm:spPr/>
      <dgm:t>
        <a:bodyPr/>
        <a:lstStyle/>
        <a:p>
          <a:endParaRPr lang="cs-CZ"/>
        </a:p>
      </dgm:t>
    </dgm:pt>
    <dgm:pt modelId="{D59E84D6-73D1-46D5-AA72-E9E9270D3B3F}" type="pres">
      <dgm:prSet presAssocID="{1719EBDF-10BB-4E2C-9116-BC32278EDF3F}" presName="circle5" presStyleLbl="node1" presStyleIdx="4" presStyleCnt="6"/>
      <dgm:spPr/>
      <dgm:t>
        <a:bodyPr/>
        <a:lstStyle/>
        <a:p>
          <a:endParaRPr lang="cs-CZ"/>
        </a:p>
      </dgm:t>
    </dgm:pt>
    <dgm:pt modelId="{97B157A8-AA72-4A90-95F0-18A60B1D85EA}" type="pres">
      <dgm:prSet presAssocID="{1719EBDF-10BB-4E2C-9116-BC32278EDF3F}" presName="rect5" presStyleLbl="alignAcc1" presStyleIdx="4" presStyleCnt="6"/>
      <dgm:spPr/>
      <dgm:t>
        <a:bodyPr/>
        <a:lstStyle/>
        <a:p>
          <a:endParaRPr lang="cs-CZ"/>
        </a:p>
      </dgm:t>
    </dgm:pt>
    <dgm:pt modelId="{EF38BDAE-5F82-4D97-926A-DB73820EF95E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55A8391D-E45F-4792-BB88-8A4E720C0F68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85F8066-C801-4100-A46A-6763EEC03F23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61E426-2787-4A94-8C27-1D918CA44A69}" type="pres">
      <dgm:prSet presAssocID="{1719EBDF-10BB-4E2C-9116-BC32278EDF3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CE1E1E-6AFC-4390-985A-04F9B1898C1F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7A8788-5BB2-49A5-86B5-459511E9605D}" type="presOf" srcId="{D1B46980-6531-4606-95E6-44980827E919}" destId="{6140AFEC-043D-4C43-A2F9-D0F5331DF3A3}" srcOrd="0" destOrd="0" presId="urn:microsoft.com/office/officeart/2005/8/layout/target3"/>
    <dgm:cxn modelId="{634DD006-2E12-46DA-BD1E-F1D3F5A55377}" type="presOf" srcId="{4C35D32F-0EAB-4CD7-82EE-45574DC2A586}" destId="{285F8066-C801-4100-A46A-6763EEC03F2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EB0675A-60B8-4FF5-A3DF-656F673C1BA8}" srcId="{757F3AB3-0718-4624-B441-E567A8F0AB56}" destId="{1719EBDF-10BB-4E2C-9116-BC32278EDF3F}" srcOrd="4" destOrd="0" parTransId="{51FBE7C7-0EA9-45D7-B3C4-F75D65F449FC}" sibTransId="{2A39C9AE-D35D-4058-903D-6B86CAF9827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56B350-69D3-468B-BC31-2ACD2CE13E11}" type="presOf" srcId="{4C35D32F-0EAB-4CD7-82EE-45574DC2A586}" destId="{C6CE1E1E-6AFC-4390-985A-04F9B1898C1F}" srcOrd="1" destOrd="0" presId="urn:microsoft.com/office/officeart/2005/8/layout/target3"/>
    <dgm:cxn modelId="{886FF757-81BE-42BA-AEBB-2B5AB1A103D6}" type="presOf" srcId="{B651F6E3-6281-48DB-9319-2AEAFDAE7572}" destId="{619D679B-A015-4ECF-8348-D1034C574F40}" srcOrd="0" destOrd="0" presId="urn:microsoft.com/office/officeart/2005/8/layout/target3"/>
    <dgm:cxn modelId="{F8810833-60D3-419F-BB88-F68BC34ED71B}" type="presOf" srcId="{1719EBDF-10BB-4E2C-9116-BC32278EDF3F}" destId="{97B157A8-AA72-4A90-95F0-18A60B1D85EA}" srcOrd="0" destOrd="0" presId="urn:microsoft.com/office/officeart/2005/8/layout/target3"/>
    <dgm:cxn modelId="{E63A8B0B-2148-4A49-802C-C8FFF16920A0}" type="presOf" srcId="{B651F6E3-6281-48DB-9319-2AEAFDAE7572}" destId="{6BB5E863-4638-4E1D-BFDE-399D028AC4ED}" srcOrd="1" destOrd="0" presId="urn:microsoft.com/office/officeart/2005/8/layout/target3"/>
    <dgm:cxn modelId="{74EFFE93-EF0A-45F9-A3D7-2E515FC95D0B}" type="presOf" srcId="{D8197B8C-B260-4A16-BDF4-0947B075E274}" destId="{5A5FFA88-C948-4069-8E93-59FA12366E83}" srcOrd="1" destOrd="0" presId="urn:microsoft.com/office/officeart/2005/8/layout/target3"/>
    <dgm:cxn modelId="{4B8F7AB9-AC49-4650-AA30-EAC410FF6215}" type="presOf" srcId="{757F3AB3-0718-4624-B441-E567A8F0AB56}" destId="{333A1088-737F-45CB-B68E-254E46348037}" srcOrd="0" destOrd="0" presId="urn:microsoft.com/office/officeart/2005/8/layout/target3"/>
    <dgm:cxn modelId="{C582A069-8EDB-46DA-A66F-F4574912600C}" type="presOf" srcId="{1719EBDF-10BB-4E2C-9116-BC32278EDF3F}" destId="{A361E426-2787-4A94-8C27-1D918CA44A69}" srcOrd="1" destOrd="0" presId="urn:microsoft.com/office/officeart/2005/8/layout/target3"/>
    <dgm:cxn modelId="{56CE2C0F-0708-47B5-BD07-2145D7F0BD03}" type="presOf" srcId="{D1D4F407-5343-4D3F-B5B9-D407B03CAEB4}" destId="{D005CE8C-CC26-4C3E-AC11-E15060ECD759}" srcOrd="0" destOrd="0" presId="urn:microsoft.com/office/officeart/2005/8/layout/target3"/>
    <dgm:cxn modelId="{B3CFE28D-E2F7-4688-8D6A-4F5A42045492}" type="presOf" srcId="{D8197B8C-B260-4A16-BDF4-0947B075E274}" destId="{25B08C86-7E15-44DC-BE7F-FFB55DD49D12}" srcOrd="0" destOrd="0" presId="urn:microsoft.com/office/officeart/2005/8/layout/target3"/>
    <dgm:cxn modelId="{E121A76C-0889-4BE0-BD76-B73C5D00DAE8}" type="presOf" srcId="{D1B46980-6531-4606-95E6-44980827E919}" destId="{2BE915AB-18AA-4053-B92C-3BFC9ED204BB}" srcOrd="1" destOrd="0" presId="urn:microsoft.com/office/officeart/2005/8/layout/target3"/>
    <dgm:cxn modelId="{E2137E0C-D943-4B49-A784-45D7EDA72D3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1BD5BEF-8CE8-4619-A67B-0439BC5B4C0B}" type="presParOf" srcId="{333A1088-737F-45CB-B68E-254E46348037}" destId="{F5ABB229-8D3B-4694-996A-96F23CF14429}" srcOrd="0" destOrd="0" presId="urn:microsoft.com/office/officeart/2005/8/layout/target3"/>
    <dgm:cxn modelId="{01863D32-3A68-4EA7-AB1C-3182D49A38E8}" type="presParOf" srcId="{333A1088-737F-45CB-B68E-254E46348037}" destId="{F41139FD-01EE-4571-8B17-4FB00FC51163}" srcOrd="1" destOrd="0" presId="urn:microsoft.com/office/officeart/2005/8/layout/target3"/>
    <dgm:cxn modelId="{DD0E32F7-BBB8-45A3-8738-76D770C82B75}" type="presParOf" srcId="{333A1088-737F-45CB-B68E-254E46348037}" destId="{D005CE8C-CC26-4C3E-AC11-E15060ECD759}" srcOrd="2" destOrd="0" presId="urn:microsoft.com/office/officeart/2005/8/layout/target3"/>
    <dgm:cxn modelId="{DFE32E17-E0DC-4043-B7C5-B654287AE1A8}" type="presParOf" srcId="{333A1088-737F-45CB-B68E-254E46348037}" destId="{2C702D82-9B77-49B7-9568-BB8EB47C3372}" srcOrd="3" destOrd="0" presId="urn:microsoft.com/office/officeart/2005/8/layout/target3"/>
    <dgm:cxn modelId="{96B8B2BF-BB78-4D90-BDD7-E090232842D5}" type="presParOf" srcId="{333A1088-737F-45CB-B68E-254E46348037}" destId="{A52A0455-90FF-4808-ABD0-F02540D31D5A}" srcOrd="4" destOrd="0" presId="urn:microsoft.com/office/officeart/2005/8/layout/target3"/>
    <dgm:cxn modelId="{A6BD3B13-61CD-4335-A468-551CFCE18236}" type="presParOf" srcId="{333A1088-737F-45CB-B68E-254E46348037}" destId="{6140AFEC-043D-4C43-A2F9-D0F5331DF3A3}" srcOrd="5" destOrd="0" presId="urn:microsoft.com/office/officeart/2005/8/layout/target3"/>
    <dgm:cxn modelId="{4AFB5EBF-4AFD-411B-8293-547DFCDD1BF3}" type="presParOf" srcId="{333A1088-737F-45CB-B68E-254E46348037}" destId="{9358AC05-5D7D-4327-9F80-1AD486AEA664}" srcOrd="6" destOrd="0" presId="urn:microsoft.com/office/officeart/2005/8/layout/target3"/>
    <dgm:cxn modelId="{8D59CD72-6A4E-495E-96EA-CD139D61FECA}" type="presParOf" srcId="{333A1088-737F-45CB-B68E-254E46348037}" destId="{313FC574-E1CD-4FB4-B054-0B805CE0447D}" srcOrd="7" destOrd="0" presId="urn:microsoft.com/office/officeart/2005/8/layout/target3"/>
    <dgm:cxn modelId="{1F25731B-BAD7-42B1-8E17-5A530A540283}" type="presParOf" srcId="{333A1088-737F-45CB-B68E-254E46348037}" destId="{619D679B-A015-4ECF-8348-D1034C574F40}" srcOrd="8" destOrd="0" presId="urn:microsoft.com/office/officeart/2005/8/layout/target3"/>
    <dgm:cxn modelId="{085DC2ED-99A3-42B0-9B1F-DB9172532DC6}" type="presParOf" srcId="{333A1088-737F-45CB-B68E-254E46348037}" destId="{322283A8-4A27-4CDA-BAE3-F381106A9174}" srcOrd="9" destOrd="0" presId="urn:microsoft.com/office/officeart/2005/8/layout/target3"/>
    <dgm:cxn modelId="{360C3914-E282-43AE-85E8-1C06EE3EB4FB}" type="presParOf" srcId="{333A1088-737F-45CB-B68E-254E46348037}" destId="{FFC9F71D-1B4F-4AD9-A4A6-86ADEFC8AF5C}" srcOrd="10" destOrd="0" presId="urn:microsoft.com/office/officeart/2005/8/layout/target3"/>
    <dgm:cxn modelId="{CEE338B6-3E22-4415-96C8-4DD89D0682AE}" type="presParOf" srcId="{333A1088-737F-45CB-B68E-254E46348037}" destId="{25B08C86-7E15-44DC-BE7F-FFB55DD49D12}" srcOrd="11" destOrd="0" presId="urn:microsoft.com/office/officeart/2005/8/layout/target3"/>
    <dgm:cxn modelId="{1ECF7DB1-CF37-4DB3-9C85-5BADE61A973D}" type="presParOf" srcId="{333A1088-737F-45CB-B68E-254E46348037}" destId="{BF8AC250-6EFA-46EE-B5ED-74678368B407}" srcOrd="12" destOrd="0" presId="urn:microsoft.com/office/officeart/2005/8/layout/target3"/>
    <dgm:cxn modelId="{1C5D3068-7223-4333-AB24-7E3E74233134}" type="presParOf" srcId="{333A1088-737F-45CB-B68E-254E46348037}" destId="{D59E84D6-73D1-46D5-AA72-E9E9270D3B3F}" srcOrd="13" destOrd="0" presId="urn:microsoft.com/office/officeart/2005/8/layout/target3"/>
    <dgm:cxn modelId="{BB274F42-B463-40A2-A741-47F33E8BFA46}" type="presParOf" srcId="{333A1088-737F-45CB-B68E-254E46348037}" destId="{97B157A8-AA72-4A90-95F0-18A60B1D85EA}" srcOrd="14" destOrd="0" presId="urn:microsoft.com/office/officeart/2005/8/layout/target3"/>
    <dgm:cxn modelId="{6F0C9FFE-7D3E-4864-87E7-F542161A3D0D}" type="presParOf" srcId="{333A1088-737F-45CB-B68E-254E46348037}" destId="{EF38BDAE-5F82-4D97-926A-DB73820EF95E}" srcOrd="15" destOrd="0" presId="urn:microsoft.com/office/officeart/2005/8/layout/target3"/>
    <dgm:cxn modelId="{2185964E-7697-405B-B780-03F6424ACC59}" type="presParOf" srcId="{333A1088-737F-45CB-B68E-254E46348037}" destId="{55A8391D-E45F-4792-BB88-8A4E720C0F68}" srcOrd="16" destOrd="0" presId="urn:microsoft.com/office/officeart/2005/8/layout/target3"/>
    <dgm:cxn modelId="{8D603FCA-2042-43F7-88BB-08A21486B03F}" type="presParOf" srcId="{333A1088-737F-45CB-B68E-254E46348037}" destId="{285F8066-C801-4100-A46A-6763EEC03F23}" srcOrd="17" destOrd="0" presId="urn:microsoft.com/office/officeart/2005/8/layout/target3"/>
    <dgm:cxn modelId="{2D8A3EF5-6DE1-4F7E-9560-08E49D0A1155}" type="presParOf" srcId="{333A1088-737F-45CB-B68E-254E46348037}" destId="{AED2198E-93D5-4001-81B4-73124B309672}" srcOrd="18" destOrd="0" presId="urn:microsoft.com/office/officeart/2005/8/layout/target3"/>
    <dgm:cxn modelId="{392B048C-2982-4EA7-B1D4-F7D639BC00A7}" type="presParOf" srcId="{333A1088-737F-45CB-B68E-254E46348037}" destId="{2BE915AB-18AA-4053-B92C-3BFC9ED204BB}" srcOrd="19" destOrd="0" presId="urn:microsoft.com/office/officeart/2005/8/layout/target3"/>
    <dgm:cxn modelId="{C7440DE3-A572-4D73-B0E0-C52C43100DBD}" type="presParOf" srcId="{333A1088-737F-45CB-B68E-254E46348037}" destId="{6BB5E863-4638-4E1D-BFDE-399D028AC4ED}" srcOrd="20" destOrd="0" presId="urn:microsoft.com/office/officeart/2005/8/layout/target3"/>
    <dgm:cxn modelId="{F310230A-D89A-455D-8C2E-7AB1BCBA0813}" type="presParOf" srcId="{333A1088-737F-45CB-B68E-254E46348037}" destId="{5A5FFA88-C948-4069-8E93-59FA12366E83}" srcOrd="21" destOrd="0" presId="urn:microsoft.com/office/officeart/2005/8/layout/target3"/>
    <dgm:cxn modelId="{990E5E37-1BA5-4935-A8D3-F7AF7A6C96B6}" type="presParOf" srcId="{333A1088-737F-45CB-B68E-254E46348037}" destId="{A361E426-2787-4A94-8C27-1D918CA44A69}" srcOrd="22" destOrd="0" presId="urn:microsoft.com/office/officeart/2005/8/layout/target3"/>
    <dgm:cxn modelId="{3DD1A570-A46B-4F7A-9EDB-AC5D5B1A653B}" type="presParOf" srcId="{333A1088-737F-45CB-B68E-254E46348037}" destId="{C6CE1E1E-6AFC-4390-985A-04F9B1898C1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0000"/>
                <a:satMod val="15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80000"/>
                <a:satMod val="2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ln>
          <a:noFill/>
        </a:ln>
        <a:effectLst>
          <a:outerShdw blurRad="50800" dist="25400" dir="5400000" sx="101000" sy="101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46261"/>
                <a:satOff val="13225"/>
                <a:lumOff val="-3726"/>
                <a:alphaOff val="0"/>
                <a:tint val="90000"/>
                <a:satMod val="150000"/>
              </a:schemeClr>
            </a:gs>
            <a:gs pos="35000">
              <a:schemeClr val="accent5">
                <a:hueOff val="-646261"/>
                <a:satOff val="13225"/>
                <a:lumOff val="-3726"/>
                <a:alphaOff val="0"/>
                <a:tint val="80000"/>
                <a:satMod val="200000"/>
              </a:schemeClr>
            </a:gs>
            <a:gs pos="100000">
              <a:schemeClr val="accent5">
                <a:hueOff val="-646261"/>
                <a:satOff val="13225"/>
                <a:lumOff val="-3726"/>
                <a:alphaOff val="0"/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ln>
          <a:noFill/>
        </a:ln>
        <a:effectLst>
          <a:outerShdw blurRad="50800" dist="25400" dir="5400000" sx="101000" sy="101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46261"/>
              <a:satOff val="13225"/>
              <a:lumOff val="-372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Martina Dostálová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292522"/>
                <a:satOff val="26449"/>
                <a:lumOff val="-7451"/>
                <a:alphaOff val="0"/>
                <a:tint val="90000"/>
                <a:satMod val="150000"/>
              </a:schemeClr>
            </a:gs>
            <a:gs pos="35000">
              <a:schemeClr val="accent5">
                <a:hueOff val="-1292522"/>
                <a:satOff val="26449"/>
                <a:lumOff val="-7451"/>
                <a:alphaOff val="0"/>
                <a:tint val="80000"/>
                <a:satMod val="200000"/>
              </a:schemeClr>
            </a:gs>
            <a:gs pos="100000">
              <a:schemeClr val="accent5">
                <a:hueOff val="-1292522"/>
                <a:satOff val="26449"/>
                <a:lumOff val="-7451"/>
                <a:alphaOff val="0"/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ln>
          <a:noFill/>
        </a:ln>
        <a:effectLst>
          <a:outerShdw blurRad="50800" dist="25400" dir="5400000" sx="101000" sy="101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292522"/>
              <a:satOff val="26449"/>
              <a:lumOff val="-745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VY_32_INOVACE_16_Matematika pro 7.ročník_Přímá úměrnost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938783"/>
                <a:satOff val="39674"/>
                <a:lumOff val="-11177"/>
                <a:alphaOff val="0"/>
                <a:tint val="90000"/>
                <a:satMod val="150000"/>
              </a:schemeClr>
            </a:gs>
            <a:gs pos="35000">
              <a:schemeClr val="accent5">
                <a:hueOff val="-1938783"/>
                <a:satOff val="39674"/>
                <a:lumOff val="-11177"/>
                <a:alphaOff val="0"/>
                <a:tint val="80000"/>
                <a:satMod val="200000"/>
              </a:schemeClr>
            </a:gs>
            <a:gs pos="100000">
              <a:schemeClr val="accent5">
                <a:hueOff val="-1938783"/>
                <a:satOff val="39674"/>
                <a:lumOff val="-11177"/>
                <a:alphaOff val="0"/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ln>
          <a:noFill/>
        </a:ln>
        <a:effectLst>
          <a:outerShdw blurRad="50800" dist="25400" dir="5400000" sx="101000" sy="101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938783"/>
              <a:satOff val="39674"/>
              <a:lumOff val="-1117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Přímá úměrnost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D59E84D6-73D1-46D5-AA72-E9E9270D3B3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2585044"/>
                <a:satOff val="52898"/>
                <a:lumOff val="-14902"/>
                <a:alphaOff val="0"/>
                <a:tint val="90000"/>
                <a:satMod val="150000"/>
              </a:schemeClr>
            </a:gs>
            <a:gs pos="35000">
              <a:schemeClr val="accent5">
                <a:hueOff val="-2585044"/>
                <a:satOff val="52898"/>
                <a:lumOff val="-14902"/>
                <a:alphaOff val="0"/>
                <a:tint val="80000"/>
                <a:satMod val="200000"/>
              </a:schemeClr>
            </a:gs>
            <a:gs pos="100000">
              <a:schemeClr val="accent5">
                <a:hueOff val="-2585044"/>
                <a:satOff val="52898"/>
                <a:lumOff val="-14902"/>
                <a:alphaOff val="0"/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ln>
          <a:noFill/>
        </a:ln>
        <a:effectLst>
          <a:outerShdw blurRad="50800" dist="25400" dir="5400000" sx="101000" sy="101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B157A8-AA72-4A90-95F0-18A60B1D85EA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2585044"/>
              <a:satOff val="52898"/>
              <a:lumOff val="-1490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únor 2012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55A8391D-E45F-4792-BB88-8A4E720C0F6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231305"/>
                <a:satOff val="66123"/>
                <a:lumOff val="-18628"/>
                <a:alphaOff val="0"/>
                <a:tint val="90000"/>
                <a:satMod val="150000"/>
              </a:schemeClr>
            </a:gs>
            <a:gs pos="35000">
              <a:schemeClr val="accent5">
                <a:hueOff val="-3231305"/>
                <a:satOff val="66123"/>
                <a:lumOff val="-18628"/>
                <a:alphaOff val="0"/>
                <a:tint val="80000"/>
                <a:satMod val="200000"/>
              </a:schemeClr>
            </a:gs>
            <a:gs pos="100000">
              <a:schemeClr val="accent5">
                <a:hueOff val="-3231305"/>
                <a:satOff val="66123"/>
                <a:lumOff val="-18628"/>
                <a:alphaOff val="0"/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ln>
          <a:noFill/>
        </a:ln>
        <a:effectLst>
          <a:outerShdw blurRad="50800" dist="25400" dir="5400000" sx="101000" sy="101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85F8066-C801-4100-A46A-6763EEC03F23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231305"/>
              <a:satOff val="66123"/>
              <a:lumOff val="-186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773939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666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81201"/>
            <a:ext cx="7272808" cy="3841375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Digitální učební materiál Přímá úměrnost je vhodný pro prezentaci při zavádění pojmu přímá úměrnost v sedmém ročníku základní školy. Je určen pro prezentaci na interaktivní tabuli. Materiál se věnuje zavedení definice a příkladům.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79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Přímá úměrnost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dostalova\AppData\Local\Microsoft\Windows\Temporary Internet Files\Content.IE5\JUSNE4D3\MC900423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124744"/>
            <a:ext cx="12573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36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5311562" cy="808038"/>
          </a:xfrm>
        </p:spPr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8153" y="1628800"/>
            <a:ext cx="7992888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Jedna žvýkačka stojí 3,50 Kč. Prodavači se nechce počítat, kolik má který zákazník platit a tak si vytvořil tabulku:</a:t>
            </a:r>
            <a:endParaRPr lang="cs-CZ" sz="35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2638014"/>
              </p:ext>
            </p:extLst>
          </p:nvPr>
        </p:nvGraphicFramePr>
        <p:xfrm>
          <a:off x="268153" y="3789040"/>
          <a:ext cx="8352927" cy="1008112"/>
        </p:xfrm>
        <a:graphic>
          <a:graphicData uri="http://schemas.openxmlformats.org/drawingml/2006/table">
            <a:tbl>
              <a:tblPr firstCol="1" bandRow="1">
                <a:tableStyleId>{F5AB1C69-6EDB-4FF4-983F-18BD219EF322}</a:tableStyleId>
              </a:tblPr>
              <a:tblGrid>
                <a:gridCol w="1656183"/>
                <a:gridCol w="720080"/>
                <a:gridCol w="655146"/>
                <a:gridCol w="739368"/>
                <a:gridCol w="739368"/>
                <a:gridCol w="813304"/>
                <a:gridCol w="665431"/>
                <a:gridCol w="813304"/>
                <a:gridCol w="813304"/>
                <a:gridCol w="737439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kusů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Cena (Kč)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31,50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68153" y="5278872"/>
            <a:ext cx="7885492" cy="6309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500" dirty="0" smtClean="0"/>
              <a:t>Martin si koupil dvě žvýkačky, Petra šest.</a:t>
            </a:r>
          </a:p>
        </p:txBody>
      </p:sp>
    </p:spTree>
    <p:extLst>
      <p:ext uri="{BB962C8B-B14F-4D97-AF65-F5344CB8AC3E}">
        <p14:creationId xmlns:p14="http://schemas.microsoft.com/office/powerpoint/2010/main" val="385605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539552" y="620688"/>
            <a:ext cx="8136904" cy="1440160"/>
            <a:chOff x="539552" y="620688"/>
            <a:chExt cx="8136904" cy="1440160"/>
          </a:xfrm>
        </p:grpSpPr>
        <p:sp>
          <p:nvSpPr>
            <p:cNvPr id="2" name="TextovéPole 1"/>
            <p:cNvSpPr txBox="1"/>
            <p:nvPr/>
          </p:nvSpPr>
          <p:spPr>
            <a:xfrm>
              <a:off x="539552" y="620688"/>
              <a:ext cx="7024680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400" dirty="0" smtClean="0"/>
                <a:t>Kolikrát víc žvýkaček si koupila Petra?</a:t>
              </a:r>
              <a:endParaRPr lang="cs-CZ" sz="3400" dirty="0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2339752" y="1236241"/>
              <a:ext cx="6336704" cy="82460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83568" y="2636912"/>
            <a:ext cx="8015538" cy="1440160"/>
            <a:chOff x="683568" y="2636912"/>
            <a:chExt cx="8015538" cy="1440160"/>
          </a:xfrm>
        </p:grpSpPr>
        <p:sp>
          <p:nvSpPr>
            <p:cNvPr id="4" name="TextovéPole 3"/>
            <p:cNvSpPr txBox="1"/>
            <p:nvPr/>
          </p:nvSpPr>
          <p:spPr>
            <a:xfrm>
              <a:off x="683568" y="2636912"/>
              <a:ext cx="6231193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400" dirty="0" smtClean="0"/>
                <a:t>Kolik zaplatil za žvýkačky Martin?</a:t>
              </a:r>
              <a:endParaRPr lang="cs-CZ" sz="34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362402" y="3252465"/>
              <a:ext cx="6336704" cy="82460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83567" y="4633391"/>
            <a:ext cx="8015539" cy="1780456"/>
            <a:chOff x="683567" y="4633391"/>
            <a:chExt cx="8015539" cy="1780456"/>
          </a:xfrm>
        </p:grpSpPr>
        <p:sp>
          <p:nvSpPr>
            <p:cNvPr id="6" name="TextovéPole 5"/>
            <p:cNvSpPr txBox="1"/>
            <p:nvPr/>
          </p:nvSpPr>
          <p:spPr>
            <a:xfrm>
              <a:off x="683567" y="4633391"/>
              <a:ext cx="6207148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400" dirty="0" smtClean="0"/>
                <a:t>Kolik zaplatila za žvýkačky Petra?</a:t>
              </a:r>
              <a:endParaRPr lang="cs-CZ" sz="3400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362402" y="5589240"/>
              <a:ext cx="6336704" cy="82460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4056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539552" y="620688"/>
            <a:ext cx="8136904" cy="1440160"/>
            <a:chOff x="539552" y="620688"/>
            <a:chExt cx="8136904" cy="1440160"/>
          </a:xfrm>
        </p:grpSpPr>
        <p:sp>
          <p:nvSpPr>
            <p:cNvPr id="2" name="TextovéPole 1"/>
            <p:cNvSpPr txBox="1"/>
            <p:nvPr/>
          </p:nvSpPr>
          <p:spPr>
            <a:xfrm>
              <a:off x="539552" y="620688"/>
              <a:ext cx="7024680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400" dirty="0" smtClean="0"/>
                <a:t>Kolikrát víc žvýkaček si koupila Petra?</a:t>
              </a:r>
              <a:endParaRPr lang="cs-CZ" sz="3400" dirty="0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2339752" y="1236241"/>
              <a:ext cx="6336704" cy="82460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58075" y="2545158"/>
            <a:ext cx="8018381" cy="1584177"/>
            <a:chOff x="658075" y="2545158"/>
            <a:chExt cx="8018381" cy="1584177"/>
          </a:xfrm>
        </p:grpSpPr>
        <p:sp>
          <p:nvSpPr>
            <p:cNvPr id="4" name="TextovéPole 3"/>
            <p:cNvSpPr txBox="1"/>
            <p:nvPr/>
          </p:nvSpPr>
          <p:spPr>
            <a:xfrm>
              <a:off x="658075" y="2545158"/>
              <a:ext cx="7327647" cy="61555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400" dirty="0" smtClean="0"/>
                <a:t>Kolikrát víc zaplatila za žvýkačky Petra?</a:t>
              </a:r>
              <a:endParaRPr lang="cs-CZ" sz="34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339752" y="3304728"/>
              <a:ext cx="6336704" cy="82460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23528" y="4827103"/>
            <a:ext cx="8496944" cy="116955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Kolikrát je větší počet zakoupených žvýkaček, tolikrát je větší cena nákupu.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423621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644509"/>
              </p:ext>
            </p:extLst>
          </p:nvPr>
        </p:nvGraphicFramePr>
        <p:xfrm>
          <a:off x="362879" y="3187275"/>
          <a:ext cx="8352927" cy="1188720"/>
        </p:xfrm>
        <a:graphic>
          <a:graphicData uri="http://schemas.openxmlformats.org/drawingml/2006/table">
            <a:tbl>
              <a:tblPr firstCol="1" bandRow="1">
                <a:tableStyleId>{F5AB1C69-6EDB-4FF4-983F-18BD219EF322}</a:tableStyleId>
              </a:tblPr>
              <a:tblGrid>
                <a:gridCol w="1656183"/>
                <a:gridCol w="720080"/>
                <a:gridCol w="655146"/>
                <a:gridCol w="739368"/>
                <a:gridCol w="739368"/>
                <a:gridCol w="813304"/>
                <a:gridCol w="665431"/>
                <a:gridCol w="813304"/>
                <a:gridCol w="813304"/>
                <a:gridCol w="737439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</a:p>
                    <a:p>
                      <a:pPr algn="ctr"/>
                      <a:r>
                        <a:rPr lang="cs-CZ" sz="1500" dirty="0" smtClean="0"/>
                        <a:t>(počet kusů)</a:t>
                      </a:r>
                      <a:endParaRPr lang="cs-CZ" sz="1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</a:p>
                    <a:p>
                      <a:pPr algn="ctr"/>
                      <a:r>
                        <a:rPr lang="cs-CZ" sz="1500" dirty="0" smtClean="0"/>
                        <a:t>(Cena </a:t>
                      </a:r>
                      <a:r>
                        <a:rPr lang="cs-CZ" sz="1500" baseline="0" dirty="0" smtClean="0"/>
                        <a:t> v </a:t>
                      </a:r>
                      <a:r>
                        <a:rPr lang="cs-CZ" sz="1500" dirty="0" smtClean="0"/>
                        <a:t>Kč)</a:t>
                      </a:r>
                      <a:endParaRPr lang="cs-CZ" sz="1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24,50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31,50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louk 2"/>
          <p:cNvSpPr/>
          <p:nvPr/>
        </p:nvSpPr>
        <p:spPr>
          <a:xfrm rot="16742692">
            <a:off x="3219688" y="2312913"/>
            <a:ext cx="1238492" cy="1751372"/>
          </a:xfrm>
          <a:prstGeom prst="arc">
            <a:avLst>
              <a:gd name="adj1" fmla="val 15865178"/>
              <a:gd name="adj2" fmla="val 4660299"/>
            </a:avLst>
          </a:prstGeom>
          <a:ln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21696" y="2420888"/>
            <a:ext cx="4392488" cy="47705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Hodnota x se zvětšuje 2krát.</a:t>
            </a:r>
            <a:endParaRPr lang="cs-CZ" sz="2500" dirty="0"/>
          </a:p>
        </p:txBody>
      </p:sp>
      <p:sp>
        <p:nvSpPr>
          <p:cNvPr id="6" name="Volný tvar 5"/>
          <p:cNvSpPr/>
          <p:nvPr/>
        </p:nvSpPr>
        <p:spPr>
          <a:xfrm>
            <a:off x="3015275" y="4345420"/>
            <a:ext cx="1545772" cy="947252"/>
          </a:xfrm>
          <a:custGeom>
            <a:avLst/>
            <a:gdLst>
              <a:gd name="connsiteX0" fmla="*/ 0 w 1545772"/>
              <a:gd name="connsiteY0" fmla="*/ 65314 h 947252"/>
              <a:gd name="connsiteX1" fmla="*/ 947058 w 1545772"/>
              <a:gd name="connsiteY1" fmla="*/ 947057 h 947252"/>
              <a:gd name="connsiteX2" fmla="*/ 1545772 w 1545772"/>
              <a:gd name="connsiteY2" fmla="*/ 0 h 947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45772" h="947252">
                <a:moveTo>
                  <a:pt x="0" y="65314"/>
                </a:moveTo>
                <a:cubicBezTo>
                  <a:pt x="344714" y="511628"/>
                  <a:pt x="689429" y="957943"/>
                  <a:pt x="947058" y="947057"/>
                </a:cubicBezTo>
                <a:cubicBezTo>
                  <a:pt x="1204687" y="936171"/>
                  <a:pt x="1375229" y="468085"/>
                  <a:pt x="1545772" y="0"/>
                </a:cubicBezTo>
              </a:path>
            </a:pathLst>
          </a:custGeom>
          <a:ln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33664" y="4819046"/>
            <a:ext cx="4176464" cy="47705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Hodnota y se zvětšuje 2krát.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3706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Přímá úměrnost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1201"/>
            <a:ext cx="8568952" cy="46881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 taková závislost proměnné y na proměnné x, pro kterou platí:</a:t>
            </a:r>
          </a:p>
          <a:p>
            <a:pPr>
              <a:buBlip>
                <a:blip r:embed="rId2"/>
              </a:buBlip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0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Kolikrát se zvětší hodnota x, tolikrát se zvětší hodnota y</a:t>
            </a:r>
            <a:br>
              <a:rPr lang="cs-CZ" sz="30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endParaRPr lang="cs-CZ" sz="3000" b="1" u="sng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sz="30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Kolikrát se zmenší hodnota x, tolikrát se zmenší hodnota y</a:t>
            </a:r>
            <a:br>
              <a:rPr lang="cs-CZ" sz="30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endParaRPr lang="cs-CZ" sz="3000" b="1" u="sng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sz="3000" b="1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Hodnoty x a y se mění ve stejném poměru.</a:t>
            </a:r>
          </a:p>
        </p:txBody>
      </p:sp>
    </p:spTree>
    <p:extLst>
      <p:ext uri="{BB962C8B-B14F-4D97-AF65-F5344CB8AC3E}">
        <p14:creationId xmlns:p14="http://schemas.microsoft.com/office/powerpoint/2010/main" val="2096173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981201" y="792162"/>
            <a:ext cx="5311562" cy="80803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effectLst>
                  <a:reflection blurRad="6350" stA="55000" endA="300" endPos="2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Přímá úměrnost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556192"/>
            <a:ext cx="8064896" cy="116955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/>
              <a:t>Říkáme, že proměnná y je přímo úměrná proměnné x.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254874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7061" y="758607"/>
            <a:ext cx="7041243" cy="808038"/>
          </a:xfrm>
        </p:spPr>
        <p:txBody>
          <a:bodyPr>
            <a:normAutofit/>
          </a:bodyPr>
          <a:lstStyle/>
          <a:p>
            <a:r>
              <a:rPr lang="cs-CZ" dirty="0" smtClean="0"/>
              <a:t>Jedná se o přímou úměrnost?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1201"/>
            <a:ext cx="8280920" cy="4544143"/>
          </a:xfrm>
        </p:spPr>
        <p:txBody>
          <a:bodyPr>
            <a:normAutofit/>
          </a:bodyPr>
          <a:lstStyle/>
          <a:p>
            <a:r>
              <a:rPr lang="cs-CZ" dirty="0" smtClean="0"/>
              <a:t>Je vzdálenost obrazů dvou míst na mapě přímo úměrný vzdálenosti těchto míst ve skutečnosti?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Je počet jablek na stromě přímo úměrný velikosti stromu?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Je objem vody v litrech přímo úměrný její hmotnosti?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Je hloubka jezera přímo úměrná jeho výměře?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Je délka trasy ujeté v určitém čase přímo úměrná rychlosti auta?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08304" y="1916832"/>
            <a:ext cx="1512168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Ano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3789040"/>
            <a:ext cx="1512168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Ano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60166" y="5949280"/>
            <a:ext cx="1512168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Ano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17638" y="4725144"/>
            <a:ext cx="1296144" cy="7078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NE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72334" y="2852936"/>
            <a:ext cx="1296144" cy="7078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2467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136904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Př. Překresli si tabulky do sešitu a doplň tak, aby zapsaná závislost y na x byla přímá úměrnost.</a:t>
            </a:r>
            <a:endParaRPr lang="cs-CZ" sz="3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154957"/>
              </p:ext>
            </p:extLst>
          </p:nvPr>
        </p:nvGraphicFramePr>
        <p:xfrm>
          <a:off x="1187624" y="1916832"/>
          <a:ext cx="6528050" cy="1656184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1305610"/>
                <a:gridCol w="1305610"/>
                <a:gridCol w="1305610"/>
                <a:gridCol w="1305610"/>
                <a:gridCol w="1305610"/>
              </a:tblGrid>
              <a:tr h="828092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X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6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7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12</a:t>
                      </a:r>
                      <a:endParaRPr lang="cs-CZ" sz="2500" dirty="0"/>
                    </a:p>
                  </a:txBody>
                  <a:tcPr anchor="ctr"/>
                </a:tc>
              </a:tr>
              <a:tr h="828092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y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3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34124"/>
              </p:ext>
            </p:extLst>
          </p:nvPr>
        </p:nvGraphicFramePr>
        <p:xfrm>
          <a:off x="769841" y="4149080"/>
          <a:ext cx="7632849" cy="1728192"/>
        </p:xfrm>
        <a:graphic>
          <a:graphicData uri="http://schemas.openxmlformats.org/drawingml/2006/table">
            <a:tbl>
              <a:tblPr firstCol="1" bandRow="1">
                <a:tableStyleId>{7DF18680-E054-41AD-8BC1-D1AEF772440D}</a:tableStyleId>
              </a:tblPr>
              <a:tblGrid>
                <a:gridCol w="1090407"/>
                <a:gridCol w="1090407"/>
                <a:gridCol w="1090407"/>
                <a:gridCol w="1090407"/>
                <a:gridCol w="1090407"/>
                <a:gridCol w="1090407"/>
                <a:gridCol w="1090407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X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5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9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11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20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100</a:t>
                      </a:r>
                      <a:endParaRPr lang="cs-CZ" sz="2500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y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250</a:t>
                      </a:r>
                      <a:endParaRPr lang="cs-CZ" sz="25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912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010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2.díl</a:t>
            </a:r>
            <a:r>
              <a:rPr lang="cs-CZ" dirty="0" smtClean="0"/>
              <a:t>. 1.vydání. Praha : Prometheus, 1998. 84 s. </a:t>
            </a:r>
            <a:r>
              <a:rPr lang="cs-CZ" smtClean="0"/>
              <a:t>ISBN 80-7196-126-4.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ODVÁRKO, Oldřich; KADLEČEK, Jiří</a:t>
            </a:r>
            <a:r>
              <a:rPr lang="cs-CZ" dirty="0" smtClean="0"/>
              <a:t>. </a:t>
            </a:r>
            <a:r>
              <a:rPr lang="cs-CZ" i="1" dirty="0" smtClean="0"/>
              <a:t>Pracovní sešit z matematiky pro 7. ročník základní školy. </a:t>
            </a:r>
            <a:r>
              <a:rPr lang="cs-CZ" dirty="0" smtClean="0"/>
              <a:t>1.vydání. Praha : Prometheus, 1999. 180 s. ISBN 80-7196-162-0.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67</TotalTime>
  <Words>377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1</vt:lpstr>
      <vt:lpstr>Prezentace aplikace PowerPoint</vt:lpstr>
      <vt:lpstr>Anotace</vt:lpstr>
      <vt:lpstr>Přímá úměrnost</vt:lpstr>
      <vt:lpstr>Příklad:</vt:lpstr>
      <vt:lpstr>Prezentace aplikace PowerPoint</vt:lpstr>
      <vt:lpstr>Prezentace aplikace PowerPoint</vt:lpstr>
      <vt:lpstr>Prezentace aplikace PowerPoint</vt:lpstr>
      <vt:lpstr>Přímá úměrnost</vt:lpstr>
      <vt:lpstr>Prezentace aplikace PowerPoint</vt:lpstr>
      <vt:lpstr>Jedná se o přímou úměrnost?</vt:lpstr>
      <vt:lpstr>Prezentace aplikace PowerPoint</vt:lpstr>
      <vt:lpstr>Konec 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24</cp:revision>
  <dcterms:created xsi:type="dcterms:W3CDTF">2012-02-23T15:36:53Z</dcterms:created>
  <dcterms:modified xsi:type="dcterms:W3CDTF">2012-05-21T11:14:09Z</dcterms:modified>
</cp:coreProperties>
</file>