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307" r:id="rId4"/>
    <p:sldId id="267" r:id="rId5"/>
    <p:sldId id="260" r:id="rId6"/>
    <p:sldId id="281" r:id="rId7"/>
    <p:sldId id="282" r:id="rId8"/>
    <p:sldId id="270" r:id="rId9"/>
    <p:sldId id="271" r:id="rId10"/>
    <p:sldId id="294" r:id="rId11"/>
    <p:sldId id="277" r:id="rId12"/>
    <p:sldId id="263" r:id="rId13"/>
    <p:sldId id="264" r:id="rId14"/>
    <p:sldId id="283" r:id="rId15"/>
    <p:sldId id="301" r:id="rId16"/>
    <p:sldId id="286" r:id="rId17"/>
    <p:sldId id="273" r:id="rId18"/>
    <p:sldId id="302" r:id="rId19"/>
    <p:sldId id="287" r:id="rId20"/>
    <p:sldId id="288" r:id="rId21"/>
    <p:sldId id="300" r:id="rId22"/>
    <p:sldId id="305" r:id="rId23"/>
    <p:sldId id="274" r:id="rId24"/>
    <p:sldId id="289" r:id="rId25"/>
    <p:sldId id="293" r:id="rId26"/>
    <p:sldId id="298" r:id="rId27"/>
    <p:sldId id="299" r:id="rId28"/>
    <p:sldId id="306" r:id="rId29"/>
    <p:sldId id="303" r:id="rId30"/>
    <p:sldId id="304" r:id="rId31"/>
    <p:sldId id="292" r:id="rId32"/>
    <p:sldId id="308" r:id="rId33"/>
    <p:sldId id="310" r:id="rId34"/>
    <p:sldId id="309" r:id="rId35"/>
    <p:sldId id="284" r:id="rId36"/>
    <p:sldId id="285" r:id="rId37"/>
    <p:sldId id="290" r:id="rId38"/>
    <p:sldId id="275" r:id="rId39"/>
    <p:sldId id="291" r:id="rId40"/>
    <p:sldId id="280" r:id="rId41"/>
    <p:sldId id="295" r:id="rId42"/>
    <p:sldId id="265" r:id="rId43"/>
    <p:sldId id="276" r:id="rId44"/>
    <p:sldId id="266" r:id="rId45"/>
    <p:sldId id="311" r:id="rId4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8347604-DC19-4C55-A8DE-6B1EE0EEA92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52252D-710B-4A30-8A31-2EB37C13D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528" y="2636912"/>
            <a:ext cx="8424936" cy="1499616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Jan Neruda</a:t>
            </a:r>
          </a:p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Rockwell" pitchFamily="18"/>
                <a:ea typeface="SimSun" pitchFamily="2"/>
                <a:cs typeface="Mangal" pitchFamily="2"/>
              </a:rPr>
              <a:t>    *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9.7.1834 v Praze    </a:t>
            </a:r>
          </a:p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Rockwell" pitchFamily="18"/>
                <a:ea typeface="SimSun" pitchFamily="2"/>
                <a:cs typeface="Mangal" pitchFamily="2"/>
              </a:rPr>
              <a:t>  †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22.8.1891 v Praze </a:t>
            </a:r>
            <a:endParaRPr lang="cs-CZ" sz="5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  <a:p>
            <a:pPr algn="ctr"/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58772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5445224"/>
            <a:ext cx="38395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Monotype Corsiva" pitchFamily="66" charset="0"/>
              </a:rPr>
              <a:t>Mgr.Kateřina</a:t>
            </a:r>
            <a:r>
              <a:rPr lang="cs-CZ" sz="3200" dirty="0" smtClean="0">
                <a:latin typeface="Monotype Corsiva" pitchFamily="66" charset="0"/>
              </a:rPr>
              <a:t> </a:t>
            </a:r>
            <a:r>
              <a:rPr lang="cs-CZ" sz="3200" dirty="0" err="1" smtClean="0">
                <a:latin typeface="Monotype Corsiva" pitchFamily="66" charset="0"/>
              </a:rPr>
              <a:t>Karbulová</a:t>
            </a:r>
            <a:endParaRPr lang="cs-CZ" sz="3200" dirty="0">
              <a:latin typeface="Monotype Corsiva" pitchFamily="66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62560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narodil se v Praze na Malé Straně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ulice Ostruhová (později byla přejmenována na Nerudovu)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otec vojenským vysloužilcem, později pracoval jako kantýnský v kasárnách, sociálně slabé poměry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matka pracovala jako posluhovačka u francouzského  geologa </a:t>
            </a:r>
            <a:r>
              <a:rPr lang="cs-CZ" sz="2400" dirty="0" err="1" smtClean="0">
                <a:latin typeface="Calibri" pitchFamily="34" charset="0"/>
                <a:cs typeface="Andalus" pitchFamily="18" charset="-78"/>
              </a:rPr>
              <a:t>Barranda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, který na našem území prováděl vědecký výzkum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alibri" pitchFamily="34" charset="0"/>
              <a:cs typeface="Andalus" pitchFamily="18" charset="-78"/>
            </a:endParaRPr>
          </a:p>
        </p:txBody>
      </p:sp>
      <p:pic>
        <p:nvPicPr>
          <p:cNvPr id="21506" name="Picture 2" descr="http://www.quido.cz/udalosti/images/barran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933056"/>
            <a:ext cx="1952625" cy="2476500"/>
          </a:xfrm>
          <a:prstGeom prst="rect">
            <a:avLst/>
          </a:prstGeom>
          <a:noFill/>
        </p:spPr>
      </p:pic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6300192" y="6383069"/>
            <a:ext cx="266429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Joachim</a:t>
            </a:r>
            <a:r>
              <a:rPr kumimoji="0" lang="cs-CZ" sz="1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</a:t>
            </a:r>
            <a:r>
              <a:rPr kumimoji="0" lang="cs-CZ" sz="1800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Barrande</a:t>
            </a:r>
            <a:endParaRPr kumimoji="0" lang="cs-CZ" sz="18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</a:endParaRPr>
          </a:p>
        </p:txBody>
      </p:sp>
      <p:pic>
        <p:nvPicPr>
          <p:cNvPr id="29698" name="Picture 2" descr="http://4.bp.blogspot.com/-cyTIRp_itdo/TjGVy838NNI/AAAAAAAAADY/pd5Gbjt13UI/s1600/mala-stra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861048"/>
            <a:ext cx="3672408" cy="2754306"/>
          </a:xfrm>
          <a:prstGeom prst="rect">
            <a:avLst/>
          </a:prstGeom>
          <a:noFill/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2627784" y="4005064"/>
            <a:ext cx="165618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b="1" i="1" dirty="0" smtClean="0">
                <a:latin typeface="Calibri" pitchFamily="34" charset="0"/>
              </a:rPr>
              <a:t>Malá Strana</a:t>
            </a:r>
            <a:endParaRPr kumimoji="0" lang="cs-CZ" sz="2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  <p:bldP spid="21507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332656"/>
            <a:ext cx="8208912" cy="252028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>
                <a:latin typeface="Monotype Corsiva" pitchFamily="66" charset="0"/>
              </a:rPr>
              <a:t>    „Chléb, který jsem od dětinství jídal, nenáležel nikdy mně, náležel vždy hokyni, pekaři, a já se co hoch tomu nemálo divil, až jsem tomu přivykl, že mi lidé vyčítali, že žiji na útraty jejich. A můj otec pracoval přece až do poslední chvíle, od rána bílého až do noci...“</a:t>
            </a:r>
            <a:endParaRPr lang="cs-CZ" sz="2800" dirty="0" smtClean="0">
              <a:latin typeface="Monotype Corsiva" pitchFamily="66" charset="0"/>
            </a:endParaRPr>
          </a:p>
          <a:p>
            <a:endParaRPr lang="cs-CZ" sz="2800" dirty="0">
              <a:latin typeface="Monotype Corsiva" pitchFamily="66" charset="0"/>
            </a:endParaRPr>
          </a:p>
        </p:txBody>
      </p:sp>
      <p:pic>
        <p:nvPicPr>
          <p:cNvPr id="4" name="Picture 2" descr="http://janneruda.webzdarma.cz/nerudafot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924944"/>
            <a:ext cx="3002048" cy="36724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Studia, zaměstnání, cestování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317432" cy="4625609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od roku 1845 studoval na malostranském gymnáziu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od roku 1850 na Akademickém gymnáziu, 1853 maturoval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po maturitě se pokoušel na nátlak otce studovat práva, pak filozofii, studia nedokončil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krátkou dobu se živil jako prozatímní profesor na gymnáziu, kde byl jeho žákem např. 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Jakub Arbes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později se stal úředníkem ,pak novinářská dráha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cestování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- Německo, Francie, Maďarsko, Itálie, Řecko, Egypt, Cařihrad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o cestách si vedl záznamy, zajímavé postřehy z cest zpracoval ve svým fejetonech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 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Andalus" pitchFamily="18" charset="-78"/>
              </a:rPr>
              <a:t>Osobní život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5688632" cy="489654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nikdy se neoženil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lásky – Anna </a:t>
            </a:r>
            <a:r>
              <a:rPr lang="cs-CZ" sz="2400" dirty="0" err="1" smtClean="0">
                <a:latin typeface="Calibri" pitchFamily="34" charset="0"/>
                <a:cs typeface="Andalus" pitchFamily="18" charset="-78"/>
              </a:rPr>
              <a:t>Holinová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,Karolina Světlá, Terezie Macháčková, Anna Tichá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Anna </a:t>
            </a:r>
            <a:r>
              <a:rPr lang="cs-CZ" sz="2400" b="1" dirty="0" err="1" smtClean="0">
                <a:latin typeface="Calibri" pitchFamily="34" charset="0"/>
                <a:cs typeface="Andalus" pitchFamily="18" charset="-78"/>
              </a:rPr>
              <a:t>Holinová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- celoživotní láska, věnoval jí řadu svých básní, ostatní ji nazývali věčnou Nerudovou nevěstou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od roku 1862 láskou byla vdaná spisovatelka 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Karolína Světlá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, kterou považoval za ideální ženu, povzbuzovala jej při jeho tvorbě, čas</a:t>
            </a:r>
            <a:r>
              <a:rPr lang="pl-PL" sz="2400" dirty="0" smtClean="0">
                <a:latin typeface="Calibri" pitchFamily="34" charset="0"/>
                <a:cs typeface="Andalus" pitchFamily="18" charset="-78"/>
              </a:rPr>
              <a:t>to mu finančně vypomáhala, zastavila i svoji brož, aby se Neruda nedostal do vězení pro dlužníky, věnovala mu svoji povídku Skalák</a:t>
            </a:r>
          </a:p>
          <a:p>
            <a:pPr>
              <a:buFont typeface="Wingdings" pitchFamily="2" charset="2"/>
              <a:buChar char="Ø"/>
            </a:pPr>
            <a:endParaRPr lang="pl-PL" sz="24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pl-PL" sz="2400" dirty="0" smtClean="0">
                <a:latin typeface="Calibri" pitchFamily="34" charset="0"/>
                <a:cs typeface="Andalus" pitchFamily="18" charset="-78"/>
              </a:rPr>
              <a:t> </a:t>
            </a:r>
          </a:p>
        </p:txBody>
      </p:sp>
      <p:pic>
        <p:nvPicPr>
          <p:cNvPr id="27650" name="Picture 2" descr="http://www.literaturaspse.ic.cz/obrazky/autori/svet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933056"/>
            <a:ext cx="1813372" cy="25202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6455133" y="6457890"/>
            <a:ext cx="15732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smtClean="0">
                <a:latin typeface="Calibri" pitchFamily="34" charset="0"/>
                <a:cs typeface="Andalus" pitchFamily="18" charset="-78"/>
              </a:rPr>
              <a:t>Karolina Světlá</a:t>
            </a:r>
            <a:endParaRPr lang="cs-CZ" i="1" dirty="0"/>
          </a:p>
        </p:txBody>
      </p:sp>
      <p:pic>
        <p:nvPicPr>
          <p:cNvPr id="27652" name="Picture 4" descr="http://www.praguecityline.cz/wp-content/gallery/osobnosti-jan-neruda/jan-neruda-s-annou-holinovo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88640"/>
            <a:ext cx="3240360" cy="36540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Andalus" pitchFamily="18" charset="-78"/>
              </a:rPr>
              <a:t>Osobní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55719"/>
            <a:ext cx="5688632" cy="462560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cítil  se neuznán, často až záporný vztah k lidem, problémy s alkoholem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kvůli pravidelným návštěvám hostinců      se dostával do řečí pražské společnosti, vídeňský list </a:t>
            </a:r>
            <a:r>
              <a:rPr lang="cs-CZ" sz="2400" dirty="0" err="1" smtClean="0">
                <a:latin typeface="Calibri" pitchFamily="34" charset="0"/>
                <a:cs typeface="Andalus" pitchFamily="18" charset="-78"/>
              </a:rPr>
              <a:t>Montagsrevue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 o něm hanlivě napsal, že je líný a oddává se pití kořalky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on sám napsal: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cs typeface="Andalus" pitchFamily="18" charset="-78"/>
              </a:rPr>
              <a:t>   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Monotype Corsiva" pitchFamily="66" charset="0"/>
                <a:cs typeface="Andalus" pitchFamily="18" charset="-78"/>
              </a:rPr>
              <a:t>„Do padesáti jsem miloval, od padesáti je mi líno, do padesáti jsem pivo pil, od padesáti piji víno". 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453px-Jan_Neru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404664"/>
            <a:ext cx="3153230" cy="4176464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Nerudova smrt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4824536" cy="462560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1879  onemocněl zánětem žil, postižen nemocí pohybového ústrojí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během 10ti let 3x operován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zemřel na rakovinu tlustého střeva</a:t>
            </a:r>
            <a:endParaRPr lang="cs-CZ" sz="2400" dirty="0" smtClean="0">
              <a:latin typeface="Calibri" pitchFamily="34" charset="0"/>
            </a:endParaRPr>
          </a:p>
          <a:p>
            <a:endParaRPr lang="cs-CZ" sz="2400" dirty="0"/>
          </a:p>
        </p:txBody>
      </p:sp>
      <p:pic>
        <p:nvPicPr>
          <p:cNvPr id="1026" name="Picture 2" descr="http://upload.wikimedia.org/wikipedia/commons/thumb/a/a8/Jan_Neruda_grave_Vysehrad_Cemetery_Prague_CZ_807.jpg/220px-Jan_Neruda_grave_Vysehrad_Cemetery_Prague_CZ_8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1" y="980728"/>
            <a:ext cx="3946923" cy="5256584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496944" cy="504056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významný český 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básník, prozaik,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novinář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, literární                           a divadelní kritik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člen družiny 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Májovců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průkopníkem realistického pohledu na svět v poezii i v próze</a:t>
            </a:r>
            <a:endParaRPr lang="cs-CZ" sz="2400" b="1" dirty="0" smtClean="0">
              <a:latin typeface="Calibri" pitchFamily="34" charset="0"/>
              <a:cs typeface="Andalus" pitchFamily="18" charset="-78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psal pod pseudonymy Janko Hovorka, Prokop </a:t>
            </a:r>
            <a:r>
              <a:rPr lang="cs-CZ" sz="2400" dirty="0" err="1" smtClean="0">
                <a:latin typeface="Calibri" pitchFamily="34" charset="0"/>
                <a:cs typeface="Andalus" pitchFamily="18" charset="-78"/>
              </a:rPr>
              <a:t>Zápolský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aj.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ve své době ceněn především jako žurnalista, autor fejetonů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jeho básnické dílo ocenila až generace lumírovců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tvůrce sociální balady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rozsáhlé spektrum lyriky – intimní, přírodní, vlastenecká, úvahová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novátor české prózy – umění vypravěčské,popisné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lidovost, demokratismus, vlastenectví, zájem o nižší společenské vrstvy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realistický , satirický nebo ironický pohled na společnost</a:t>
            </a:r>
          </a:p>
          <a:p>
            <a:pPr>
              <a:buNone/>
            </a:pP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Novinářská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5904656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300" b="1" dirty="0" smtClean="0">
                <a:solidFill>
                  <a:srgbClr val="002060"/>
                </a:solidFill>
                <a:latin typeface="Calibri" pitchFamily="34" charset="0"/>
              </a:rPr>
              <a:t>zakladatelem moderní české fejetonistiky </a:t>
            </a:r>
          </a:p>
          <a:p>
            <a:pPr>
              <a:buFont typeface="Wingdings" pitchFamily="2" charset="2"/>
              <a:buChar char="Ø"/>
            </a:pPr>
            <a:r>
              <a:rPr lang="cs-CZ" sz="2300" dirty="0" smtClean="0">
                <a:latin typeface="Calibri" pitchFamily="34" charset="0"/>
              </a:rPr>
              <a:t>napsal přes </a:t>
            </a:r>
            <a:r>
              <a:rPr lang="cs-CZ" sz="2300" b="1" dirty="0" smtClean="0">
                <a:latin typeface="Calibri" pitchFamily="34" charset="0"/>
              </a:rPr>
              <a:t>dva tisíce fejetonů </a:t>
            </a:r>
            <a:r>
              <a:rPr lang="cs-CZ" sz="2300" dirty="0" smtClean="0">
                <a:latin typeface="Calibri" pitchFamily="34" charset="0"/>
              </a:rPr>
              <a:t>- cestopisné, zábavné, umělecko-kritické, politické, sociální, osvětové</a:t>
            </a:r>
          </a:p>
          <a:p>
            <a:pPr>
              <a:buFont typeface="Wingdings" pitchFamily="2" charset="2"/>
              <a:buChar char="Ø"/>
            </a:pP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bystrý pozorovatel, dobrý psycholog, </a:t>
            </a:r>
            <a:r>
              <a:rPr lang="cs-CZ" sz="2300" b="1" dirty="0" smtClean="0">
                <a:latin typeface="Calibri" pitchFamily="34" charset="0"/>
              </a:rPr>
              <a:t>mnohotvárný a jazykově moderní publicistický styl </a:t>
            </a:r>
          </a:p>
          <a:p>
            <a:pPr>
              <a:buFont typeface="Wingdings" pitchFamily="2" charset="2"/>
              <a:buChar char="Ø"/>
            </a:pP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redaktorem v časopisech </a:t>
            </a:r>
            <a:r>
              <a:rPr lang="cs-CZ" sz="23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Obrazy života </a:t>
            </a: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(1859</a:t>
            </a:r>
            <a:r>
              <a:rPr lang="cs-CZ" sz="2300" dirty="0" smtClean="0">
                <a:latin typeface="Calibri" pitchFamily="34" charset="0"/>
              </a:rPr>
              <a:t> -60)</a:t>
            </a: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 – obrázkový literární časopis vydávaný nakladatelem Josefem Vilímkem</a:t>
            </a:r>
          </a:p>
          <a:p>
            <a:pPr>
              <a:buFont typeface="Wingdings" pitchFamily="2" charset="2"/>
              <a:buChar char="Ø"/>
            </a:pP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časopis </a:t>
            </a:r>
            <a:r>
              <a:rPr lang="cs-CZ" sz="23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Čas</a:t>
            </a: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 </a:t>
            </a:r>
            <a:r>
              <a:rPr lang="cs-CZ" sz="2300" dirty="0" smtClean="0">
                <a:latin typeface="Calibri" pitchFamily="34" charset="0"/>
              </a:rPr>
              <a:t>(1861),</a:t>
            </a: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 </a:t>
            </a:r>
            <a:r>
              <a:rPr lang="cs-CZ" sz="2300" b="1" dirty="0" smtClean="0">
                <a:solidFill>
                  <a:srgbClr val="002060"/>
                </a:solidFill>
                <a:latin typeface="Calibri" pitchFamily="34" charset="0"/>
              </a:rPr>
              <a:t>Hlas</a:t>
            </a:r>
            <a:r>
              <a:rPr lang="cs-CZ" sz="2300" dirty="0" smtClean="0">
                <a:latin typeface="Calibri" pitchFamily="34" charset="0"/>
              </a:rPr>
              <a:t> (1862-64), </a:t>
            </a:r>
            <a:r>
              <a:rPr lang="cs-CZ" sz="2300" b="1" dirty="0" smtClean="0">
                <a:solidFill>
                  <a:srgbClr val="002060"/>
                </a:solidFill>
                <a:latin typeface="Calibri" pitchFamily="34" charset="0"/>
              </a:rPr>
              <a:t>Rodinná kronika </a:t>
            </a:r>
            <a:r>
              <a:rPr lang="cs-CZ" sz="2300" dirty="0" smtClean="0">
                <a:latin typeface="Calibri" pitchFamily="34" charset="0"/>
              </a:rPr>
              <a:t>(1863), </a:t>
            </a:r>
            <a:r>
              <a:rPr lang="cs-CZ" sz="23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Květy</a:t>
            </a:r>
            <a:r>
              <a:rPr lang="cs-CZ" sz="2300" dirty="0" smtClean="0">
                <a:latin typeface="Calibri" pitchFamily="34" charset="0"/>
              </a:rPr>
              <a:t> (1865-67), </a:t>
            </a: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spolu s Vítězslavem </a:t>
            </a:r>
            <a:r>
              <a:rPr lang="cs-CZ" sz="2300" dirty="0" err="1" smtClean="0">
                <a:latin typeface="Calibri" pitchFamily="34" charset="0"/>
                <a:cs typeface="Andalus" pitchFamily="18" charset="-78"/>
              </a:rPr>
              <a:t>Hálkem</a:t>
            </a:r>
            <a:r>
              <a:rPr lang="cs-CZ" sz="2300" dirty="0" smtClean="0">
                <a:latin typeface="Calibri" pitchFamily="34" charset="0"/>
                <a:cs typeface="Andalus" pitchFamily="18" charset="-78"/>
              </a:rPr>
              <a:t> vydával v 70.letech časopis Lumír</a:t>
            </a:r>
          </a:p>
        </p:txBody>
      </p:sp>
      <p:pic>
        <p:nvPicPr>
          <p:cNvPr id="23556" name="Picture 4" descr="http://www.popron.cz/fotocache/bigorig/7218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1" y="404664"/>
            <a:ext cx="2965869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4402832" cy="462560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od roku 1865 až do smrti redaktorem Národních listů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 – list mladočechů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fejetony sebrány do knížek 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Různí lidé</a:t>
            </a:r>
          </a:p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   Studie krátké a kratší</a:t>
            </a:r>
            <a:r>
              <a:rPr lang="cs-CZ" sz="2400" b="1" dirty="0" smtClean="0">
                <a:latin typeface="Calibri" pitchFamily="34" charset="0"/>
              </a:rPr>
              <a:t> (1952)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Žerty hravé a dravé</a:t>
            </a:r>
          </a:p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   Menší cesty</a:t>
            </a:r>
          </a:p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   Obrazy  z ciziny ( Itálie, Egypt)</a:t>
            </a:r>
          </a:p>
          <a:p>
            <a:endParaRPr lang="cs-CZ" sz="2400" dirty="0"/>
          </a:p>
        </p:txBody>
      </p:sp>
      <p:pic>
        <p:nvPicPr>
          <p:cNvPr id="4" name="Picture 2" descr="http://cdn.dipity.com/uploads/events/e5dc57cc7bc69ee658069e3e83fea891_1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628800"/>
            <a:ext cx="3448270" cy="4896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55719"/>
            <a:ext cx="8424936" cy="4625609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v rané básnické tv</a:t>
            </a:r>
            <a:r>
              <a:rPr lang="cs-CZ" sz="2400" dirty="0" smtClean="0">
                <a:latin typeface="Calibri" pitchFamily="34" charset="0"/>
              </a:rPr>
              <a:t>orbě  - romantická rozervanost  zahalená      do ironie a provokativního cynismu, skepse, pesimismu</a:t>
            </a:r>
          </a:p>
          <a:p>
            <a:r>
              <a:rPr lang="cs-CZ" sz="2400" dirty="0" smtClean="0">
                <a:latin typeface="Calibri" pitchFamily="34" charset="0"/>
              </a:rPr>
              <a:t>vrátil se k obrozenecké tradici lidových balad, křesťanských mýtů a historických romancí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jazyk jeho literárního díla: </a:t>
            </a:r>
          </a:p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   </a:t>
            </a:r>
            <a:r>
              <a:rPr lang="cs-CZ" sz="2400" b="1" i="1" dirty="0" smtClean="0">
                <a:latin typeface="Calibri" pitchFamily="34" charset="0"/>
                <a:cs typeface="Andalus" pitchFamily="18" charset="-78"/>
              </a:rPr>
              <a:t>bohatý, archaismy, zastaralé gramatické tvary a obraty, často převrací slovosled, zdůraznění děje provádí opakováním výrazů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 </a:t>
            </a:r>
          </a:p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  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50px-Jan_Vilímek_-_Jan_Neru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6672"/>
            <a:ext cx="3707875" cy="4968552"/>
          </a:xfrm>
          <a:prstGeom prst="rect">
            <a:avLst/>
          </a:prstGeom>
          <a:ln w="38100" cap="sq">
            <a:solidFill>
              <a:schemeClr val="bg1">
                <a:lumMod val="95000"/>
                <a:lumOff val="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396px-Praha,_Mala_Strana_-_Nerudova_47,_U_dvou_sluncu_(pametni_deska,_Neruda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1772816"/>
            <a:ext cx="3240360" cy="4901454"/>
          </a:xfrm>
          <a:prstGeom prst="rect">
            <a:avLst/>
          </a:prstGeom>
          <a:ln w="38100" cap="sq">
            <a:solidFill>
              <a:schemeClr val="bg1">
                <a:lumMod val="95000"/>
                <a:lumOff val="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Básnická tvorba – 6 sbírek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62560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Calibri" pitchFamily="34" charset="0"/>
                <a:cs typeface="Andalus" pitchFamily="18" charset="-78"/>
              </a:rPr>
              <a:t>Hřbitovní kvítí</a:t>
            </a:r>
            <a:r>
              <a:rPr lang="cs-CZ" dirty="0" smtClean="0">
                <a:latin typeface="Calibri" pitchFamily="34" charset="0"/>
                <a:cs typeface="Andalus" pitchFamily="18" charset="-78"/>
              </a:rPr>
              <a:t> (1858)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Calibri" pitchFamily="34" charset="0"/>
                <a:cs typeface="Andalus" pitchFamily="18" charset="-78"/>
              </a:rPr>
              <a:t>Knihy veršů </a:t>
            </a:r>
            <a:r>
              <a:rPr lang="cs-CZ" dirty="0" smtClean="0">
                <a:latin typeface="Calibri" pitchFamily="34" charset="0"/>
                <a:cs typeface="Andalus" pitchFamily="18" charset="-78"/>
              </a:rPr>
              <a:t>( 1868)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Calibri" pitchFamily="34" charset="0"/>
                <a:cs typeface="Andalus" pitchFamily="18" charset="-78"/>
              </a:rPr>
              <a:t>Písně kosmické</a:t>
            </a:r>
            <a:r>
              <a:rPr lang="cs-CZ" dirty="0" smtClean="0">
                <a:latin typeface="Calibri" pitchFamily="34" charset="0"/>
                <a:cs typeface="Andalus" pitchFamily="18" charset="-78"/>
              </a:rPr>
              <a:t> (1878)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Calibri" pitchFamily="34" charset="0"/>
                <a:cs typeface="Andalus" pitchFamily="18" charset="-78"/>
              </a:rPr>
              <a:t>Balady a romance</a:t>
            </a:r>
            <a:r>
              <a:rPr lang="cs-CZ" dirty="0" smtClean="0">
                <a:latin typeface="Calibri" pitchFamily="34" charset="0"/>
                <a:cs typeface="Andalus" pitchFamily="18" charset="-78"/>
              </a:rPr>
              <a:t> (1878–1883)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Calibri" pitchFamily="34" charset="0"/>
              </a:rPr>
              <a:t>Prosté motivy </a:t>
            </a:r>
            <a:r>
              <a:rPr lang="cs-CZ" dirty="0" smtClean="0">
                <a:latin typeface="Calibri" pitchFamily="34" charset="0"/>
              </a:rPr>
              <a:t>( 1883)</a:t>
            </a:r>
            <a:r>
              <a:rPr lang="cs-CZ" b="1" dirty="0" smtClean="0">
                <a:latin typeface="Calibri" pitchFamily="34" charset="0"/>
                <a:cs typeface="Andalus" pitchFamily="18" charset="-78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Calibri" pitchFamily="34" charset="0"/>
              </a:rPr>
              <a:t>Zpěvy páteční </a:t>
            </a:r>
            <a:r>
              <a:rPr lang="cs-CZ" dirty="0" smtClean="0">
                <a:latin typeface="Calibri" pitchFamily="34" charset="0"/>
              </a:rPr>
              <a:t>( 1896)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19458" name="Picture 2" descr="http://www.librix.eu/books/images/2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7" y="1196752"/>
            <a:ext cx="2101301" cy="2952328"/>
          </a:xfrm>
          <a:prstGeom prst="rect">
            <a:avLst/>
          </a:prstGeom>
          <a:noFill/>
        </p:spPr>
      </p:pic>
      <p:pic>
        <p:nvPicPr>
          <p:cNvPr id="5" name="Picture 2" descr="http://www.nln.cz/media/obalky/velke/00429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717032"/>
            <a:ext cx="1927878" cy="29174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Andalus" pitchFamily="18" charset="-78"/>
              </a:rPr>
              <a:t>Hřbitovní kvítí (1857)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424936" cy="462560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pesimistická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zklamání  z politické situace, kritizuje morálku, nedůvěřuje lásce ani lidem, cítí se osamělý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sociální otázka, zabývá se chudobou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obsahuje reflexivní a intimní lyriku, 59 básní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hlavní scénou je malostranský hřbitov = protiklad bohatých pohřbů x chudáků = 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tvrdý životní realismus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, hřbitov je mu modelem světa, kde se odehrává ve vyhrocené podobě děj všedních dní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básně : </a:t>
            </a:r>
            <a:r>
              <a:rPr lang="cs-CZ" sz="2400" b="1" i="1" dirty="0" smtClean="0">
                <a:latin typeface="Calibri" pitchFamily="34" charset="0"/>
                <a:cs typeface="Andalus" pitchFamily="18" charset="-78"/>
              </a:rPr>
              <a:t>Oběšenec, Mezi hroby dva červi potkali se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aj.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sbírka vyvolala skandál, pro Palackého byl Neruda víc                  „ </a:t>
            </a:r>
            <a:r>
              <a:rPr lang="cs-CZ" sz="2400" dirty="0" err="1" smtClean="0">
                <a:latin typeface="Calibri" pitchFamily="34" charset="0"/>
                <a:cs typeface="Andalus" pitchFamily="18" charset="-78"/>
              </a:rPr>
              <a:t>tancmajstr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“ než básník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  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http://ulice.tyden.cz/obrazek/201011/4ccffbe1305d1/hrbitov-4ccffd48a55f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1412776"/>
            <a:ext cx="9144001" cy="5445224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hroby dva se červi potkali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75856" y="1323671"/>
            <a:ext cx="5544616" cy="4625609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Mezi hroby dva se červi potkali.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„Odkud, bratře?“ „Z lebky básníkovy.“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„</a:t>
            </a:r>
            <a:r>
              <a:rPr lang="cs-CZ" sz="2400" dirty="0" err="1" smtClean="0">
                <a:latin typeface="Calibri" pitchFamily="34" charset="0"/>
              </a:rPr>
              <a:t>Toť</a:t>
            </a:r>
            <a:r>
              <a:rPr lang="cs-CZ" sz="2400" dirty="0" smtClean="0">
                <a:latin typeface="Calibri" pitchFamily="34" charset="0"/>
              </a:rPr>
              <a:t> nám bratr, co tam viděl, poví.“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„Pouhý mozek - pranic krásného.-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  Odkud ty?“ „Já z lebky učencovy;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  nezbylo i tu nic jasného.“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„Myslím, bratře, že ti géniové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   jsou jak ona pod sklenicí svíce;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   posvítí-li jiným se tmou brojícím,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   </a:t>
            </a:r>
            <a:r>
              <a:rPr lang="cs-CZ" sz="2400" dirty="0" err="1" smtClean="0">
                <a:latin typeface="Calibri" pitchFamily="34" charset="0"/>
              </a:rPr>
              <a:t>nezbyde</a:t>
            </a:r>
            <a:r>
              <a:rPr lang="cs-CZ" sz="2400" dirty="0" smtClean="0">
                <a:latin typeface="Calibri" pitchFamily="34" charset="0"/>
              </a:rPr>
              <a:t>  jí samé nic pak více.“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Knihy veršů (1868)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5040560" cy="475252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Kniha veršů výpravných </a:t>
            </a:r>
            <a:r>
              <a:rPr lang="cs-CZ" sz="2400" dirty="0" smtClean="0">
                <a:latin typeface="Calibri" pitchFamily="34" charset="0"/>
              </a:rPr>
              <a:t>(epických) – zvláště sociální balady, básně Mrtvá nevěsta, Matka, Legenda o chudobě, Dědova mísa,</a:t>
            </a:r>
            <a:r>
              <a:rPr lang="cs-CZ" sz="2400" dirty="0" smtClean="0"/>
              <a:t> Před fortnou milosrdných</a:t>
            </a:r>
            <a:endParaRPr lang="cs-CZ" sz="2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Kniha veršů lyrických a smyšlených </a:t>
            </a:r>
            <a:r>
              <a:rPr lang="cs-CZ" sz="2400" dirty="0" smtClean="0">
                <a:solidFill>
                  <a:srgbClr val="002060"/>
                </a:solidFill>
                <a:latin typeface="Calibri" pitchFamily="34" charset="0"/>
              </a:rPr>
              <a:t>-</a:t>
            </a:r>
            <a:r>
              <a:rPr lang="cs-CZ" sz="2400" dirty="0" smtClean="0">
                <a:latin typeface="Calibri" pitchFamily="34" charset="0"/>
              </a:rPr>
              <a:t> cyklus Otci, Matičce, Anně, básně Vším jsem byl rád ( zamyšlení nad dosavadním životem, zklamání i vítězství = jasnější životní nálada)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Kniha veršů časových a příležitostných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7410" name="Picture 2" descr="http://www.adplus.cz/files/imagecache/stamp/grafika/201111/59628-622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556792"/>
            <a:ext cx="313372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http://www.tapeta-zjawisko-kosmos-wietlne.na-pulpit.com/zdjecia/zjawisko-kosmos-wietlne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38275"/>
            <a:ext cx="9144000" cy="54197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Andalus" pitchFamily="18" charset="-78"/>
              </a:rPr>
              <a:t>Písně kosmické (1878)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2008" y="1412776"/>
            <a:ext cx="5652120" cy="496855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Andalus" pitchFamily="18" charset="-78"/>
              </a:rPr>
              <a:t>objevuje smysl svého života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Andalus" pitchFamily="18" charset="-78"/>
              </a:rPr>
              <a:t>optimistický pohled na svět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Andalus" pitchFamily="18" charset="-78"/>
              </a:rPr>
              <a:t>reaguje na rozvoj vědy a techniky, všímal si nových objevů v astronomii a fyzice           ( zákon o gravitaci, o nezničitelnosti hmoty, elektřina, nadšen vynálezem parního stroje), vliv Vernových románů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Andalus" pitchFamily="18" charset="-78"/>
              </a:rPr>
              <a:t>oslavuje kosmická tělesa a lidskou touhu po poznání, materialistické chápání světa, polidšťuje vesmír, píše o pocitech člověka při pohledu na oblohu – 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Andalus" pitchFamily="18" charset="-78"/>
              </a:rPr>
              <a:t>     </a:t>
            </a:r>
            <a:r>
              <a:rPr lang="cs-CZ" sz="2400" b="1" dirty="0" smtClean="0">
                <a:solidFill>
                  <a:schemeClr val="bg1"/>
                </a:solidFill>
                <a:latin typeface="Monotype Corsiva" pitchFamily="66" charset="0"/>
                <a:cs typeface="Andalus" pitchFamily="18" charset="-78"/>
              </a:rPr>
              <a:t>„Vzhůru již hlavu, národe, k nebi své zdvihni oči …“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Andalus" pitchFamily="18" charset="-78"/>
              </a:rPr>
              <a:t> = naděje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Andalus" pitchFamily="18" charset="-78"/>
              </a:rPr>
              <a:t> </a:t>
            </a:r>
          </a:p>
          <a:p>
            <a:endParaRPr lang="cs-CZ" sz="2400" dirty="0" smtClean="0">
              <a:solidFill>
                <a:schemeClr val="bg1"/>
              </a:solidFill>
              <a:latin typeface="Calibri" pitchFamily="34" charset="0"/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6626" name="Picture 2" descr="http://www.ztichlaklika.cz/_img_cache_eshop/12995885569135.upl_600_6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88623" y="620688"/>
            <a:ext cx="3047873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th00.deviantart.net/fs71/PRE/i/2011/004/3/1/wp_kosmos_by_dragonfly113-d36dy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38275"/>
            <a:ext cx="9144000" cy="54197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Vzhůru již hlavu, národe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496" y="1772816"/>
            <a:ext cx="4330824" cy="4031328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latin typeface="Calibri" pitchFamily="34" charset="0"/>
              </a:rPr>
              <a:t>   </a:t>
            </a:r>
            <a:r>
              <a:rPr lang="cs-CZ" sz="2400" dirty="0" smtClean="0">
                <a:latin typeface="Calibri" pitchFamily="34" charset="0"/>
              </a:rPr>
              <a:t>  Vzhůru již hlavu, národe,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k nebi své zdvihni oči!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Viz: jsou tam i malé hvězdičky,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kol nichž se velké točí!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err="1" smtClean="0">
                <a:latin typeface="Calibri" pitchFamily="34" charset="0"/>
              </a:rPr>
              <a:t>Toť</a:t>
            </a:r>
            <a:r>
              <a:rPr lang="cs-CZ" sz="2400" dirty="0" smtClean="0">
                <a:latin typeface="Calibri" pitchFamily="34" charset="0"/>
              </a:rPr>
              <a:t> prostě tím: ty maličké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z jadrného jsou fládru,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ale ty velké a poslušné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jen z plynových jsou hadrů.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772816"/>
            <a:ext cx="4320480" cy="4032448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Troufám, že při té myšlénce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srdce ti povyskočí -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nuž - buďme tou malou hvězdičkou,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kol níž se velké točí!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Jde to, ach jde! Jen každý hleď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k vlastnímu dobře jádru;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bude-li každý z nás z křemene,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je celý národ z kvádrů! </a:t>
            </a:r>
            <a:br>
              <a:rPr lang="cs-CZ" sz="2400" dirty="0" smtClean="0">
                <a:latin typeface="Calibri" pitchFamily="34" charset="0"/>
              </a:rPr>
            </a:b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sbírky písně kosmické</a:t>
            </a:r>
            <a:endParaRPr lang="cs-CZ" dirty="0"/>
          </a:p>
        </p:txBody>
      </p:sp>
      <p:pic>
        <p:nvPicPr>
          <p:cNvPr id="15362" name="Picture 2" descr="http://www.witkacy.hg.pl/witkosmos/kosmo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9144000" cy="5445224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412777"/>
            <a:ext cx="8352928" cy="3528392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2. části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v 1. části nadvláda vesmíru nad člověkem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V 2. části víra a optimismus v budoucnost člověka, vlastenectví</a:t>
            </a:r>
          </a:p>
          <a:p>
            <a:r>
              <a:rPr lang="cs-CZ" sz="2600" b="1" i="1" dirty="0" smtClean="0">
                <a:solidFill>
                  <a:srgbClr val="FFC000"/>
                </a:solidFill>
                <a:latin typeface="Monotype Corsiva" pitchFamily="66" charset="0"/>
              </a:rPr>
              <a:t>„ Vlast svou máš nade vše milovat! To ve hvězdách je psáno….“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aby vesmír přiblížil lidem, dával vesmírným dějům lidskou podobu ( personifikace) – Země = matička,měsíc = tatíček, hvězdy = dětičky atd.</a:t>
            </a:r>
          </a:p>
          <a:p>
            <a:endParaRPr lang="cs-CZ" sz="2400" dirty="0" smtClean="0">
              <a:solidFill>
                <a:schemeClr val="bg1"/>
              </a:solidFill>
              <a:latin typeface="Calibri" pitchFamily="34" charset="0"/>
            </a:endParaRPr>
          </a:p>
          <a:p>
            <a:endParaRPr lang="cs-CZ" sz="2400" dirty="0" smtClean="0">
              <a:solidFill>
                <a:srgbClr val="FFC000"/>
              </a:solidFill>
              <a:latin typeface="Calibri" pitchFamily="34" charset="0"/>
            </a:endParaRPr>
          </a:p>
          <a:p>
            <a:endParaRPr lang="cs-CZ" sz="24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91680" y="4365104"/>
            <a:ext cx="496855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800" b="1" i="1" dirty="0" smtClean="0">
                <a:solidFill>
                  <a:srgbClr val="FFC000"/>
                </a:solidFill>
                <a:latin typeface="Monotype Corsiva" pitchFamily="66" charset="0"/>
              </a:rPr>
              <a:t>             „ Měsíček, pěkný mládenec </a:t>
            </a:r>
          </a:p>
          <a:p>
            <a:pPr algn="ctr">
              <a:buNone/>
            </a:pPr>
            <a:r>
              <a:rPr lang="cs-CZ" sz="2800" b="1" i="1" dirty="0" smtClean="0">
                <a:solidFill>
                  <a:srgbClr val="FFC000"/>
                </a:solidFill>
                <a:latin typeface="Monotype Corsiva" pitchFamily="66" charset="0"/>
              </a:rPr>
              <a:t>s jemně zářící lící,</a:t>
            </a:r>
          </a:p>
          <a:p>
            <a:pPr algn="ctr">
              <a:buNone/>
            </a:pPr>
            <a:r>
              <a:rPr lang="cs-CZ" sz="2800" b="1" i="1" dirty="0" smtClean="0">
                <a:solidFill>
                  <a:srgbClr val="FFC000"/>
                </a:solidFill>
                <a:latin typeface="Monotype Corsiva" pitchFamily="66" charset="0"/>
              </a:rPr>
              <a:t>       oblétá Zemi panenku </a:t>
            </a:r>
          </a:p>
          <a:p>
            <a:pPr algn="ctr">
              <a:buNone/>
            </a:pPr>
            <a:r>
              <a:rPr lang="cs-CZ" sz="2800" b="1" i="1" dirty="0" smtClean="0">
                <a:solidFill>
                  <a:srgbClr val="FFC000"/>
                </a:solidFill>
                <a:latin typeface="Monotype Corsiva" pitchFamily="66" charset="0"/>
              </a:rPr>
              <a:t>      jak holub holubici.“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i2.pinger.pl/pgr66/698f9cf40000c4814f7a1d0a/kosm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38275"/>
            <a:ext cx="9144000" cy="54197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Básně ze sbírky Písně kosmické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24936" cy="50405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i="1" dirty="0" smtClean="0">
                <a:solidFill>
                  <a:schemeClr val="bg1"/>
                </a:solidFill>
                <a:latin typeface="Calibri" pitchFamily="34" charset="0"/>
              </a:rPr>
              <a:t>Letní ty noci zářivá 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- velikost a nekonečnost vesmíru</a:t>
            </a:r>
          </a:p>
          <a:p>
            <a:r>
              <a:rPr lang="cs-CZ" sz="2400" b="1" i="1" dirty="0" smtClean="0">
                <a:solidFill>
                  <a:schemeClr val="bg1"/>
                </a:solidFill>
                <a:latin typeface="Calibri" pitchFamily="34" charset="0"/>
              </a:rPr>
              <a:t>A mluví člověk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= víra ve schopnosti člověka a lidský rozum,        v sílu národa, motiv lva v závěru – </a:t>
            </a:r>
            <a:r>
              <a:rPr lang="cs-CZ" sz="2600" dirty="0" smtClean="0">
                <a:solidFill>
                  <a:srgbClr val="FFC000"/>
                </a:solidFill>
                <a:latin typeface="Calibri" pitchFamily="34" charset="0"/>
              </a:rPr>
              <a:t>metafora   </a:t>
            </a:r>
            <a:r>
              <a:rPr lang="cs-CZ" sz="2600" b="1" i="1" dirty="0" smtClean="0">
                <a:solidFill>
                  <a:srgbClr val="FFC000"/>
                </a:solidFill>
                <a:latin typeface="Monotype Corsiva" pitchFamily="66" charset="0"/>
              </a:rPr>
              <a:t>„ …my </a:t>
            </a:r>
            <a:r>
              <a:rPr lang="cs-CZ" sz="2600" b="1" i="1" dirty="0" err="1" smtClean="0">
                <a:solidFill>
                  <a:srgbClr val="FFC000"/>
                </a:solidFill>
                <a:latin typeface="Monotype Corsiva" pitchFamily="66" charset="0"/>
              </a:rPr>
              <a:t>bijem</a:t>
            </a:r>
            <a:r>
              <a:rPr lang="cs-CZ" sz="2600" b="1" i="1" dirty="0" smtClean="0">
                <a:solidFill>
                  <a:srgbClr val="FFC000"/>
                </a:solidFill>
                <a:latin typeface="Monotype Corsiva" pitchFamily="66" charset="0"/>
              </a:rPr>
              <a:t>        o mříž, ducha lvi, a my ji rozbijeme!“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</a:rPr>
              <a:t>Vzhůru již hlavu, národe -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vlastenecká výzva do boje proti malosti, </a:t>
            </a:r>
            <a:r>
              <a:rPr lang="cs-CZ" sz="2400" dirty="0" err="1" smtClean="0">
                <a:solidFill>
                  <a:schemeClr val="bg1"/>
                </a:solidFill>
                <a:latin typeface="Calibri" pitchFamily="34" charset="0"/>
              </a:rPr>
              <a:t>povzudivá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 síla pro malý národ plyne z kosmu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Monotype Corsiva" pitchFamily="66" charset="0"/>
              </a:rPr>
              <a:t>      </a:t>
            </a:r>
            <a:r>
              <a:rPr lang="cs-CZ" sz="2600" b="1" i="1" dirty="0" smtClean="0">
                <a:solidFill>
                  <a:srgbClr val="FFC000"/>
                </a:solidFill>
                <a:latin typeface="Monotype Corsiva" pitchFamily="66" charset="0"/>
              </a:rPr>
              <a:t>„…jsou tam i malé hvězdičky kol nichž se velké točí !“</a:t>
            </a:r>
          </a:p>
          <a:p>
            <a:pPr>
              <a:buNone/>
            </a:pPr>
            <a:r>
              <a:rPr lang="cs-CZ" sz="2600" b="1" i="1" dirty="0" smtClean="0">
                <a:solidFill>
                  <a:srgbClr val="FFC000"/>
                </a:solidFill>
                <a:latin typeface="Monotype Corsiva" pitchFamily="66" charset="0"/>
              </a:rPr>
              <a:t>     „ …každý hvězdnatý nárůdek má odvěkou vlast svoji.“</a:t>
            </a:r>
          </a:p>
          <a:p>
            <a:pPr>
              <a:buNone/>
            </a:pPr>
            <a:r>
              <a:rPr lang="cs-CZ" sz="2600" b="1" i="1" dirty="0" smtClean="0">
                <a:solidFill>
                  <a:srgbClr val="FFC000"/>
                </a:solidFill>
                <a:latin typeface="Monotype Corsiva" pitchFamily="66" charset="0"/>
              </a:rPr>
              <a:t>      „…bude-li každý z nás z křemene, je celý národ z kvádru!“</a:t>
            </a:r>
          </a:p>
          <a:p>
            <a:r>
              <a:rPr lang="cs-CZ" sz="2400" b="1" i="1" dirty="0" smtClean="0">
                <a:solidFill>
                  <a:schemeClr val="bg1"/>
                </a:solidFill>
                <a:latin typeface="Calibri" pitchFamily="34" charset="0"/>
              </a:rPr>
              <a:t>Jak lvové </a:t>
            </a:r>
            <a:r>
              <a:rPr lang="cs-CZ" sz="2400" b="1" i="1" dirty="0" err="1" smtClean="0">
                <a:solidFill>
                  <a:schemeClr val="bg1"/>
                </a:solidFill>
                <a:latin typeface="Calibri" pitchFamily="34" charset="0"/>
              </a:rPr>
              <a:t>bijem</a:t>
            </a:r>
            <a:r>
              <a:rPr lang="cs-CZ" sz="2400" b="1" i="1" dirty="0" smtClean="0">
                <a:solidFill>
                  <a:schemeClr val="bg1"/>
                </a:solidFill>
                <a:latin typeface="Calibri" pitchFamily="34" charset="0"/>
              </a:rPr>
              <a:t> o mříže 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- oslavuje velikost vesmíru a vztah lidí k Zemi, věří, že lidstvo dosáhne svých cílů, že národ bude volný, lidé budou létat do kosmu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img.cz.prg.cmestatic.com/media/images/600x338/Nov2011/901513.jpg?d41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9075564" cy="5445224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 lvové </a:t>
            </a:r>
            <a:r>
              <a:rPr lang="cs-CZ" dirty="0" err="1" smtClean="0"/>
              <a:t>bijem</a:t>
            </a:r>
            <a:r>
              <a:rPr lang="cs-CZ" dirty="0" smtClean="0"/>
              <a:t> o mříže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84784"/>
            <a:ext cx="4716016" cy="4752528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Jak lvové </a:t>
            </a:r>
            <a:r>
              <a:rPr lang="cs-CZ" sz="2200" dirty="0" err="1" smtClean="0">
                <a:latin typeface="Calibri" pitchFamily="34" charset="0"/>
              </a:rPr>
              <a:t>bijem</a:t>
            </a:r>
            <a:r>
              <a:rPr lang="cs-CZ" sz="2200" dirty="0" smtClean="0">
                <a:latin typeface="Calibri" pitchFamily="34" charset="0"/>
              </a:rPr>
              <a:t> o mříže,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jak lvové v kleci jatí,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my bychom vzhůru k nebesům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a jsme zde Zemí spjatí. 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Nám zdá se, z hvězd že vane hlas: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„Nuž pojďte, páni, blíže,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jen trochu blíže, </a:t>
            </a:r>
            <a:r>
              <a:rPr lang="cs-CZ" sz="2200" dirty="0" err="1" smtClean="0">
                <a:latin typeface="Calibri" pitchFamily="34" charset="0"/>
              </a:rPr>
              <a:t>hrdobci</a:t>
            </a:r>
            <a:r>
              <a:rPr lang="cs-CZ" sz="2200" dirty="0" smtClean="0">
                <a:latin typeface="Calibri" pitchFamily="34" charset="0"/>
              </a:rPr>
              <a:t>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jimž hrouda nohy </a:t>
            </a:r>
            <a:r>
              <a:rPr lang="cs-CZ" sz="2200" dirty="0" err="1" smtClean="0">
                <a:latin typeface="Calibri" pitchFamily="34" charset="0"/>
              </a:rPr>
              <a:t>víže</a:t>
            </a:r>
            <a:r>
              <a:rPr lang="cs-CZ" sz="2200" dirty="0" smtClean="0">
                <a:latin typeface="Calibri" pitchFamily="34" charset="0"/>
              </a:rPr>
              <a:t>!“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My </a:t>
            </a:r>
            <a:r>
              <a:rPr lang="cs-CZ" sz="2200" dirty="0" err="1" smtClean="0">
                <a:latin typeface="Calibri" pitchFamily="34" charset="0"/>
              </a:rPr>
              <a:t>přijdem</a:t>
            </a:r>
            <a:r>
              <a:rPr lang="cs-CZ" sz="2200" dirty="0" smtClean="0">
                <a:latin typeface="Calibri" pitchFamily="34" charset="0"/>
              </a:rPr>
              <a:t>! Odpusť, matičko,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již jsi nám, Země, malá,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my blesk k myšlenkám spřaháme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a noha parou </a:t>
            </a:r>
            <a:r>
              <a:rPr lang="cs-CZ" sz="2200" dirty="0" err="1" smtClean="0">
                <a:latin typeface="Calibri" pitchFamily="34" charset="0"/>
              </a:rPr>
              <a:t>cvalá</a:t>
            </a:r>
            <a:r>
              <a:rPr lang="cs-CZ" sz="2200" dirty="0" smtClean="0">
                <a:latin typeface="Calibri" pitchFamily="34" charset="0"/>
              </a:rPr>
              <a:t>. 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   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/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/>
            </a:r>
            <a:br>
              <a:rPr lang="cs-CZ" sz="2200" dirty="0" smtClean="0">
                <a:latin typeface="Calibri" pitchFamily="34" charset="0"/>
              </a:rPr>
            </a:b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endParaRPr lang="cs-CZ" sz="2200" dirty="0"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27984" y="1628800"/>
            <a:ext cx="4427984" cy="3096344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      My </a:t>
            </a:r>
            <a:r>
              <a:rPr lang="cs-CZ" sz="2200" dirty="0" err="1" smtClean="0">
                <a:solidFill>
                  <a:schemeClr val="bg1"/>
                </a:solidFill>
                <a:latin typeface="Calibri" pitchFamily="34" charset="0"/>
              </a:rPr>
              <a:t>přijdem</a:t>
            </a: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! Duch náš roste v výš</a:t>
            </a:r>
            <a:b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a tepny touhou bijí,</a:t>
            </a:r>
            <a:b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zimniční touhou po světech</a:t>
            </a:r>
            <a:b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div srdce nerozbijí! </a:t>
            </a:r>
          </a:p>
          <a:p>
            <a:pPr>
              <a:buNone/>
            </a:pPr>
            <a:endParaRPr lang="cs-CZ" sz="22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       My </a:t>
            </a:r>
            <a:r>
              <a:rPr lang="cs-CZ" sz="2200" dirty="0" err="1" smtClean="0">
                <a:solidFill>
                  <a:schemeClr val="bg1"/>
                </a:solidFill>
                <a:latin typeface="Calibri" pitchFamily="34" charset="0"/>
              </a:rPr>
              <a:t>přijdem</a:t>
            </a: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 blíž, my </a:t>
            </a:r>
            <a:r>
              <a:rPr lang="cs-CZ" sz="2200" dirty="0" err="1" smtClean="0">
                <a:solidFill>
                  <a:schemeClr val="bg1"/>
                </a:solidFill>
                <a:latin typeface="Calibri" pitchFamily="34" charset="0"/>
              </a:rPr>
              <a:t>přijdem</a:t>
            </a: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 blíž,</a:t>
            </a:r>
            <a:b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 my světů dožijeme,</a:t>
            </a:r>
            <a:b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my </a:t>
            </a:r>
            <a:r>
              <a:rPr lang="cs-CZ" sz="2200" dirty="0" err="1" smtClean="0">
                <a:solidFill>
                  <a:schemeClr val="bg1"/>
                </a:solidFill>
                <a:latin typeface="Calibri" pitchFamily="34" charset="0"/>
              </a:rPr>
              <a:t>bijem</a:t>
            </a: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 o mříž, ducha lvi,</a:t>
            </a:r>
            <a:b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Calibri" pitchFamily="34" charset="0"/>
              </a:rPr>
              <a:t>a my ji rozbijeme! </a:t>
            </a:r>
          </a:p>
          <a:p>
            <a:pPr>
              <a:buNone/>
            </a:pPr>
            <a:endParaRPr lang="cs-CZ" sz="22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2040" y="5949280"/>
            <a:ext cx="403244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i="1" dirty="0" err="1" smtClean="0"/>
              <a:t>hrdobce</a:t>
            </a:r>
            <a:r>
              <a:rPr lang="cs-CZ" i="1" dirty="0" smtClean="0"/>
              <a:t> = hrdý člověk; hrdobný = projevující hrdost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04248" y="5013176"/>
            <a:ext cx="1872208" cy="400110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  <a:latin typeface="Calibri" pitchFamily="34" charset="0"/>
              </a:rPr>
              <a:t>Písně kosmické</a:t>
            </a:r>
            <a:endParaRPr lang="cs-CZ" sz="2000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://nd03.jxs.cz/865/542/521c64583e_6672387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9144000" cy="54452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Letní ty noci zářivá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3970784" cy="3527272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latin typeface="Calibri" pitchFamily="34" charset="0"/>
              </a:rPr>
              <a:t>     </a:t>
            </a:r>
            <a:r>
              <a:rPr lang="cs-CZ" sz="2400" dirty="0" smtClean="0">
                <a:latin typeface="Calibri" pitchFamily="34" charset="0"/>
              </a:rPr>
              <a:t>Letní ty noci zářivá,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err="1" smtClean="0">
                <a:latin typeface="Calibri" pitchFamily="34" charset="0"/>
              </a:rPr>
              <a:t>jakž</a:t>
            </a:r>
            <a:r>
              <a:rPr lang="cs-CZ" sz="2400" dirty="0" smtClean="0">
                <a:latin typeface="Calibri" pitchFamily="34" charset="0"/>
              </a:rPr>
              <a:t> tebou srdce okřívá -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ve dne tak </a:t>
            </a:r>
            <a:r>
              <a:rPr lang="cs-CZ" sz="2400" dirty="0" err="1" smtClean="0">
                <a:latin typeface="Calibri" pitchFamily="34" charset="0"/>
              </a:rPr>
              <a:t>sladkobolno</a:t>
            </a:r>
            <a:r>
              <a:rPr lang="cs-CZ" sz="2400" dirty="0" smtClean="0">
                <a:latin typeface="Calibri" pitchFamily="34" charset="0"/>
              </a:rPr>
              <a:t>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 teď tak volno, </a:t>
            </a:r>
            <a:r>
              <a:rPr lang="cs-CZ" sz="2400" dirty="0" err="1" smtClean="0">
                <a:latin typeface="Calibri" pitchFamily="34" charset="0"/>
              </a:rPr>
              <a:t>volno</a:t>
            </a:r>
            <a:r>
              <a:rPr lang="cs-CZ" sz="2400" dirty="0" smtClean="0">
                <a:latin typeface="Calibri" pitchFamily="34" charset="0"/>
              </a:rPr>
              <a:t>! 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Z oblohy bílý měsíček,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err="1" smtClean="0">
                <a:latin typeface="Calibri" pitchFamily="34" charset="0"/>
              </a:rPr>
              <a:t>starobný</a:t>
            </a:r>
            <a:r>
              <a:rPr lang="cs-CZ" sz="2400" dirty="0" smtClean="0">
                <a:latin typeface="Calibri" pitchFamily="34" charset="0"/>
              </a:rPr>
              <a:t> nebes tatíček,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stříbrné světla pýří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po celém světě šíří. 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772816"/>
            <a:ext cx="3740224" cy="2087112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Dokola jeho dětičky,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drobounké, smavé hvězdičky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dukátkovými hlasy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zvoní na krásné časy. 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516216" y="5661248"/>
            <a:ext cx="18722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  <a:latin typeface="Calibri" pitchFamily="34" charset="0"/>
              </a:rPr>
              <a:t>Písně kosmické</a:t>
            </a:r>
            <a:endParaRPr lang="cs-CZ" sz="2000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Andalus" pitchFamily="18" charset="-78"/>
              </a:rPr>
              <a:t>Balady a romance (1878–1883)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5184576" cy="511256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vrchol tvorby pro lid, 18 básní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příběhy, pověsti,balady </a:t>
            </a:r>
            <a:endParaRPr lang="cs-CZ" sz="2400" dirty="0" smtClean="0">
              <a:latin typeface="Calibri" pitchFamily="34" charset="0"/>
              <a:cs typeface="Andalus" pitchFamily="18" charset="-78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zpracovává v nich národní téma, náměty z Bible, starých legend,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sociální podtext, téma vztahů mezi matkou a synem, prostředí české vesnice, humorná nebo sociální pointa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zaměňuje balady s romancemi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  = balada u něho končí i dobře, romance špatně 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vychází z Erbena, ale nevěří v osud, vina = trest</a:t>
            </a:r>
          </a:p>
          <a:p>
            <a:pPr>
              <a:buNone/>
            </a:pPr>
            <a:endParaRPr lang="cs-CZ" sz="2400" b="1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endParaRPr lang="cs-CZ" sz="2400" dirty="0"/>
          </a:p>
        </p:txBody>
      </p:sp>
      <p:pic>
        <p:nvPicPr>
          <p:cNvPr id="13314" name="Picture 2" descr="http://files.tarzan.cz/kniha-detail/12977885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556792"/>
            <a:ext cx="3531176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Balady ze sbírky Balady a romance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25658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Balada rajská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- rozmarná romance o tom, že není věrných žen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Balada horská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- vypovídá o zázračné moci upřímné víry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Balada májová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- o dívčím kouzlení s prosbou k sv. Petronile               o chlapce, přinejhorším třeba zrzavého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Balada pašijová -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největší bolestí Krista není nevděk, zrada, ale to, že pod křížem puká hořem srdce jeho matky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Balada česká -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romancí o krátkém, ale nádherném jaru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latin typeface="Calibri" pitchFamily="34" charset="0"/>
              </a:rPr>
              <a:t>Balada stará – </a:t>
            </a:r>
            <a:r>
              <a:rPr lang="cs-CZ" sz="2400" b="1" dirty="0" err="1" smtClean="0">
                <a:latin typeface="Calibri" pitchFamily="34" charset="0"/>
              </a:rPr>
              <a:t>stará</a:t>
            </a:r>
            <a:r>
              <a:rPr lang="cs-CZ" sz="2400" b="1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– </a:t>
            </a:r>
            <a:r>
              <a:rPr lang="cs-CZ" sz="2400" dirty="0" err="1" smtClean="0">
                <a:latin typeface="Calibri" pitchFamily="34" charset="0"/>
              </a:rPr>
              <a:t>erbenovský</a:t>
            </a:r>
            <a:r>
              <a:rPr lang="cs-CZ" sz="2400" dirty="0" smtClean="0">
                <a:latin typeface="Calibri" pitchFamily="34" charset="0"/>
              </a:rPr>
              <a:t> námět svobodné matky, základem je dialog matky a dcery sebevražedkyně, která                   s nemanželským </a:t>
            </a:r>
            <a:r>
              <a:rPr lang="cs-CZ" sz="2400" dirty="0" err="1" smtClean="0">
                <a:latin typeface="Calibri" pitchFamily="34" charset="0"/>
              </a:rPr>
              <a:t>děckem</a:t>
            </a:r>
            <a:r>
              <a:rPr lang="cs-CZ" sz="2400" dirty="0" smtClean="0">
                <a:latin typeface="Calibri" pitchFamily="34" charset="0"/>
              </a:rPr>
              <a:t> volá na boží soud svůdce – mlynáře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latin typeface="Calibri" pitchFamily="34" charset="0"/>
              </a:rPr>
              <a:t>Balada tříkrálová </a:t>
            </a:r>
            <a:r>
              <a:rPr lang="cs-CZ" sz="2400" dirty="0" smtClean="0">
                <a:latin typeface="Calibri" pitchFamily="34" charset="0"/>
              </a:rPr>
              <a:t>– romance ironicky zpochybňující pravděpodobnost betlémské scény tří králů u malého Ježíška,           z kterého vyroste monarchům nepříjemný apoštol svobody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alibri" pitchFamily="34" charset="0"/>
              <a:cs typeface="Andalus" pitchFamily="18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dirty="0" smtClean="0">
                <a:latin typeface="Calibri" pitchFamily="34" charset="0"/>
                <a:cs typeface="Andalus" pitchFamily="18" charset="-78"/>
              </a:rPr>
              <a:t>Balada dětská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539695"/>
            <a:ext cx="4680520" cy="462560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polidšťuje smrt, tragický lidský osud, matka usíná a pro její nemocné dítě si přichází smrtka mající podobu dítěte a láká děvčátko k hrám, dítě tak nemá strach ze smrti a umírá v době, kdy jeho matka spí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aby zmírnil matčinu bolest, užívá zdrobnělin, přirovnání, věří,  že všechno zlé a tragické bude nahrazeno něčím radostnějším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ze srdce psaná soustrast kolegovi básníkovi </a:t>
            </a:r>
            <a:r>
              <a:rPr lang="cs-CZ" sz="2400" dirty="0" err="1" smtClean="0">
                <a:latin typeface="Calibri" pitchFamily="34" charset="0"/>
                <a:cs typeface="Andalus" pitchFamily="18" charset="-78"/>
              </a:rPr>
              <a:t>Heydukovi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, kterému umřela dcera</a:t>
            </a:r>
          </a:p>
          <a:p>
            <a:pPr>
              <a:buFont typeface="Wingdings" pitchFamily="2" charset="2"/>
              <a:buChar char="§"/>
            </a:pPr>
            <a:endParaRPr lang="cs-CZ" sz="2400" dirty="0">
              <a:latin typeface="Calibri" pitchFamily="34" charset="0"/>
            </a:endParaRPr>
          </a:p>
        </p:txBody>
      </p:sp>
      <p:pic>
        <p:nvPicPr>
          <p:cNvPr id="11268" name="Picture 4" descr="http://nd03.jxs.cz/216/083/0c034942e2_54954266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4355976" cy="5447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allpapers.fun4you.cz/walls/w2195/3206_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412776"/>
            <a:ext cx="7125648" cy="54452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51062"/>
          </a:xfrm>
        </p:spPr>
        <p:txBody>
          <a:bodyPr/>
          <a:lstStyle/>
          <a:p>
            <a:pPr algn="ctr"/>
            <a:r>
              <a:rPr lang="cs-CZ" sz="4800" dirty="0" smtClean="0">
                <a:latin typeface="Calibri" pitchFamily="34" charset="0"/>
                <a:cs typeface="Andalus" pitchFamily="18" charset="-78"/>
              </a:rPr>
              <a:t>Balada dětská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038600" cy="4623816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Matka </a:t>
            </a:r>
            <a:r>
              <a:rPr lang="cs-CZ" sz="2400" dirty="0" err="1" smtClean="0">
                <a:latin typeface="Calibri" pitchFamily="34" charset="0"/>
              </a:rPr>
              <a:t>zdřimla</a:t>
            </a:r>
            <a:r>
              <a:rPr lang="cs-CZ" sz="2400" dirty="0" smtClean="0">
                <a:latin typeface="Calibri" pitchFamily="34" charset="0"/>
              </a:rPr>
              <a:t> na úsvitě.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Dítko vyjeveně hledí -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v nožičkách mu Smrtka sedí.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Malá Smrtka, sama dítě,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na hlavičce věnec bílý,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ve košilce drobné tílko,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v ručkách drží hravé sítě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jako k honbě na motýly.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 ty ruce jako hůlky,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žluté jako z vosku čílko,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místo oček modré důlky.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endParaRPr lang="cs-CZ" sz="2400" dirty="0">
              <a:latin typeface="Calibri" pitchFamily="34" charset="0"/>
            </a:endParaRPr>
          </a:p>
        </p:txBody>
      </p:sp>
      <p:pic>
        <p:nvPicPr>
          <p:cNvPr id="54274" name="Picture 2" descr="http://wallpapers.fun4you.cz/walls/w2195/3206_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7125648" cy="5445224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628800"/>
            <a:ext cx="4038600" cy="4623816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latin typeface="Calibri" pitchFamily="34" charset="0"/>
              </a:rPr>
              <a:t>    „Pojď děťátko, pojď holátko,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na chvilečku, jen na krátko!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err="1" smtClean="0">
                <a:latin typeface="Calibri" pitchFamily="34" charset="0"/>
              </a:rPr>
              <a:t>Zahrajem</a:t>
            </a:r>
            <a:r>
              <a:rPr lang="cs-CZ" dirty="0" smtClean="0">
                <a:latin typeface="Calibri" pitchFamily="34" charset="0"/>
              </a:rPr>
              <a:t> si na </a:t>
            </a:r>
            <a:r>
              <a:rPr lang="cs-CZ" dirty="0" err="1" smtClean="0">
                <a:latin typeface="Calibri" pitchFamily="34" charset="0"/>
              </a:rPr>
              <a:t>Hélice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andělíčkův při muzice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co dvě bílé holubice.“</a:t>
            </a: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</a:rPr>
              <a:t>     „Matička mně nedovolí,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a mne tělíčko tak bolí!“ 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</a:rPr>
              <a:t>     „Pojď děťátko, holoubátko!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Přišla jsem Ti ku pomoci,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nemoc nemá více moci,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venku ve andílkův kůru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poletíš až k nebi vzhůru.“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allpapers.fun4you.cz/walls/w2195/3206_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8352" y="1412776"/>
            <a:ext cx="7125648" cy="5445224"/>
          </a:xfrm>
          <a:prstGeom prst="rect">
            <a:avLst/>
          </a:prstGeom>
          <a:noFill/>
        </p:spPr>
      </p:pic>
      <p:pic>
        <p:nvPicPr>
          <p:cNvPr id="5" name="Picture 2" descr="http://wallpapers.fun4you.cz/walls/w2195/3206_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7125648" cy="54452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>
                <a:latin typeface="Calibri" pitchFamily="34" charset="0"/>
                <a:cs typeface="Andalus" pitchFamily="18" charset="-78"/>
              </a:rPr>
              <a:t>Balada dětská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485904"/>
            <a:ext cx="4464496" cy="4175344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„Matička mně </a:t>
            </a:r>
            <a:r>
              <a:rPr lang="cs-CZ" sz="2400" dirty="0" err="1" smtClean="0">
                <a:latin typeface="Calibri" pitchFamily="34" charset="0"/>
              </a:rPr>
              <a:t>jíti</a:t>
            </a:r>
            <a:r>
              <a:rPr lang="cs-CZ" sz="2400" dirty="0" smtClean="0">
                <a:latin typeface="Calibri" pitchFamily="34" charset="0"/>
              </a:rPr>
              <a:t> nedá -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myslím, že už hlavu zvedá.“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„Pojď děťátko, pojď babátko!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Posílá mne Jezulátko,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posílá královna nebe,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abych přivedla jim Tebe,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posílá mne ta Tvá svatá: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„Ať už jde má dcerka zlatá!“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556792"/>
            <a:ext cx="4536504" cy="2376264"/>
          </a:xfrm>
          <a:noFill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„Pojďme, </a:t>
            </a:r>
            <a:r>
              <a:rPr lang="cs-CZ" sz="2400" dirty="0" err="1" smtClean="0">
                <a:latin typeface="Calibri" pitchFamily="34" charset="0"/>
              </a:rPr>
              <a:t>pojďme</a:t>
            </a:r>
            <a:r>
              <a:rPr lang="cs-CZ" sz="2400" dirty="0" smtClean="0">
                <a:latin typeface="Calibri" pitchFamily="34" charset="0"/>
              </a:rPr>
              <a:t> - ale z ticha,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ať se matička nevzbudí!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Něco těžkého ji trudí,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i když dřímá, těžce vzdychá,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ňadro bolestně jí skáče,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 když vzhlédne, ihned pláče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Dědova mísa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08520" y="1541488"/>
            <a:ext cx="5698976" cy="462381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V kamnech praská, </a:t>
            </a:r>
            <a:r>
              <a:rPr lang="cs-CZ" sz="2200" dirty="0" err="1" smtClean="0">
                <a:latin typeface="Calibri" pitchFamily="34" charset="0"/>
              </a:rPr>
              <a:t>dědek</a:t>
            </a:r>
            <a:r>
              <a:rPr lang="cs-CZ" sz="2200" dirty="0" smtClean="0">
                <a:latin typeface="Calibri" pitchFamily="34" charset="0"/>
              </a:rPr>
              <a:t> každou chvíli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zvadlé ruce sobě zahřívá,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kolo vrčí, syn si s prací pílí,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nádobu si z dřeva vyrývá.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/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Kolečko si divnou píseň šumí,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vnoučeti se očka kmitají -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„Hele, co náš táta všecko umí,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jak mu tříšťky z rukou létají!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/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Dřevo ukradl jsi v panském lese -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komu děláš z něho koryto?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„Dědovi; - již se mu ruka třese,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nádobí už všechno rozbito.“</a:t>
            </a:r>
            <a:br>
              <a:rPr lang="cs-CZ" sz="2200" dirty="0" smtClean="0">
                <a:latin typeface="Calibri" pitchFamily="34" charset="0"/>
              </a:rPr>
            </a:br>
            <a:endParaRPr lang="cs-CZ" sz="2200" dirty="0" smtClean="0">
              <a:latin typeface="Calibri" pitchFamily="34" charset="0"/>
            </a:endParaRPr>
          </a:p>
          <a:p>
            <a:endParaRPr lang="cs-CZ" sz="2200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23928" y="2852936"/>
            <a:ext cx="5220072" cy="38164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/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„Nauč mne to!“ – „Vida toho kluka,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nač by tvá to ruka uměla?!“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„Až se tobě </a:t>
            </a:r>
            <a:r>
              <a:rPr lang="cs-CZ" sz="2200" dirty="0" err="1" smtClean="0">
                <a:latin typeface="Calibri" pitchFamily="34" charset="0"/>
              </a:rPr>
              <a:t>třásti</a:t>
            </a:r>
            <a:r>
              <a:rPr lang="cs-CZ" sz="2200" dirty="0" smtClean="0">
                <a:latin typeface="Calibri" pitchFamily="34" charset="0"/>
              </a:rPr>
              <a:t> bude ruka,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koryto ti synek udělá!“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/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V kamnech praská, </a:t>
            </a:r>
            <a:r>
              <a:rPr lang="cs-CZ" sz="2200" dirty="0" err="1" smtClean="0">
                <a:latin typeface="Calibri" pitchFamily="34" charset="0"/>
              </a:rPr>
              <a:t>dědek</a:t>
            </a:r>
            <a:r>
              <a:rPr lang="cs-CZ" sz="2200" dirty="0" smtClean="0">
                <a:latin typeface="Calibri" pitchFamily="34" charset="0"/>
              </a:rPr>
              <a:t> shrben pláče,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zvadlé ruce syn mu zulíbá,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kolo mlčí, vnouče kolem skáče -</a:t>
            </a:r>
            <a:br>
              <a:rPr lang="cs-CZ" sz="22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„Táto, proč se kolo nehýbá?“</a:t>
            </a:r>
            <a:endParaRPr lang="cs-CZ" sz="2200" dirty="0">
              <a:latin typeface="Calibri" pitchFamily="34" charset="0"/>
            </a:endParaRPr>
          </a:p>
        </p:txBody>
      </p:sp>
      <p:pic>
        <p:nvPicPr>
          <p:cNvPr id="55298" name="Picture 2" descr="http://www.kcprymarov.estranky.cz/img/picture/1774/Neruda---D%C4%9Bdova-m%C3%ADsa-z-Knihy-ver%C5%A1%C5%A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88640"/>
            <a:ext cx="2465242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http://www.wallpaper.cz/primo/ir2/jaro___akatova_cesticka--400x3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95043"/>
            <a:ext cx="9144000" cy="54629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Calibri" pitchFamily="34" charset="0"/>
              </a:rPr>
              <a:t>Balada česká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176464" cy="4176464"/>
          </a:xfrm>
          <a:solidFill>
            <a:schemeClr val="accent4">
              <a:lumMod val="50000"/>
            </a:schemeClr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Žil jednou v Čechách smavý rek,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Vám známý rytíř Paleček;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on samý šprým a nápad byl,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rád dobře jed' a dobře pil,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lidem dobře činil.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Rád jed' a pil, jak povídám,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však ještě něco dodat mám: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on též rád bloudil po Čechách –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pak byl vždy jak v mátohách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nevěděl, kde stojí.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700808"/>
            <a:ext cx="4176464" cy="3888432"/>
          </a:xfrm>
          <a:solidFill>
            <a:schemeClr val="accent4">
              <a:lumMod val="50000"/>
            </a:schemeClr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„Nu, </a:t>
            </a:r>
            <a:r>
              <a:rPr lang="cs-CZ" sz="2200" dirty="0" err="1" smtClean="0">
                <a:latin typeface="Calibri" pitchFamily="34" charset="0"/>
              </a:rPr>
              <a:t>nu</a:t>
            </a:r>
            <a:r>
              <a:rPr lang="cs-CZ" sz="2200" dirty="0" smtClean="0">
                <a:latin typeface="Calibri" pitchFamily="34" charset="0"/>
              </a:rPr>
              <a:t>“ - kdys zazněl náhle hlas –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„pan rytíř je už ve snách zas?“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Paleček jak přimražen!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Aj před ním kolo bujných žen,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v prostřed Vesna sama. 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„Jen neboj se, tys celý muž,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ty se mi ze všech líbíš – nuž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mé slovo k smělosti tě zve,</a:t>
            </a:r>
          </a:p>
          <a:p>
            <a:pPr>
              <a:buNone/>
            </a:pPr>
            <a:r>
              <a:rPr lang="cs-CZ" sz="2200" dirty="0" err="1" smtClean="0">
                <a:latin typeface="Calibri" pitchFamily="34" charset="0"/>
              </a:rPr>
              <a:t>rci</a:t>
            </a:r>
            <a:r>
              <a:rPr lang="cs-CZ" sz="2200" dirty="0" smtClean="0">
                <a:latin typeface="Calibri" pitchFamily="34" charset="0"/>
              </a:rPr>
              <a:t> jakékoli přání své –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však vtipně jen a hbitě!“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wallpaper.cz/primo/ir2/jaro___akatova_cesticka--400x3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67544" y="404664"/>
            <a:ext cx="4248472" cy="6048672"/>
          </a:xfrm>
          <a:solidFill>
            <a:schemeClr val="accent4">
              <a:lumMod val="50000"/>
            </a:schemeClr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Již rytíř bez všech rozpaků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si hodil hlavou: „Tedy </a:t>
            </a:r>
            <a:r>
              <a:rPr lang="cs-CZ" sz="2200" dirty="0" err="1" smtClean="0">
                <a:latin typeface="Calibri" pitchFamily="34" charset="0"/>
              </a:rPr>
              <a:t>řku</a:t>
            </a: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prosím: až bych jednou zdech,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mne výročně vždy ožít nech,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na osm dní - to s jara! 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Když svět zas jednou krásným je,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když zem se celá </a:t>
            </a:r>
            <a:r>
              <a:rPr lang="cs-CZ" sz="2200" dirty="0" err="1" smtClean="0">
                <a:latin typeface="Calibri" pitchFamily="34" charset="0"/>
              </a:rPr>
              <a:t>rozsměje</a:t>
            </a:r>
            <a:r>
              <a:rPr lang="cs-CZ" sz="2200" dirty="0" smtClean="0">
                <a:latin typeface="Calibri" pitchFamily="34" charset="0"/>
              </a:rPr>
              <a:t>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pak, Vesno, milostiva buď,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na osm dní mne jenom vzbuď!“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Vesna kývla: „Staň se!“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Od časů těch, děj se co děj,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fialek vůní budí jej,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slavíkův ven jej volá hlas,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pan rytíř vstává bujný zas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rozkročí se krajem.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/>
            </a:r>
            <a:br>
              <a:rPr lang="cs-CZ" sz="2200" dirty="0" smtClean="0">
                <a:latin typeface="Calibri" pitchFamily="34" charset="0"/>
              </a:rPr>
            </a:br>
            <a:endParaRPr lang="cs-CZ" sz="2200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076056" y="404664"/>
            <a:ext cx="3672408" cy="3816424"/>
          </a:xfrm>
          <a:solidFill>
            <a:schemeClr val="accent4">
              <a:lumMod val="50000"/>
            </a:schemeClr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Kraj český, jindy </a:t>
            </a:r>
            <a:r>
              <a:rPr lang="cs-CZ" sz="2200" dirty="0" err="1" smtClean="0">
                <a:latin typeface="Calibri" pitchFamily="34" charset="0"/>
              </a:rPr>
              <a:t>smuten</a:t>
            </a:r>
            <a:r>
              <a:rPr lang="cs-CZ" sz="2200" dirty="0" smtClean="0">
                <a:latin typeface="Calibri" pitchFamily="34" charset="0"/>
              </a:rPr>
              <a:t>, tich,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je pojednou pak samý smích,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celý ten náš český svět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je samý zpěv a samý květ –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však krátce jen, ach krátce! 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Vždyť umluvil si rek náš s ní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jen blažených vždy osm dní!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Pak vrací se zas v dumnou říš,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 Vesna dá mu medu číš –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on opiv se zas usne.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/>
            </a:r>
            <a:br>
              <a:rPr lang="cs-CZ" sz="2200" dirty="0" smtClean="0">
                <a:latin typeface="Calibri" pitchFamily="34" charset="0"/>
              </a:rPr>
            </a:br>
            <a:endParaRPr lang="cs-CZ" sz="2200" dirty="0" smtClean="0">
              <a:latin typeface="Calibri" pitchFamily="34" charset="0"/>
            </a:endParaRPr>
          </a:p>
          <a:p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endParaRPr lang="cs-CZ" sz="2200" dirty="0" smtClean="0">
              <a:latin typeface="Calibri" pitchFamily="34" charset="0"/>
            </a:endParaRPr>
          </a:p>
          <a:p>
            <a:endParaRPr lang="cs-CZ" sz="2200" dirty="0"/>
          </a:p>
        </p:txBody>
      </p:sp>
      <p:pic>
        <p:nvPicPr>
          <p:cNvPr id="48130" name="Picture 2" descr="http://psusta.sweb.cz/jar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221088"/>
            <a:ext cx="3672408" cy="24338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507288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Romance ze sbírky Balady a romance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12968" cy="50405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Romance štědrovečerní</a:t>
            </a:r>
          </a:p>
          <a:p>
            <a:r>
              <a:rPr lang="cs-CZ" sz="2400" b="1" dirty="0" smtClean="0">
                <a:latin typeface="Calibri" pitchFamily="34" charset="0"/>
              </a:rPr>
              <a:t>Romance o jaře 1848 </a:t>
            </a:r>
            <a:r>
              <a:rPr lang="cs-CZ" sz="2400" dirty="0" smtClean="0">
                <a:latin typeface="Calibri" pitchFamily="34" charset="0"/>
              </a:rPr>
              <a:t>– vzpomíná na chvíle mladistvého opojení   v roce krátké svobody, kdy „ čas oponou trhnul – a změněn svět“, kdy se  nadšeně se bojovalo za demokratické ideály národní                i všelidské</a:t>
            </a:r>
          </a:p>
          <a:p>
            <a:r>
              <a:rPr lang="cs-CZ" sz="2400" b="1" dirty="0" smtClean="0">
                <a:latin typeface="Calibri" pitchFamily="34" charset="0"/>
              </a:rPr>
              <a:t>Romance italská </a:t>
            </a:r>
            <a:r>
              <a:rPr lang="cs-CZ" sz="2400" dirty="0" smtClean="0">
                <a:latin typeface="Calibri" pitchFamily="34" charset="0"/>
              </a:rPr>
              <a:t>– baladický, krutý výjev z bojů za sjednocení Itálie, kdy i Kristus stál pod červeným praporem svobody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Romance o Karlu IV. </a:t>
            </a:r>
            <a:r>
              <a:rPr lang="cs-CZ" sz="2400" dirty="0" smtClean="0">
                <a:latin typeface="Calibri" pitchFamily="34" charset="0"/>
              </a:rPr>
              <a:t>– zlidověla, mistrná charakteristika české povahy vyjádřená nad číši vína rozhovorem Otce vlasti s panem Buškem z </a:t>
            </a:r>
            <a:r>
              <a:rPr lang="cs-CZ" sz="2400" dirty="0" err="1" smtClean="0">
                <a:latin typeface="Calibri" pitchFamily="34" charset="0"/>
              </a:rPr>
              <a:t>Vilhartic</a:t>
            </a:r>
            <a:r>
              <a:rPr lang="cs-CZ" sz="2400" dirty="0" smtClean="0">
                <a:latin typeface="Calibri" pitchFamily="34" charset="0"/>
              </a:rPr>
              <a:t> = duše českého lidu je navenek drsná, ale zvlášť osobitá, jen je ji třeba poznat blíže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2" name="Picture 4" descr="http://opicakuz.desitka.cz/images/litera/vino3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5004048" cy="534477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Romance o Karlu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16016" y="1440160"/>
            <a:ext cx="4644008" cy="537321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>
                <a:latin typeface="Calibri" pitchFamily="34" charset="0"/>
              </a:rPr>
              <a:t>      Král Karel s Buškem z </a:t>
            </a:r>
            <a:r>
              <a:rPr lang="cs-CZ" sz="2000" b="1" dirty="0" err="1" smtClean="0">
                <a:latin typeface="Calibri" pitchFamily="34" charset="0"/>
              </a:rPr>
              <a:t>Vilhartic</a:t>
            </a:r>
            <a:r>
              <a:rPr lang="cs-CZ" sz="2000" b="1" dirty="0" smtClean="0">
                <a:latin typeface="Calibri" pitchFamily="34" charset="0"/>
              </a:rPr>
              <a:t/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teď zasedli si k dunovému stolu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ti dva už pili mnohou číši spolu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zapěli si z plných plic.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,,Nuž dej sem zlaté číše, páže,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</a:t>
            </a:r>
            <a:r>
              <a:rPr lang="cs-CZ" sz="2000" b="1" dirty="0" err="1" smtClean="0">
                <a:latin typeface="Calibri" pitchFamily="34" charset="0"/>
              </a:rPr>
              <a:t>nalej</a:t>
            </a:r>
            <a:r>
              <a:rPr lang="cs-CZ" sz="2000" b="1" dirty="0" smtClean="0">
                <a:latin typeface="Calibri" pitchFamily="34" charset="0"/>
              </a:rPr>
              <a:t> vína - </a:t>
            </a:r>
            <a:r>
              <a:rPr lang="cs-CZ" sz="2000" b="1" dirty="0" err="1" smtClean="0">
                <a:latin typeface="Calibri" pitchFamily="34" charset="0"/>
              </a:rPr>
              <a:t>dolej</a:t>
            </a:r>
            <a:r>
              <a:rPr lang="cs-CZ" sz="2000" b="1" dirty="0" smtClean="0">
                <a:latin typeface="Calibri" pitchFamily="34" charset="0"/>
              </a:rPr>
              <a:t> víš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dnes, pane Bušku, čehos zvíš!“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král Karel vesel káže.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/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,,Zde po tom víně, Bušku, slyš,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domácí slunce naše vloni hrálo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err="1" smtClean="0">
                <a:latin typeface="Calibri" pitchFamily="34" charset="0"/>
              </a:rPr>
              <a:t>toť</a:t>
            </a:r>
            <a:r>
              <a:rPr lang="cs-CZ" sz="2000" b="1" dirty="0" smtClean="0">
                <a:latin typeface="Calibri" pitchFamily="34" charset="0"/>
              </a:rPr>
              <a:t> první víno, které v Čechách zrálo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aj tedy vzhůru pijme již!“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pili - král však náhle prsknul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,,To že je víno? tenhle kvas?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Vždyť křivý ústa, láme vaz!“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zlostně rukou mrsknul.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/>
            </a:r>
            <a:br>
              <a:rPr lang="cs-CZ" sz="2000" b="1" dirty="0" smtClean="0">
                <a:latin typeface="Calibri" pitchFamily="34" charset="0"/>
              </a:rPr>
            </a:br>
            <a:endParaRPr lang="cs-CZ" sz="2000" b="1" dirty="0">
              <a:latin typeface="Calibri" pitchFamily="34" charset="0"/>
            </a:endParaRPr>
          </a:p>
        </p:txBody>
      </p:sp>
      <p:pic>
        <p:nvPicPr>
          <p:cNvPr id="8" name="Picture 4" descr="http://cvz.asultsoft.cz/data/vina/busek%20z%20velhartic/4244_c1,0%20L%20N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438275"/>
            <a:ext cx="1504950" cy="5419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484784"/>
            <a:ext cx="4834880" cy="462381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>
                <a:latin typeface="Calibri" pitchFamily="34" charset="0"/>
              </a:rPr>
              <a:t>      ,,</a:t>
            </a:r>
            <a:r>
              <a:rPr lang="cs-CZ" sz="2000" b="1" dirty="0" err="1" smtClean="0">
                <a:latin typeface="Calibri" pitchFamily="34" charset="0"/>
              </a:rPr>
              <a:t>Eh</a:t>
            </a:r>
            <a:r>
              <a:rPr lang="cs-CZ" sz="2000" b="1" dirty="0" smtClean="0">
                <a:latin typeface="Calibri" pitchFamily="34" charset="0"/>
              </a:rPr>
              <a:t> - vezu révu z Burgund sem,“</a:t>
            </a:r>
          </a:p>
          <a:p>
            <a:pPr>
              <a:buNone/>
            </a:pPr>
            <a:r>
              <a:rPr lang="cs-CZ" sz="2000" b="1" dirty="0" smtClean="0">
                <a:latin typeface="Calibri" pitchFamily="34" charset="0"/>
              </a:rPr>
              <a:t>        král dál a dál si v zlosti svoji vede,</a:t>
            </a:r>
          </a:p>
          <a:p>
            <a:pPr>
              <a:buNone/>
            </a:pPr>
            <a:r>
              <a:rPr lang="cs-CZ" sz="2000" b="1" dirty="0" smtClean="0">
                <a:latin typeface="Calibri" pitchFamily="34" charset="0"/>
              </a:rPr>
              <a:t>      ,,a takovouhle peluň mně z ní svede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ta velebená česká zem!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Jsem přesvědčen, když broskve vsadím,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že </a:t>
            </a:r>
            <a:r>
              <a:rPr lang="cs-CZ" sz="2000" b="1" dirty="0" err="1" smtClean="0">
                <a:latin typeface="Calibri" pitchFamily="34" charset="0"/>
              </a:rPr>
              <a:t>zčesám</a:t>
            </a:r>
            <a:r>
              <a:rPr lang="cs-CZ" sz="2000" b="1" dirty="0" smtClean="0">
                <a:latin typeface="Calibri" pitchFamily="34" charset="0"/>
              </a:rPr>
              <a:t> trpné trnky z nich,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chceš-li klidit pustý smích,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zde růže sázet radím!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/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Však jaká země - taký lid!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Vás kdyby učit chtěli všichni svatí,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zda všimnout si jich Češi paličatí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buď svatý rád, když není bit!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Jak bych zde mlátil otep slámy!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Nechť chci co chci, za krátký čas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se všechno jinak zvrtne zas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mám já to bídu s vámi!´´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/>
            </a:r>
            <a:br>
              <a:rPr lang="cs-CZ" sz="2000" b="1" dirty="0" smtClean="0">
                <a:latin typeface="Calibri" pitchFamily="34" charset="0"/>
              </a:rPr>
            </a:br>
            <a:endParaRPr lang="cs-CZ" sz="2000" b="1" dirty="0">
              <a:latin typeface="Calibri" pitchFamily="34" charset="0"/>
            </a:endParaRPr>
          </a:p>
        </p:txBody>
      </p:sp>
      <p:pic>
        <p:nvPicPr>
          <p:cNvPr id="59394" name="Picture 2" descr="http://img.blesk.cz/img/1/full/30261-img-impo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1816" y="1673424"/>
            <a:ext cx="3330624" cy="4995936"/>
          </a:xfrm>
          <a:prstGeom prst="rect">
            <a:avLst/>
          </a:prstGeom>
          <a:noFill/>
        </p:spPr>
      </p:pic>
      <p:pic>
        <p:nvPicPr>
          <p:cNvPr id="59398" name="Picture 6" descr="http://members.chello.cz/vino_z_vinohrad/wine/list_prvni_stra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88640"/>
            <a:ext cx="1855217" cy="23488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8" name="Picture 4" descr="http://www.vltava2000.cz/shops/8849/images-goods/Vinn%C3%A1%20r%C3%A9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908720"/>
            <a:ext cx="1653170" cy="22322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260648"/>
            <a:ext cx="4104456" cy="61206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>
                <a:latin typeface="Calibri" pitchFamily="34" charset="0"/>
              </a:rPr>
              <a:t>      Přec zase k ústům číší zdvih,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</a:t>
            </a:r>
            <a:r>
              <a:rPr lang="cs-CZ" sz="2000" b="1" dirty="0" err="1" smtClean="0">
                <a:latin typeface="Calibri" pitchFamily="34" charset="0"/>
              </a:rPr>
              <a:t>napiv</a:t>
            </a:r>
            <a:r>
              <a:rPr lang="cs-CZ" sz="2000" b="1" dirty="0" smtClean="0">
                <a:latin typeface="Calibri" pitchFamily="34" charset="0"/>
              </a:rPr>
              <a:t> se své velké dobré oči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teď kradmo přes stůl po soudruhu točí,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ten však je jako pěna tich.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Jen - aby marně nezahálel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pan Bušek máčel zub a pysk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víno ku </a:t>
            </a:r>
            <a:r>
              <a:rPr lang="cs-CZ" sz="2000" b="1" dirty="0" err="1" smtClean="0">
                <a:latin typeface="Calibri" pitchFamily="34" charset="0"/>
              </a:rPr>
              <a:t>půnebí</a:t>
            </a:r>
            <a:r>
              <a:rPr lang="cs-CZ" sz="2000" b="1" dirty="0" smtClean="0">
                <a:latin typeface="Calibri" pitchFamily="34" charset="0"/>
              </a:rPr>
              <a:t> tisk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po jazyku válel.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/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„Ba je to bída,“ děl zas král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rychle zavdal sobě vína znovu,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tak rychle, jak by bránil zlému slovu;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však kolem úst již úsměv hrál.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,,Mám žízní umřít? - Na mou víru,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tys oslep, páže - nevidíš,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že přede mnou je </a:t>
            </a:r>
            <a:r>
              <a:rPr lang="cs-CZ" sz="2000" b="1" dirty="0" err="1" smtClean="0">
                <a:latin typeface="Calibri" pitchFamily="34" charset="0"/>
              </a:rPr>
              <a:t>prázná</a:t>
            </a:r>
            <a:r>
              <a:rPr lang="cs-CZ" sz="2000" b="1" dirty="0" smtClean="0">
                <a:latin typeface="Calibri" pitchFamily="34" charset="0"/>
              </a:rPr>
              <a:t> číš?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dej mi dobrou míru!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/>
            </a:r>
            <a:br>
              <a:rPr lang="cs-CZ" sz="2000" b="1" dirty="0" smtClean="0">
                <a:latin typeface="Calibri" pitchFamily="34" charset="0"/>
              </a:rPr>
            </a:br>
            <a:endParaRPr lang="cs-CZ" sz="2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4644008" y="332656"/>
            <a:ext cx="4536504" cy="604867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>
                <a:latin typeface="Calibri" pitchFamily="34" charset="0"/>
              </a:rPr>
              <a:t>      Pij, Bušku - již se nezarmuť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poslyš, co ti král tvůj moudrý praví: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můj jazyk je jak známo vybíravý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našel již v tom víně chuť.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Víš - zkoumat třeba, Bušku milý,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to víno má svůj zvláštní ráz,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err="1" smtClean="0">
                <a:latin typeface="Calibri" pitchFamily="34" charset="0"/>
              </a:rPr>
              <a:t>zprv</a:t>
            </a:r>
            <a:r>
              <a:rPr lang="cs-CZ" sz="2000" b="1" dirty="0" smtClean="0">
                <a:latin typeface="Calibri" pitchFamily="34" charset="0"/>
              </a:rPr>
              <a:t> trpké, ale milé zas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my, myslím, se už vpili!“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/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„Nu vidíš, králi: tak náš lid!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Má duši zvláštní - trochu drsná zdá se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však květe po svém, v osobité kráse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teď přerušil svůj náhle klid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hned rozveselen </a:t>
            </a:r>
            <a:r>
              <a:rPr lang="cs-CZ" sz="2000" b="1" dirty="0" err="1" smtClean="0">
                <a:latin typeface="Calibri" pitchFamily="34" charset="0"/>
              </a:rPr>
              <a:t>Vilhartice</a:t>
            </a:r>
            <a:r>
              <a:rPr lang="cs-CZ" sz="2000" b="1" dirty="0" smtClean="0">
                <a:latin typeface="Calibri" pitchFamily="34" charset="0"/>
              </a:rPr>
              <a:t> -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„ach přibliž k tomu lidu hled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přitiskneš svůj k němu ret</a:t>
            </a:r>
            <a:br>
              <a:rPr lang="cs-CZ" sz="2000" b="1" dirty="0" smtClean="0">
                <a:latin typeface="Calibri" pitchFamily="34" charset="0"/>
              </a:rPr>
            </a:br>
            <a:r>
              <a:rPr lang="cs-CZ" sz="2000" b="1" dirty="0" smtClean="0">
                <a:latin typeface="Calibri" pitchFamily="34" charset="0"/>
              </a:rPr>
              <a:t>a neodtrhneš více!“</a:t>
            </a:r>
          </a:p>
          <a:p>
            <a:endParaRPr lang="cs-CZ" sz="2000" b="1" dirty="0" smtClean="0">
              <a:latin typeface="Calibri" pitchFamily="34" charset="0"/>
            </a:endParaRPr>
          </a:p>
          <a:p>
            <a:pPr>
              <a:buNone/>
            </a:pPr>
            <a:endParaRPr lang="cs-CZ" sz="2000" b="1" dirty="0" smtClean="0">
              <a:latin typeface="Calibri" pitchFamily="34" charset="0"/>
            </a:endParaRP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Prosté motivy (1883)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nejintimnější sbírka</a:t>
            </a:r>
          </a:p>
          <a:p>
            <a:r>
              <a:rPr lang="cs-CZ" sz="2400" dirty="0" smtClean="0">
                <a:latin typeface="Calibri" pitchFamily="34" charset="0"/>
              </a:rPr>
              <a:t>intimní a přírodní lyrika</a:t>
            </a:r>
          </a:p>
          <a:p>
            <a:r>
              <a:rPr lang="cs-CZ" sz="2400" dirty="0" smtClean="0">
                <a:latin typeface="Calibri" pitchFamily="34" charset="0"/>
              </a:rPr>
              <a:t>4 oddíly podle jednotlivých ročních období</a:t>
            </a:r>
          </a:p>
          <a:p>
            <a:r>
              <a:rPr lang="cs-CZ" sz="2400" b="1" dirty="0" smtClean="0">
                <a:latin typeface="Calibri" pitchFamily="34" charset="0"/>
              </a:rPr>
              <a:t>Jarní</a:t>
            </a:r>
            <a:r>
              <a:rPr lang="cs-CZ" sz="2400" dirty="0" smtClean="0">
                <a:latin typeface="Calibri" pitchFamily="34" charset="0"/>
              </a:rPr>
              <a:t> = dětství</a:t>
            </a:r>
          </a:p>
          <a:p>
            <a:r>
              <a:rPr lang="cs-CZ" sz="2400" b="1" dirty="0" smtClean="0">
                <a:latin typeface="Calibri" pitchFamily="34" charset="0"/>
              </a:rPr>
              <a:t>Letní </a:t>
            </a:r>
            <a:r>
              <a:rPr lang="cs-CZ" sz="2400" dirty="0" smtClean="0">
                <a:latin typeface="Calibri" pitchFamily="34" charset="0"/>
              </a:rPr>
              <a:t>= dospělost</a:t>
            </a:r>
          </a:p>
          <a:p>
            <a:r>
              <a:rPr lang="cs-CZ" sz="2400" b="1" dirty="0" smtClean="0">
                <a:latin typeface="Calibri" pitchFamily="34" charset="0"/>
              </a:rPr>
              <a:t>Podzimní </a:t>
            </a:r>
            <a:r>
              <a:rPr lang="cs-CZ" sz="2400" dirty="0" smtClean="0">
                <a:latin typeface="Calibri" pitchFamily="34" charset="0"/>
              </a:rPr>
              <a:t>= momentální Nerudův život</a:t>
            </a:r>
          </a:p>
          <a:p>
            <a:r>
              <a:rPr lang="cs-CZ" sz="2400" b="1" dirty="0" smtClean="0">
                <a:latin typeface="Calibri" pitchFamily="34" charset="0"/>
              </a:rPr>
              <a:t>Zimní</a:t>
            </a:r>
            <a:r>
              <a:rPr lang="cs-CZ" sz="2400" dirty="0" smtClean="0">
                <a:latin typeface="Calibri" pitchFamily="34" charset="0"/>
              </a:rPr>
              <a:t> = nadcházející smrt</a:t>
            </a:r>
          </a:p>
          <a:p>
            <a:r>
              <a:rPr lang="cs-CZ" sz="2400" dirty="0" smtClean="0">
                <a:latin typeface="Calibri" pitchFamily="34" charset="0"/>
              </a:rPr>
              <a:t>uvědomuje si, že si sám zavinil svou samotu, konfrontuje dobu mládí a stáří = osamělost, naděje, rezignace, životní usmíření</a:t>
            </a:r>
          </a:p>
          <a:p>
            <a:r>
              <a:rPr lang="cs-CZ" sz="2400" dirty="0" smtClean="0">
                <a:latin typeface="Calibri" pitchFamily="34" charset="0"/>
              </a:rPr>
              <a:t>básně : </a:t>
            </a:r>
            <a:r>
              <a:rPr lang="cs-CZ" sz="2400" b="1" i="1" dirty="0" smtClean="0">
                <a:latin typeface="Calibri" pitchFamily="34" charset="0"/>
              </a:rPr>
              <a:t>V sobě jen a mlčky nesu, </a:t>
            </a:r>
            <a:r>
              <a:rPr lang="cs-CZ" sz="2400" b="1" i="1" dirty="0" err="1" smtClean="0">
                <a:latin typeface="Calibri" pitchFamily="34" charset="0"/>
              </a:rPr>
              <a:t>Binokl</a:t>
            </a:r>
            <a:r>
              <a:rPr lang="cs-CZ" sz="2400" b="1" i="1" dirty="0" smtClean="0">
                <a:latin typeface="Calibri" pitchFamily="34" charset="0"/>
              </a:rPr>
              <a:t> na očích, v ruce hůl….</a:t>
            </a:r>
            <a:endParaRPr lang="cs-CZ" sz="2400" b="1" i="1" dirty="0">
              <a:latin typeface="Calibri" pitchFamily="34" charset="0"/>
            </a:endParaRPr>
          </a:p>
        </p:txBody>
      </p:sp>
      <p:pic>
        <p:nvPicPr>
          <p:cNvPr id="9218" name="Picture 2" descr="http://www.databazeknih.cz/images/63_/63/proste-motivy-166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76672"/>
            <a:ext cx="2316341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52728"/>
          </a:xfrm>
        </p:spPr>
        <p:txBody>
          <a:bodyPr/>
          <a:lstStyle/>
          <a:p>
            <a:r>
              <a:rPr lang="cs-CZ" dirty="0" smtClean="0">
                <a:latin typeface="Calibri" pitchFamily="34" charset="0"/>
              </a:rPr>
              <a:t>Zpěvy páteční (1896)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96" y="1440160"/>
            <a:ext cx="8856984" cy="5301208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Calibri" pitchFamily="34" charset="0"/>
              </a:rPr>
              <a:t>vychází po smrti Nerudy zásluhou Vrchlického</a:t>
            </a:r>
          </a:p>
          <a:p>
            <a:r>
              <a:rPr lang="cs-CZ" sz="2400" dirty="0" smtClean="0">
                <a:latin typeface="Calibri" pitchFamily="34" charset="0"/>
              </a:rPr>
              <a:t>národní a vlastenecká lyrika, alegoricky vyjadřuje touhu                 po národním vzkříšení = </a:t>
            </a:r>
            <a:r>
              <a:rPr lang="cs-CZ" sz="2400" b="1" dirty="0" smtClean="0">
                <a:latin typeface="Calibri" pitchFamily="34" charset="0"/>
              </a:rPr>
              <a:t>víra ve slavnou budoucnost národa</a:t>
            </a:r>
          </a:p>
          <a:p>
            <a:r>
              <a:rPr lang="cs-CZ" sz="2400" dirty="0" smtClean="0">
                <a:latin typeface="Calibri" pitchFamily="34" charset="0"/>
              </a:rPr>
              <a:t>forma – žalozpěvy a hymny na téma národního utrpení a odboje</a:t>
            </a:r>
          </a:p>
          <a:p>
            <a:r>
              <a:rPr lang="cs-CZ" sz="2400" dirty="0" smtClean="0">
                <a:latin typeface="Calibri" pitchFamily="34" charset="0"/>
              </a:rPr>
              <a:t>srovnává postavení českého národa s Velkým pátkem, kdy byl ukřižován Ježíš Kristus – křesťanské utrpení přenáší na celý národ – věří ve vzkříšení a předpovídá lepší budoucnost</a:t>
            </a:r>
          </a:p>
          <a:p>
            <a:r>
              <a:rPr lang="cs-CZ" sz="2400" b="1" dirty="0" smtClean="0">
                <a:latin typeface="Calibri" pitchFamily="34" charset="0"/>
              </a:rPr>
              <a:t>básně: </a:t>
            </a:r>
            <a:r>
              <a:rPr lang="cs-CZ" sz="2400" b="1" i="1" dirty="0" smtClean="0">
                <a:latin typeface="Calibri" pitchFamily="34" charset="0"/>
              </a:rPr>
              <a:t>Jen dál, Ku vzkříšení, Láska, Moje barva červená a bílá       </a:t>
            </a:r>
            <a:r>
              <a:rPr lang="cs-CZ" sz="2400" dirty="0" smtClean="0">
                <a:latin typeface="Calibri" pitchFamily="34" charset="0"/>
              </a:rPr>
              <a:t>( rudá = barva krve i života, bílá = barva čistá, holubičí, ale i barva smrti)</a:t>
            </a:r>
            <a:endParaRPr lang="cs-CZ" sz="2400" i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</a:t>
            </a:r>
            <a:r>
              <a:rPr lang="cs-CZ" sz="2800" b="1" i="1" dirty="0" smtClean="0">
                <a:solidFill>
                  <a:srgbClr val="002060"/>
                </a:solidFill>
                <a:latin typeface="Monotype Corsiva" pitchFamily="66" charset="0"/>
              </a:rPr>
              <a:t>„Dej osud bojů nám, co muž a rek jich snese, / pak ale nad hlavou ať ráno rozbřeskne se, / z červánků slunce vyskoč, lehni českým polem - / bud  v Čechách bílý den a plno růží kolem.“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bestpage.cz/img_profil/img_bestpage427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68760"/>
            <a:ext cx="4238625" cy="42291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2780928"/>
            <a:ext cx="6552728" cy="367240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latin typeface="Monotype Corsiva" pitchFamily="66" charset="0"/>
              </a:rPr>
              <a:t>Koho bych miloval širém to na světě!?</a:t>
            </a:r>
          </a:p>
          <a:p>
            <a:pPr>
              <a:buNone/>
            </a:pPr>
            <a:r>
              <a:rPr lang="cs-CZ" dirty="0" smtClean="0">
                <a:latin typeface="Monotype Corsiva" pitchFamily="66" charset="0"/>
              </a:rPr>
              <a:t>Srdce je vždycky, ach, srdcem jen dítěte-</a:t>
            </a:r>
          </a:p>
          <a:p>
            <a:pPr>
              <a:buNone/>
            </a:pPr>
            <a:r>
              <a:rPr lang="cs-CZ" dirty="0" smtClean="0">
                <a:latin typeface="Monotype Corsiva" pitchFamily="66" charset="0"/>
              </a:rPr>
              <a:t>do stáří, do skonu, volá si po matce.</a:t>
            </a:r>
          </a:p>
          <a:p>
            <a:pPr>
              <a:buNone/>
            </a:pPr>
            <a:r>
              <a:rPr lang="cs-CZ" dirty="0" smtClean="0">
                <a:latin typeface="Monotype Corsiva" pitchFamily="66" charset="0"/>
              </a:rPr>
              <a:t>Přežil jsem matku svou, žiju jen památce,</a:t>
            </a:r>
          </a:p>
          <a:p>
            <a:pPr>
              <a:buNone/>
            </a:pPr>
            <a:r>
              <a:rPr lang="cs-CZ" dirty="0" smtClean="0">
                <a:latin typeface="Monotype Corsiva" pitchFamily="66" charset="0"/>
              </a:rPr>
              <a:t>přežil jsem lásku svou, měl ji tak na krátce,</a:t>
            </a:r>
          </a:p>
          <a:p>
            <a:pPr>
              <a:buNone/>
            </a:pPr>
            <a:r>
              <a:rPr lang="cs-CZ" dirty="0" smtClean="0">
                <a:latin typeface="Monotype Corsiva" pitchFamily="66" charset="0"/>
              </a:rPr>
              <a:t>všechno jsem oplakal, zase jsem osvěžil,</a:t>
            </a:r>
          </a:p>
          <a:p>
            <a:pPr>
              <a:buNone/>
            </a:pPr>
            <a:r>
              <a:rPr lang="cs-CZ" dirty="0" smtClean="0">
                <a:latin typeface="Monotype Corsiva" pitchFamily="66" charset="0"/>
              </a:rPr>
              <a:t>tebe bych, národe, tebe bych nepřežil!</a:t>
            </a:r>
          </a:p>
          <a:p>
            <a:pPr>
              <a:buNone/>
            </a:pPr>
            <a:endParaRPr lang="cs-CZ" dirty="0" smtClean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Prozaická 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4464496" cy="462560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Arabesky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( 1864) 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–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drobné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povídky a fejetony, původně  vycházely časopisecky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err="1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Trhani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  a jiní chudáci</a:t>
            </a:r>
            <a:r>
              <a:rPr lang="cs-CZ" sz="2400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( 1872)– povídka o životě dělníků pracujících na stavbě železnice ( tragika x humor)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Andalus" pitchFamily="18" charset="-78"/>
              </a:rPr>
              <a:t>Povídky malostranské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 (1878) 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– 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považovány za jeho vrcholné prozaické dílo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, obraz pražské Malé Strany v době před rokem 1848</a:t>
            </a:r>
          </a:p>
        </p:txBody>
      </p:sp>
      <p:pic>
        <p:nvPicPr>
          <p:cNvPr id="6146" name="Picture 2" descr="http://www.ztichlaklika.cz/_img_cache_eshop/13133192334944.upl_600_6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052736"/>
            <a:ext cx="3876675" cy="5419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Povídky malostranské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zobrazuje typické postavy českého měšťanstva, s humorem líčí jejich vlastnosti, kritizuje místní život , maloměšťácké sobectví, omezenost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</a:rPr>
              <a:t>příběhy se odehrávají v </a:t>
            </a:r>
            <a:r>
              <a:rPr lang="cs-CZ" sz="2400" dirty="0" smtClean="0">
                <a:latin typeface="Calibri" pitchFamily="34" charset="0"/>
              </a:rPr>
              <a:t>Praze na Malé Straně, do roku 1878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</a:rPr>
              <a:t>znaky:</a:t>
            </a:r>
            <a:r>
              <a:rPr lang="cs-CZ" sz="2400" dirty="0" smtClean="0">
                <a:latin typeface="Calibri" pitchFamily="34" charset="0"/>
              </a:rPr>
              <a:t> užití</a:t>
            </a:r>
            <a:r>
              <a:rPr lang="cs-CZ" sz="2400" b="1" dirty="0" smtClean="0">
                <a:latin typeface="Calibri" pitchFamily="34" charset="0"/>
              </a:rPr>
              <a:t> drobnokresby </a:t>
            </a:r>
            <a:r>
              <a:rPr lang="cs-CZ" sz="2400" dirty="0" smtClean="0">
                <a:latin typeface="Calibri" pitchFamily="34" charset="0"/>
              </a:rPr>
              <a:t>– specifický záběr na jednotlivé postavy</a:t>
            </a:r>
            <a:endParaRPr lang="cs-CZ" sz="2400" dirty="0" smtClean="0">
              <a:latin typeface="Calibri" pitchFamily="34" charset="0"/>
              <a:cs typeface="Andalus" pitchFamily="18" charset="-78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hrdinové jsou přesně charakterizováni, každý z nich má jiný projev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soucítí s prostým lidem, něžné vzpomínky na dětství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často vyprávění v </a:t>
            </a:r>
            <a:r>
              <a:rPr lang="cs-CZ" sz="2400" dirty="0" err="1" smtClean="0">
                <a:latin typeface="Calibri" pitchFamily="34" charset="0"/>
                <a:cs typeface="Andalus" pitchFamily="18" charset="-78"/>
              </a:rPr>
              <a:t>ich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formě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forma novelisticky uceleného příběhu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, jindy se jeho vyprávění skládá z řady drobných záběrů všedního života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novela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– kratší literární útvar, rychlejší dějový spád, pointa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místo slova povídka používá 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arabeska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, nebo 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črta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 (tzn. něco mezi fejetonem a povídkou)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Týden v tichém domě – povídka, Psáno o letošních dušičkách – forma dopisu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0832" y="15544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alibri" pitchFamily="34" charset="0"/>
              </a:rPr>
              <a:t>Povídky malostranské 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( 1878), 13 povídek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3732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Doktor </a:t>
            </a:r>
            <a:r>
              <a:rPr lang="cs-CZ" sz="2400" dirty="0" err="1" smtClean="0">
                <a:latin typeface="Calibri" pitchFamily="34" charset="0"/>
              </a:rPr>
              <a:t>Kazisvět</a:t>
            </a:r>
            <a:r>
              <a:rPr lang="cs-CZ" sz="2400" dirty="0" smtClean="0">
                <a:latin typeface="Calibri" pitchFamily="34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Figurky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Hastrman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Jak si pan Vorel nakouřil pěnovku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Jak to přišlo,že dne 20.srpna 1849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o půl jedné v poledne nebylo Rakousko  rozbořeno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O měkkém srdci paní Rusky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Pan Ryšánek a pan </a:t>
            </a:r>
            <a:r>
              <a:rPr lang="cs-CZ" sz="2400" dirty="0" err="1" smtClean="0">
                <a:latin typeface="Calibri" pitchFamily="34" charset="0"/>
              </a:rPr>
              <a:t>Schlegl</a:t>
            </a:r>
            <a:endParaRPr lang="cs-CZ" sz="2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Přivedla žebráka na mizinu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Psáno o letošních dušičkách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Svatováclavská mše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Týden v Tichém domě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U tří lilií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Večerní šplechty</a:t>
            </a:r>
            <a:endParaRPr lang="cs-CZ" sz="2400" dirty="0"/>
          </a:p>
        </p:txBody>
      </p:sp>
      <p:pic>
        <p:nvPicPr>
          <p:cNvPr id="4098" name="Picture 2" descr="http://www.mocek.prodejce.cz/obr/povidky_nerud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861048"/>
            <a:ext cx="2880320" cy="2880320"/>
          </a:xfrm>
          <a:prstGeom prst="rect">
            <a:avLst/>
          </a:prstGeom>
          <a:noFill/>
        </p:spPr>
      </p:pic>
      <p:pic>
        <p:nvPicPr>
          <p:cNvPr id="4100" name="Picture 4" descr="http://i55.tinypic.com/osfp5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88640"/>
            <a:ext cx="2304256" cy="3177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3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88640"/>
            <a:ext cx="8640960" cy="648072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100" b="1" dirty="0" smtClean="0">
                <a:latin typeface="Calibri" pitchFamily="34" charset="0"/>
              </a:rPr>
              <a:t>Pan Ryšánek a pan </a:t>
            </a:r>
            <a:r>
              <a:rPr lang="cs-CZ" sz="2100" b="1" dirty="0" err="1" smtClean="0">
                <a:latin typeface="Calibri" pitchFamily="34" charset="0"/>
              </a:rPr>
              <a:t>Schlegl</a:t>
            </a:r>
            <a:endParaRPr lang="cs-CZ" sz="2100" dirty="0" smtClean="0">
              <a:latin typeface="Calibri" pitchFamily="34" charset="0"/>
            </a:endParaRPr>
          </a:p>
          <a:p>
            <a:r>
              <a:rPr lang="cs-CZ" sz="2100" dirty="0" smtClean="0">
                <a:latin typeface="Calibri" pitchFamily="34" charset="0"/>
              </a:rPr>
              <a:t>Pánové Ryšánek a </a:t>
            </a:r>
            <a:r>
              <a:rPr lang="cs-CZ" sz="2100" dirty="0" err="1" smtClean="0">
                <a:latin typeface="Calibri" pitchFamily="34" charset="0"/>
              </a:rPr>
              <a:t>Schlegl</a:t>
            </a:r>
            <a:r>
              <a:rPr lang="cs-CZ" sz="2100" dirty="0" smtClean="0">
                <a:latin typeface="Calibri" pitchFamily="34" charset="0"/>
              </a:rPr>
              <a:t> už dlouho chodí do hostince U </a:t>
            </a:r>
            <a:r>
              <a:rPr lang="cs-CZ" sz="2100" dirty="0" err="1" smtClean="0">
                <a:latin typeface="Calibri" pitchFamily="34" charset="0"/>
              </a:rPr>
              <a:t>Štajniců</a:t>
            </a:r>
            <a:r>
              <a:rPr lang="cs-CZ" sz="2100" dirty="0" smtClean="0">
                <a:latin typeface="Calibri" pitchFamily="34" charset="0"/>
              </a:rPr>
              <a:t> a sedí spolu u stolu. Nedívají se na sebe, nemluví spolu už 11 let. Milovali totiž stejnou ženu, která si nakonec vzala pana </a:t>
            </a:r>
            <a:r>
              <a:rPr lang="cs-CZ" sz="2100" dirty="0" err="1" smtClean="0">
                <a:latin typeface="Calibri" pitchFamily="34" charset="0"/>
              </a:rPr>
              <a:t>Schlegla</a:t>
            </a:r>
            <a:r>
              <a:rPr lang="cs-CZ" sz="2100" dirty="0" smtClean="0">
                <a:latin typeface="Calibri" pitchFamily="34" charset="0"/>
              </a:rPr>
              <a:t>. Jednoho dne pan Ryšánek nepřišel do hospody, protože onemocněl. Když se po dlouhé době vrátil, pan </a:t>
            </a:r>
            <a:r>
              <a:rPr lang="cs-CZ" sz="2100" dirty="0" err="1" smtClean="0">
                <a:latin typeface="Calibri" pitchFamily="34" charset="0"/>
              </a:rPr>
              <a:t>Schlegl</a:t>
            </a:r>
            <a:r>
              <a:rPr lang="cs-CZ" sz="2100" dirty="0" smtClean="0">
                <a:latin typeface="Calibri" pitchFamily="34" charset="0"/>
              </a:rPr>
              <a:t> mu nabídl tabák. Od té doby spolu po 11 letech začali mluvit.</a:t>
            </a:r>
          </a:p>
          <a:p>
            <a:pPr>
              <a:buNone/>
            </a:pPr>
            <a:r>
              <a:rPr lang="cs-CZ" sz="2100" b="1" dirty="0" smtClean="0">
                <a:latin typeface="Calibri" pitchFamily="34" charset="0"/>
              </a:rPr>
              <a:t>Přivedla žebráka na mizinu</a:t>
            </a:r>
            <a:endParaRPr lang="cs-CZ" sz="2100" dirty="0" smtClean="0">
              <a:latin typeface="Calibri" pitchFamily="34" charset="0"/>
            </a:endParaRPr>
          </a:p>
          <a:p>
            <a:r>
              <a:rPr lang="cs-CZ" sz="2100" dirty="0" smtClean="0">
                <a:latin typeface="Calibri" pitchFamily="34" charset="0"/>
              </a:rPr>
              <a:t>Pan Vojtíšek byl žebrák, kterého měli lidé rádi. Potkal žebračku, které se říkalo miliónová, chtěla, aby se dali dohromady, ale pan Vojtíšek ji odmítl. Roznesla o něm, že Vojtíšek není žebrák, že má velký majetek. Od té doby mu už nikdo nic nedával. V únoru ho našli zmrzlého…</a:t>
            </a:r>
          </a:p>
          <a:p>
            <a:pPr>
              <a:buNone/>
            </a:pPr>
            <a:r>
              <a:rPr lang="cs-CZ" sz="2100" b="1" dirty="0" smtClean="0">
                <a:latin typeface="Calibri" pitchFamily="34" charset="0"/>
              </a:rPr>
              <a:t>O měkkém srdci paní Rusky</a:t>
            </a:r>
            <a:endParaRPr lang="cs-CZ" sz="21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100" dirty="0" smtClean="0">
                <a:latin typeface="Calibri" pitchFamily="34" charset="0"/>
              </a:rPr>
              <a:t>      Paní Ruska byla vdova a její jedinou činností bylo chodit na pohřby. Nejdříve vždycky plakala, potom pomlouvala mrtvé. Proto ji lidé neviděli na pohřbech rádi   a odváděli ji z pohřbů domů, aby nedělala ostudu. Paní Ruska byla odvedena na komisariát v Mostecké ulici. Vystěhovala se ze svého bytu a najala si byt vedle „</a:t>
            </a:r>
            <a:r>
              <a:rPr lang="cs-CZ" sz="2100" dirty="0" err="1" smtClean="0">
                <a:latin typeface="Calibri" pitchFamily="34" charset="0"/>
              </a:rPr>
              <a:t>Oujezdské</a:t>
            </a:r>
            <a:r>
              <a:rPr lang="cs-CZ" sz="2100" dirty="0" smtClean="0">
                <a:latin typeface="Calibri" pitchFamily="34" charset="0"/>
              </a:rPr>
              <a:t> brány“. Kolem tohoto místa musel projít každý pohřeb, paní Ruska vždycky vyšla před svůj dům a plakala.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Divadelní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divadelní pokusy nejsou příliš kvalitní a nebyly  úspěšné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 komedie postrádají živost a vtipnost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Ženich z hladu (1859) , Prodaná láska (1859),  Merenda nestřídmých (1860) aj.</a:t>
            </a:r>
          </a:p>
          <a:p>
            <a:pPr>
              <a:buNone/>
            </a:pPr>
            <a:endParaRPr lang="cs-CZ" sz="2400" b="1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     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Nerudův antisemitismus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antisemitské motivy se v jeho fejetonech objevují již              od 60. let 19. století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1869 publikoval v Národních listech </a:t>
            </a: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pamflet Pro strach židovský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v</a:t>
            </a:r>
            <a:r>
              <a:rPr lang="cs-CZ" sz="2400" dirty="0" smtClean="0">
                <a:latin typeface="Calibri" pitchFamily="34" charset="0"/>
              </a:rPr>
              <a:t> </a:t>
            </a: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textu píše, že zatímco v mládí se Židy sympatizoval, poznal později jejich nepřátelství vůči českému národu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Andalus" pitchFamily="18" charset="-78"/>
              </a:rPr>
              <a:t>Židy popisuje jako národ Čechům zcela cizí, šíří představu židovského finančního spiknutí </a:t>
            </a:r>
            <a:endParaRPr lang="cs-CZ" sz="2400" b="1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Andalus" pitchFamily="18" charset="-78"/>
              </a:rPr>
              <a:t>  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 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Použité zdroje : </a:t>
            </a:r>
            <a:br>
              <a:rPr lang="cs-CZ" b="1" dirty="0" smtClean="0">
                <a:latin typeface="Andalus" pitchFamily="18" charset="-78"/>
                <a:cs typeface="Andalus" pitchFamily="18" charset="-78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62560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quido.cz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udalosti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images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barrande.jpg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http://janneruda.webzdarma.cz/nerudafoto2.jpg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 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janneruda.cz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 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 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wikipedia.org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mocek.prodejce.cz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/obr/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povidky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neruda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_1.jpg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http://cdn.dipity.com/uploads/events/e5dc57cc7bc69ee658069e3e83fea891_1M.png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literaturaspse.ic.cz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obrazky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autori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svetla.jpg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http://i55.tinypic.com/osfp5f.jpg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librix.eu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books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images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/248.jpg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adplus.cz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files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imagecache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stamp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/grafika/201111/59628-62261.jpg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ztichlaklika.cz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cache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/13133192334944.upl_600_600.JPG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nln.cz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/media/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obalky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velke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/004292.jpg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databazeknih.cz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images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/63_/63/proste-motivy-16613.jpg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http://files.tarzan.cz/kniha-detail/1297788520.jpg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http://nd03.jxs.cz/865/542/521c64583e_66723879_o2.jpg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http://4.bp.blogspot.com/-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cyTIRp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itdo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/TjGVy838NNI/AAAAAAAAADY/pd5Gbjt13UI/s1600/mala-strana.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jpg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praguecityline.cz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wp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content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gallery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/osobnosti-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jan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neruda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jan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neruda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-s-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annou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holinovou.jpg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popron.cz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fotocache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bigorig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/721860.jpg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http://ulice.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tyden.cz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obrazek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/201011/4ccffbe1305d1/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hrbitov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-4ccffd48a55f8.jpg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http://th00.deviantart.net/fs71/PRE/i/2011/004/3/1/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wp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_kosmos_by_dragonfly113-d36dy15.jpg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http://www.tapeta-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zjawisko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-kosmos-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wietlne.na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-pulpit.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com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zdjecia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zjawisko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-kosmos-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wietlne.jpeg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witkacy.hg.pl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witkosmos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/kosmos.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png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http://i2.pinger.pl/pgr66/698f9cf40000c4814f7a1d0a/kosmos.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jpg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kcprymarov.estranky.cz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img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picture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/1774/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Neruda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---D%C4%9Bdova-m%C3%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ADsa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-z-Knihy-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ver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%C5%A1%C5%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AF.jpg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http://nd03.jxs.cz/216/083/0c034942e2_54954266_o2.jpg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http://wallpapers.fun4you.cz/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walls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/w2195/3206_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e.jpg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http://upload.wikimedia.org/wikipedia/commons/thumb/a/a8/Jan_Neruda_grave_Vysehrad_Cemetery_Prague_CZ_807.jpg/2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0px-Jan_Neruda_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grave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Vysehrad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Cemetery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Prague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_CZ_807.jpgwww.google.com </a:t>
            </a:r>
          </a:p>
          <a:p>
            <a:pPr>
              <a:buNone/>
            </a:pPr>
            <a:endParaRPr lang="cs-CZ" sz="1200" dirty="0" smtClean="0">
              <a:latin typeface="Calibri" pitchFamily="34" charset="0"/>
              <a:cs typeface="Andalus" pitchFamily="18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wallpaper.cz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/primo/ir2/jaro___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akatova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_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cesticka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--400x300.jpg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http://psusta.sweb.cz/jaro.jpg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http://www.vltava2000.cz/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shops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/8849/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images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-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goods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/</a:t>
            </a:r>
            <a:r>
              <a:rPr lang="cs-CZ" sz="1200" dirty="0" err="1" smtClean="0">
                <a:latin typeface="Calibri" pitchFamily="34" charset="0"/>
                <a:cs typeface="Andalus" pitchFamily="18" charset="-78"/>
              </a:rPr>
              <a:t>Vinn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%C3%A1%20r%C3%A9va.jpg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http://opicakuz.desitka.cz/images/litera/vino3-m.jpg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http://img.blesk.cz/img/1/full/30261-img-import.jpg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http://cvz.asultsoft.cz/data/vina/busek%20z%20velhartic/4244_c1,0%20L%20NO.JPG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http://members.chello.cz/vino_z_vinohrad/wine/list_prvni_strana.jpg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http://bestpage.cz/img_profil/img_bestpage427.gif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http://</a:t>
            </a: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img.cz.prg.cmestatic.com/media/images/600x338/Nov2011/901513.jpg?d41d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Vlastní výpisky</a:t>
            </a:r>
          </a:p>
          <a:p>
            <a:pPr>
              <a:buNone/>
            </a:pPr>
            <a:r>
              <a:rPr lang="cs-CZ" sz="1200" dirty="0" smtClean="0"/>
              <a:t>PROKOP,  </a:t>
            </a:r>
            <a:r>
              <a:rPr lang="cs-CZ" sz="1200" dirty="0" err="1" smtClean="0"/>
              <a:t>Vl</a:t>
            </a:r>
            <a:r>
              <a:rPr lang="cs-CZ" sz="1200" dirty="0" smtClean="0"/>
              <a:t>.: </a:t>
            </a:r>
            <a:r>
              <a:rPr lang="cs-CZ" sz="1200" dirty="0" smtClean="0"/>
              <a:t>Literatura  </a:t>
            </a:r>
            <a:r>
              <a:rPr lang="cs-CZ" sz="1200" dirty="0" smtClean="0"/>
              <a:t>19. a počátku 20. století. Sokolov: O.K. – Soft, 2002. bez ISBN</a:t>
            </a: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Andalus" pitchFamily="18" charset="-78"/>
              </a:rPr>
              <a:t>Sekanina, František: Veliké dílo Jana Nerudy, Praha 1950</a:t>
            </a: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  <a:cs typeface="Andalus" pitchFamily="18" charset="-78"/>
            </a:endParaRPr>
          </a:p>
          <a:p>
            <a:endParaRPr lang="cs-CZ" sz="1200" dirty="0" smtClean="0">
              <a:latin typeface="Calibri" pitchFamily="34" charset="0"/>
            </a:endParaRPr>
          </a:p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309320"/>
            <a:ext cx="39820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Calibri" pitchFamily="34" charset="0"/>
              </a:rPr>
              <a:t>Mgr. Kateřina </a:t>
            </a:r>
            <a:r>
              <a:rPr lang="cs-CZ" sz="2400" i="1" dirty="0" err="1" smtClean="0">
                <a:latin typeface="Calibri" pitchFamily="34" charset="0"/>
              </a:rPr>
              <a:t>Karbulová</a:t>
            </a:r>
            <a:r>
              <a:rPr lang="cs-CZ" sz="2400" i="1" dirty="0" smtClean="0">
                <a:latin typeface="Calibri" pitchFamily="34" charset="0"/>
              </a:rPr>
              <a:t>, 2012</a:t>
            </a:r>
            <a:endParaRPr lang="cs-CZ" sz="2400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665</TotalTime>
  <Words>2168</Words>
  <Application>Microsoft Office PowerPoint</Application>
  <PresentationFormat>Předvádění na obrazovce (4:3)</PresentationFormat>
  <Paragraphs>369</Paragraphs>
  <Slides>45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Modul</vt:lpstr>
      <vt:lpstr>Snímek 1</vt:lpstr>
      <vt:lpstr>Životopis</vt:lpstr>
      <vt:lpstr>Snímek 3</vt:lpstr>
      <vt:lpstr>Studia, zaměstnání, cestování</vt:lpstr>
      <vt:lpstr>Osobní život</vt:lpstr>
      <vt:lpstr>Osobní život</vt:lpstr>
      <vt:lpstr> Nerudova smrt</vt:lpstr>
      <vt:lpstr>Charakter tvorby</vt:lpstr>
      <vt:lpstr>Novinářská činnost</vt:lpstr>
      <vt:lpstr>Národní listy</vt:lpstr>
      <vt:lpstr>Charakteristika tvorby</vt:lpstr>
      <vt:lpstr>Snímek 12</vt:lpstr>
      <vt:lpstr>Básnická tvorba – 6 sbírek</vt:lpstr>
      <vt:lpstr>Hřbitovní kvítí (1857)</vt:lpstr>
      <vt:lpstr>Mezi hroby dva se červi potkali</vt:lpstr>
      <vt:lpstr>Knihy veršů (1868)</vt:lpstr>
      <vt:lpstr>Písně kosmické (1878)</vt:lpstr>
      <vt:lpstr> Vzhůru již hlavu, národe </vt:lpstr>
      <vt:lpstr>Rozdělení sbírky písně kosmické</vt:lpstr>
      <vt:lpstr>Básně ze sbírky Písně kosmické</vt:lpstr>
      <vt:lpstr>Jak lvové bijem o mříže</vt:lpstr>
      <vt:lpstr>Letní ty noci zářivá</vt:lpstr>
      <vt:lpstr>Balady a romance (1878–1883)</vt:lpstr>
      <vt:lpstr>Balady ze sbírky Balady a romance</vt:lpstr>
      <vt:lpstr>Balada dětská</vt:lpstr>
      <vt:lpstr>Balada dětská</vt:lpstr>
      <vt:lpstr>Balada dětská</vt:lpstr>
      <vt:lpstr>Dědova mísa</vt:lpstr>
      <vt:lpstr>Balada česká</vt:lpstr>
      <vt:lpstr>Snímek 30</vt:lpstr>
      <vt:lpstr>Romance ze sbírky Balady a romance</vt:lpstr>
      <vt:lpstr>Romance o Karlu IV.</vt:lpstr>
      <vt:lpstr>Snímek 33</vt:lpstr>
      <vt:lpstr>Snímek 34</vt:lpstr>
      <vt:lpstr>Prosté motivy (1883)</vt:lpstr>
      <vt:lpstr>Zpěvy páteční (1896)</vt:lpstr>
      <vt:lpstr>Láska</vt:lpstr>
      <vt:lpstr>Prozaická tvorba</vt:lpstr>
      <vt:lpstr>Povídky malostranské</vt:lpstr>
      <vt:lpstr>Povídky malostranské  ( 1878), 13 povídek</vt:lpstr>
      <vt:lpstr>Snímek 41</vt:lpstr>
      <vt:lpstr>Divadelní hry</vt:lpstr>
      <vt:lpstr>Nerudův antisemitismus</vt:lpstr>
      <vt:lpstr>Použité zdroje :  </vt:lpstr>
      <vt:lpstr>Snímek 45</vt:lpstr>
    </vt:vector>
  </TitlesOfParts>
  <Company>Sportovní gymnázium Dany a Emila Zátopkových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katka</cp:lastModifiedBy>
  <cp:revision>71</cp:revision>
  <dcterms:created xsi:type="dcterms:W3CDTF">2012-04-14T11:04:54Z</dcterms:created>
  <dcterms:modified xsi:type="dcterms:W3CDTF">2012-05-21T12:10:11Z</dcterms:modified>
</cp:coreProperties>
</file>