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63" r:id="rId4"/>
    <p:sldId id="264" r:id="rId5"/>
    <p:sldId id="257" r:id="rId6"/>
    <p:sldId id="258" r:id="rId7"/>
    <p:sldId id="259" r:id="rId8"/>
    <p:sldId id="260" r:id="rId9"/>
    <p:sldId id="262" r:id="rId10"/>
    <p:sldId id="26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2AA05AF-A090-446C-BA1D-B9B8C825644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65FF4D2-0864-4CD5-B885-7C4E8D6D5A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7"/>
            <a:ext cx="3744415" cy="3446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4869160"/>
          <a:ext cx="9144000" cy="1730375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VY_32_INOVACE_12_Věta dvojčlenná, jednočlenná, větný ekvivalent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Věta dvojčlenná, jednočlenná, větný ekvivalent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Jazykový rozbor: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47800"/>
            <a:ext cx="9144000" cy="48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U nás ve městě otevřeli novou restauraci kde mají </a:t>
            </a:r>
          </a:p>
          <a:p>
            <a:pPr>
              <a:buNone/>
            </a:pPr>
            <a:r>
              <a:rPr lang="cs-CZ" dirty="0" smtClean="0"/>
              <a:t>výborné bifteky ale neumí dělat zeleninové saláty.</a:t>
            </a:r>
          </a:p>
          <a:p>
            <a:r>
              <a:rPr lang="cs-CZ" sz="2600" dirty="0" smtClean="0"/>
              <a:t>Doplň čárky v souvětí.</a:t>
            </a:r>
          </a:p>
          <a:p>
            <a:r>
              <a:rPr lang="cs-CZ" sz="2600" dirty="0" smtClean="0"/>
              <a:t>Rozlište VV a VH. U VV určete druh. Určete druh souvětí</a:t>
            </a:r>
          </a:p>
          <a:p>
            <a:r>
              <a:rPr lang="cs-CZ" sz="2600" dirty="0" smtClean="0"/>
              <a:t>Slovní druhy: </a:t>
            </a:r>
            <a:r>
              <a:rPr lang="cs-CZ" sz="2600" i="1" dirty="0" smtClean="0"/>
              <a:t>nás, kde, neumí, saláty</a:t>
            </a:r>
            <a:endParaRPr lang="cs-CZ" sz="2600" dirty="0" smtClean="0"/>
          </a:p>
          <a:p>
            <a:r>
              <a:rPr lang="cs-CZ" sz="2600" dirty="0" smtClean="0"/>
              <a:t>Větné členy:  </a:t>
            </a:r>
            <a:r>
              <a:rPr lang="cs-CZ" sz="2600" i="1" dirty="0" smtClean="0"/>
              <a:t>ve městě, restauraci, zeleninové</a:t>
            </a:r>
          </a:p>
          <a:p>
            <a:r>
              <a:rPr lang="cs-CZ" sz="2600" dirty="0" smtClean="0"/>
              <a:t>Najdi ve větě slovo přejaté.</a:t>
            </a:r>
          </a:p>
          <a:p>
            <a:r>
              <a:rPr lang="cs-CZ" sz="2600" dirty="0" smtClean="0"/>
              <a:t>Napiš 7.p. č. mn. slova </a:t>
            </a:r>
            <a:r>
              <a:rPr lang="cs-CZ" sz="2600" i="1" dirty="0" smtClean="0"/>
              <a:t>městě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Najdi přísudek slovesný složený</a:t>
            </a:r>
          </a:p>
          <a:p>
            <a:r>
              <a:rPr lang="cs-CZ" sz="2600" dirty="0" smtClean="0"/>
              <a:t>U slova </a:t>
            </a:r>
            <a:r>
              <a:rPr lang="cs-CZ" sz="2600" i="1" dirty="0" smtClean="0"/>
              <a:t>otevřeli</a:t>
            </a:r>
            <a:r>
              <a:rPr lang="cs-CZ" sz="2600" dirty="0" smtClean="0"/>
              <a:t> utvoř rozkazovací způsoby: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47800"/>
            <a:ext cx="8933688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 nás ve městě otevřeli novou restauraci, kde mají </a:t>
            </a:r>
          </a:p>
          <a:p>
            <a:pPr>
              <a:buNone/>
            </a:pPr>
            <a:r>
              <a:rPr lang="cs-CZ" dirty="0" smtClean="0"/>
              <a:t>výborné bifteky, ale neumí dělat zeleninové saláty.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VH = 1. a 3.;    VV = 2. (přívlastková);    souvětí souřadné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zájmeno;   příslovce;   sloveso;    podstatné jméno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PUM;   Pt4;   </a:t>
            </a:r>
            <a:r>
              <a:rPr lang="cs-CZ" sz="2400" dirty="0" err="1" smtClean="0"/>
              <a:t>Pks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bifteky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městy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neumí dělat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otevři;    </a:t>
            </a:r>
            <a:r>
              <a:rPr lang="cs-CZ" sz="2400" dirty="0" err="1" smtClean="0"/>
              <a:t>otevřme</a:t>
            </a:r>
            <a:r>
              <a:rPr lang="cs-CZ" sz="2400" dirty="0" smtClean="0"/>
              <a:t>;    </a:t>
            </a:r>
            <a:r>
              <a:rPr lang="cs-CZ" sz="2400" dirty="0" err="1" smtClean="0"/>
              <a:t>otevřte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Věta jednočlenná, dvojčlenná, větný ekvivalent: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VĚTA DVOJČLENNÁ</a:t>
            </a:r>
          </a:p>
          <a:p>
            <a:pPr lvl="1"/>
            <a:r>
              <a:rPr lang="cs-CZ" dirty="0" smtClean="0"/>
              <a:t>obsahuje podmětovou a přísudkovou část</a:t>
            </a:r>
          </a:p>
          <a:p>
            <a:pPr lvl="2"/>
            <a:r>
              <a:rPr lang="cs-CZ" i="1" dirty="0" smtClean="0"/>
              <a:t>Petr šel na nákup. Pracovali na tom.</a:t>
            </a:r>
          </a:p>
          <a:p>
            <a:pPr lvl="2">
              <a:buNone/>
            </a:pPr>
            <a:endParaRPr lang="cs-CZ" dirty="0" smtClean="0"/>
          </a:p>
          <a:p>
            <a:r>
              <a:rPr lang="cs-CZ" dirty="0" smtClean="0"/>
              <a:t>VĚTA JEDNOČLENNÁ</a:t>
            </a:r>
          </a:p>
          <a:p>
            <a:pPr lvl="1"/>
            <a:r>
              <a:rPr lang="cs-CZ" dirty="0" smtClean="0"/>
              <a:t>obsahuje pouze přísudkovou část</a:t>
            </a:r>
          </a:p>
          <a:p>
            <a:pPr lvl="2"/>
            <a:r>
              <a:rPr lang="cs-CZ" i="1" dirty="0" smtClean="0"/>
              <a:t>Mrzne. Hřmí. Stýská se mi.</a:t>
            </a:r>
          </a:p>
          <a:p>
            <a:pPr lvl="2">
              <a:buNone/>
            </a:pPr>
            <a:endParaRPr lang="cs-CZ" i="1" dirty="0" smtClean="0"/>
          </a:p>
          <a:p>
            <a:r>
              <a:rPr lang="cs-CZ" dirty="0" smtClean="0"/>
              <a:t>VĚTNÝ EKVIVALENT</a:t>
            </a:r>
          </a:p>
          <a:p>
            <a:pPr lvl="1"/>
            <a:r>
              <a:rPr lang="cs-CZ" dirty="0" smtClean="0"/>
              <a:t>jejich základem není určitý slovesný tvar, ale jiné slovní druhy</a:t>
            </a:r>
          </a:p>
          <a:p>
            <a:pPr lvl="2"/>
            <a:r>
              <a:rPr lang="cs-CZ" i="1" dirty="0" smtClean="0"/>
              <a:t>Stát! Pozor! Nádherné!  Fuj! Ano. …</a:t>
            </a:r>
          </a:p>
          <a:p>
            <a:pPr lvl="2">
              <a:buNone/>
            </a:pPr>
            <a:endParaRPr lang="cs-CZ" i="1" dirty="0" smtClean="0"/>
          </a:p>
          <a:p>
            <a:pPr lvl="2"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Rozlište věty jednočlenné a dvojčlenné: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71600"/>
            <a:ext cx="8388424" cy="468172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kotli vyhaslo.</a:t>
            </a:r>
          </a:p>
          <a:p>
            <a:r>
              <a:rPr lang="cs-CZ" sz="2400" dirty="0" smtClean="0"/>
              <a:t>Ve sklepě došlo k výbuchu.</a:t>
            </a:r>
          </a:p>
          <a:p>
            <a:r>
              <a:rPr lang="cs-CZ" sz="2400" dirty="0" smtClean="0"/>
              <a:t>Po splnění přijímacích zkoušek budu přijat na vysokou školu.</a:t>
            </a:r>
          </a:p>
          <a:p>
            <a:r>
              <a:rPr lang="cs-CZ" sz="2400" dirty="0" smtClean="0"/>
              <a:t>Nebuďte vybíraví.</a:t>
            </a:r>
          </a:p>
          <a:p>
            <a:r>
              <a:rPr lang="cs-CZ" sz="2400" dirty="0" smtClean="0"/>
              <a:t>Dostal pěstí a zatmělo se mu před očima.</a:t>
            </a:r>
          </a:p>
          <a:p>
            <a:r>
              <a:rPr lang="cs-CZ" sz="2400" dirty="0" smtClean="0"/>
              <a:t>Tati, máš něco nového.</a:t>
            </a:r>
          </a:p>
          <a:p>
            <a:r>
              <a:rPr lang="cs-CZ" sz="2400" dirty="0" smtClean="0"/>
              <a:t>V tomhle úkolu nám jde o všechno.</a:t>
            </a:r>
          </a:p>
          <a:p>
            <a:r>
              <a:rPr lang="cs-CZ" sz="2400" dirty="0" smtClean="0"/>
              <a:t>Venku se velice rozpršelo.</a:t>
            </a:r>
          </a:p>
          <a:p>
            <a:r>
              <a:rPr lang="cs-CZ" sz="2400" dirty="0" smtClean="0"/>
              <a:t>Co mám na tobě ráda?</a:t>
            </a:r>
          </a:p>
          <a:p>
            <a:r>
              <a:rPr lang="cs-CZ" sz="2400" dirty="0" smtClean="0"/>
              <a:t>Tomášovi se to vůbec nelíbilo.</a:t>
            </a:r>
          </a:p>
          <a:p>
            <a:r>
              <a:rPr lang="cs-CZ" sz="2400" dirty="0" smtClean="0"/>
              <a:t>Bolí mě na prsou.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12360" y="1371600"/>
            <a:ext cx="1331640" cy="468172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VJ</a:t>
            </a:r>
          </a:p>
          <a:p>
            <a:r>
              <a:rPr lang="cs-CZ" sz="2400" dirty="0" smtClean="0"/>
              <a:t>VJ</a:t>
            </a:r>
          </a:p>
          <a:p>
            <a:r>
              <a:rPr lang="cs-CZ" sz="2400" dirty="0" smtClean="0"/>
              <a:t>VJ</a:t>
            </a:r>
          </a:p>
          <a:p>
            <a:r>
              <a:rPr lang="cs-CZ" sz="2400" dirty="0" smtClean="0"/>
              <a:t>VD</a:t>
            </a:r>
          </a:p>
          <a:p>
            <a:r>
              <a:rPr lang="cs-CZ" sz="2400" dirty="0" smtClean="0"/>
              <a:t>VD, VJ</a:t>
            </a:r>
          </a:p>
          <a:p>
            <a:r>
              <a:rPr lang="cs-CZ" sz="2400" dirty="0" smtClean="0"/>
              <a:t>VD</a:t>
            </a:r>
          </a:p>
          <a:p>
            <a:r>
              <a:rPr lang="cs-CZ" sz="2400" dirty="0" smtClean="0"/>
              <a:t>VJ</a:t>
            </a:r>
          </a:p>
          <a:p>
            <a:r>
              <a:rPr lang="cs-CZ" sz="2400" dirty="0" smtClean="0"/>
              <a:t>VJ</a:t>
            </a:r>
          </a:p>
          <a:p>
            <a:r>
              <a:rPr lang="cs-CZ" sz="2400" dirty="0" smtClean="0"/>
              <a:t>VD</a:t>
            </a:r>
          </a:p>
          <a:p>
            <a:r>
              <a:rPr lang="cs-CZ" sz="2400" dirty="0" smtClean="0"/>
              <a:t>VD</a:t>
            </a:r>
          </a:p>
          <a:p>
            <a:r>
              <a:rPr lang="cs-CZ" sz="2400" dirty="0" smtClean="0"/>
              <a:t>VJ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Převeďte věty jednočlenné na dvojčlenné a naopak: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51520" y="1524000"/>
            <a:ext cx="4608512" cy="4663440"/>
          </a:xfrm>
        </p:spPr>
        <p:txBody>
          <a:bodyPr/>
          <a:lstStyle/>
          <a:p>
            <a:r>
              <a:rPr lang="cs-CZ" dirty="0" smtClean="0"/>
              <a:t>Včera pršelo.</a:t>
            </a:r>
          </a:p>
          <a:p>
            <a:r>
              <a:rPr lang="cs-CZ" dirty="0" smtClean="0"/>
              <a:t>Téměř celý den padal sníh.</a:t>
            </a:r>
          </a:p>
          <a:p>
            <a:r>
              <a:rPr lang="cs-CZ" dirty="0" smtClean="0"/>
              <a:t>Bylo mi moc smutno.</a:t>
            </a:r>
          </a:p>
          <a:p>
            <a:r>
              <a:rPr lang="cs-CZ" dirty="0" smtClean="0"/>
              <a:t>Hromy nás ohlušovaly.</a:t>
            </a:r>
          </a:p>
          <a:p>
            <a:r>
              <a:rPr lang="cs-CZ" dirty="0" smtClean="0"/>
              <a:t>V krbu zapraskalo.</a:t>
            </a:r>
          </a:p>
          <a:p>
            <a:r>
              <a:rPr lang="cs-CZ" dirty="0" smtClean="0"/>
              <a:t>Mám bolesti v zádech.</a:t>
            </a:r>
          </a:p>
          <a:p>
            <a:r>
              <a:rPr lang="cs-CZ" dirty="0" smtClean="0"/>
              <a:t>Necítím se dnes dobře.</a:t>
            </a:r>
          </a:p>
          <a:p>
            <a:r>
              <a:rPr lang="cs-CZ" dirty="0" smtClean="0"/>
              <a:t>Odpoledne se jde do kina.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1524000"/>
            <a:ext cx="4427984" cy="4663440"/>
          </a:xfrm>
        </p:spPr>
        <p:txBody>
          <a:bodyPr/>
          <a:lstStyle/>
          <a:p>
            <a:r>
              <a:rPr lang="cs-CZ" dirty="0" smtClean="0"/>
              <a:t>Včera padal déšť.</a:t>
            </a:r>
          </a:p>
          <a:p>
            <a:r>
              <a:rPr lang="cs-CZ" dirty="0" smtClean="0"/>
              <a:t>Téměř celý den sněžilo.</a:t>
            </a:r>
          </a:p>
          <a:p>
            <a:r>
              <a:rPr lang="cs-CZ" dirty="0" smtClean="0"/>
              <a:t>Byla jsem moc smutná.</a:t>
            </a:r>
          </a:p>
          <a:p>
            <a:r>
              <a:rPr lang="cs-CZ" dirty="0" smtClean="0"/>
              <a:t>Silně hřmělo.</a:t>
            </a:r>
          </a:p>
          <a:p>
            <a:r>
              <a:rPr lang="cs-CZ" dirty="0" smtClean="0"/>
              <a:t>V krbu zapraskalo dříví.</a:t>
            </a:r>
          </a:p>
          <a:p>
            <a:r>
              <a:rPr lang="cs-CZ" dirty="0" smtClean="0"/>
              <a:t>Bolí mě záda.</a:t>
            </a:r>
          </a:p>
          <a:p>
            <a:r>
              <a:rPr lang="cs-CZ" dirty="0" smtClean="0"/>
              <a:t>Není mi dobře.</a:t>
            </a:r>
          </a:p>
          <a:p>
            <a:r>
              <a:rPr lang="cs-CZ" smtClean="0"/>
              <a:t>Odpoledne jdeme do kina.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101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jakém slovním druhu jsou založeny větné ekvivalenty. Použijte latinské názvy.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235834" y="2420888"/>
          <a:ext cx="6908166" cy="3684653"/>
        </p:xfrm>
        <a:graphic>
          <a:graphicData uri="http://schemas.openxmlformats.org/drawingml/2006/table">
            <a:tbl>
              <a:tblPr/>
              <a:tblGrid>
                <a:gridCol w="362218"/>
                <a:gridCol w="378581"/>
                <a:gridCol w="381556"/>
                <a:gridCol w="351061"/>
                <a:gridCol w="366680"/>
                <a:gridCol w="371887"/>
                <a:gridCol w="379324"/>
                <a:gridCol w="381556"/>
                <a:gridCol w="376349"/>
                <a:gridCol w="385274"/>
                <a:gridCol w="409819"/>
                <a:gridCol w="363705"/>
                <a:gridCol w="351061"/>
                <a:gridCol w="364449"/>
                <a:gridCol w="382299"/>
                <a:gridCol w="325029"/>
                <a:gridCol w="325773"/>
                <a:gridCol w="326516"/>
                <a:gridCol w="325029"/>
              </a:tblGrid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0" y="1556792"/>
            <a:ext cx="247292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Kouření zakázáno!</a:t>
            </a:r>
          </a:p>
          <a:p>
            <a:r>
              <a:rPr lang="cs-CZ" sz="2400" dirty="0" smtClean="0"/>
              <a:t>Určitě?</a:t>
            </a:r>
          </a:p>
          <a:p>
            <a:r>
              <a:rPr lang="cs-CZ" sz="2400" dirty="0" smtClean="0"/>
              <a:t>Hybaj odsud!</a:t>
            </a:r>
          </a:p>
          <a:p>
            <a:r>
              <a:rPr lang="cs-CZ" sz="2400" dirty="0" smtClean="0"/>
              <a:t>Městský úřad</a:t>
            </a:r>
          </a:p>
          <a:p>
            <a:r>
              <a:rPr lang="cs-CZ" sz="2400" dirty="0" smtClean="0"/>
              <a:t>Kdepak!</a:t>
            </a:r>
          </a:p>
          <a:p>
            <a:endParaRPr lang="cs-CZ" sz="2400" dirty="0"/>
          </a:p>
        </p:txBody>
      </p:sp>
      <p:graphicFrame>
        <p:nvGraphicFramePr>
          <p:cNvPr id="9" name="Zástupný symbol pro obsah 6"/>
          <p:cNvGraphicFramePr>
            <a:graphicFrameLocks/>
          </p:cNvGraphicFramePr>
          <p:nvPr/>
        </p:nvGraphicFramePr>
        <p:xfrm>
          <a:off x="2235834" y="2420888"/>
          <a:ext cx="6908166" cy="3684653"/>
        </p:xfrm>
        <a:graphic>
          <a:graphicData uri="http://schemas.openxmlformats.org/drawingml/2006/table">
            <a:tbl>
              <a:tblPr/>
              <a:tblGrid>
                <a:gridCol w="362218"/>
                <a:gridCol w="378581"/>
                <a:gridCol w="381556"/>
                <a:gridCol w="351061"/>
                <a:gridCol w="366680"/>
                <a:gridCol w="371887"/>
                <a:gridCol w="379324"/>
                <a:gridCol w="381556"/>
                <a:gridCol w="376349"/>
                <a:gridCol w="385274"/>
                <a:gridCol w="409819"/>
                <a:gridCol w="363705"/>
                <a:gridCol w="351061"/>
                <a:gridCol w="364449"/>
                <a:gridCol w="382299"/>
                <a:gridCol w="325029"/>
                <a:gridCol w="325773"/>
                <a:gridCol w="326516"/>
                <a:gridCol w="325029"/>
              </a:tblGrid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51520" y="6396335"/>
            <a:ext cx="6398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Tajenku použijte ve větě tak, aby byla jednočlenná.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Elipsa 19"/>
          <p:cNvSpPr/>
          <p:nvPr/>
        </p:nvSpPr>
        <p:spPr>
          <a:xfrm>
            <a:off x="5652120" y="5589240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652120" y="393305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652120" y="285293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652120" y="1484784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339752" y="609329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429309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267744" y="3140968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267744" y="1340768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0" y="5805264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0" y="429309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0" y="249289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0" y="1052736"/>
            <a:ext cx="395536" cy="21602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6206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Zakroužkujte správnou odpověď: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692696"/>
            <a:ext cx="2195736" cy="616530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Včera bylo hezky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Nezáleží mu na mě.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Odešli domů.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Stůj!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267744" y="692696"/>
            <a:ext cx="3672408" cy="616530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Byl jasný horký den.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Vážené dámy a milí pánové!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AutoNum type="alphaLcParenR"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Musím se připravit na zítra.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dirty="0" smtClean="0"/>
              <a:t>Maso a uzeniny</a:t>
            </a:r>
          </a:p>
          <a:p>
            <a:pPr marL="596646" indent="-514350"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836712"/>
            <a:ext cx="3269806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96646" indent="-514350">
              <a:buClr>
                <a:schemeClr val="accent1"/>
              </a:buClr>
              <a:buSzPct val="90000"/>
            </a:pPr>
            <a:r>
              <a:rPr lang="cs-CZ" dirty="0" smtClean="0"/>
              <a:t>Včera celý den padaly kroupy.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 marL="596646" indent="-514350">
              <a:buClr>
                <a:schemeClr val="accent1"/>
              </a:buClr>
              <a:buSzPct val="90000"/>
            </a:pPr>
            <a:r>
              <a:rPr lang="cs-CZ" dirty="0" smtClean="0"/>
              <a:t>Jste v pořádku?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 marL="596646" indent="-514350">
              <a:buClr>
                <a:schemeClr val="accent1"/>
              </a:buClr>
              <a:buSzPct val="90000"/>
            </a:pPr>
            <a:r>
              <a:rPr lang="cs-CZ" dirty="0" smtClean="0"/>
              <a:t>Hrozně mě škrábe v krku.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 marL="596646" indent="-514350">
              <a:buClr>
                <a:schemeClr val="accent1"/>
              </a:buClr>
              <a:buSzPct val="90000"/>
            </a:pPr>
            <a:r>
              <a:rPr lang="cs-CZ" dirty="0" smtClean="0"/>
              <a:t>Píše tu práci už přes dvě hodiny.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VJ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VD</a:t>
            </a:r>
          </a:p>
          <a:p>
            <a:pPr marL="596646" indent="-514350">
              <a:buClr>
                <a:schemeClr val="accent1"/>
              </a:buClr>
              <a:buSzPct val="90000"/>
              <a:buAutoNum type="alphaLcParenR"/>
            </a:pPr>
            <a:r>
              <a:rPr lang="cs-CZ" dirty="0" smtClean="0"/>
              <a:t>ekvivalent</a:t>
            </a:r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 marL="596646" indent="-514350">
              <a:buClr>
                <a:schemeClr val="accent1"/>
              </a:buClr>
              <a:buSzPct val="90000"/>
            </a:pPr>
            <a:endParaRPr lang="cs-CZ" dirty="0" smtClean="0"/>
          </a:p>
          <a:p>
            <a:pPr>
              <a:buClr>
                <a:schemeClr val="accent1"/>
              </a:buClr>
              <a:buSzPct val="90000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9" grpId="0" animBg="1"/>
      <p:bldP spid="18" grpId="0" animBg="1"/>
      <p:bldP spid="17" grpId="0" animBg="1"/>
      <p:bldP spid="16" grpId="0" animBg="1"/>
      <p:bldP spid="15" grpId="0" animBg="1"/>
      <p:bldP spid="13" grpId="0" animBg="1"/>
      <p:bldP spid="12" grpId="0" animBg="1"/>
      <p:bldP spid="11" grpId="0" animBg="1"/>
      <p:bldP spid="10" grpId="0" animBg="1"/>
      <p:bldP spid="9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věty jednočlenné, dvojčlenné a větné ekvivalenty: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8460432" cy="460851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	</a:t>
            </a:r>
            <a:r>
              <a:rPr lang="cs-CZ" sz="3400" dirty="0" smtClean="0"/>
              <a:t>Jednou tak pozoroval medvěda, jak předtím tlapami chytil rybu a potom s ní vyskočil na břeh. Ale rybka byla velmi hbitá a ostražitá - děti ji nechytily. I když </a:t>
            </a:r>
            <a:r>
              <a:rPr lang="cs-CZ" sz="3400" dirty="0" err="1" smtClean="0"/>
              <a:t>Veverčák</a:t>
            </a:r>
            <a:r>
              <a:rPr lang="cs-CZ" sz="3400" dirty="0" smtClean="0"/>
              <a:t>, Křikloun nebo Žabka měli už rybku mezi dlaněmi, vždy se jim vysmekla a uklouzla. Proto </a:t>
            </a:r>
            <a:r>
              <a:rPr lang="cs-CZ" sz="3400" dirty="0" err="1" smtClean="0"/>
              <a:t>Veverčák</a:t>
            </a:r>
            <a:r>
              <a:rPr lang="cs-CZ" sz="3400" dirty="0" smtClean="0"/>
              <a:t> po chvíli zvolal: "</a:t>
            </a:r>
            <a:r>
              <a:rPr lang="cs-CZ" sz="3400" dirty="0" err="1" smtClean="0"/>
              <a:t>Hur</a:t>
            </a:r>
            <a:r>
              <a:rPr lang="cs-CZ" sz="3400" dirty="0" smtClean="0"/>
              <a:t> - </a:t>
            </a:r>
            <a:r>
              <a:rPr lang="cs-CZ" sz="3400" dirty="0" err="1" smtClean="0"/>
              <a:t>hur</a:t>
            </a:r>
            <a:r>
              <a:rPr lang="cs-CZ" sz="3400" dirty="0" smtClean="0"/>
              <a:t>! Na ryby!" a rozběhl se k mělčině. </a:t>
            </a:r>
          </a:p>
          <a:p>
            <a:pPr algn="r">
              <a:buNone/>
            </a:pPr>
            <a:r>
              <a:rPr lang="cs-CZ" sz="4200" dirty="0" smtClean="0"/>
              <a:t>E. </a:t>
            </a:r>
            <a:r>
              <a:rPr lang="cs-CZ" sz="4200" dirty="0" err="1" smtClean="0"/>
              <a:t>Štorch</a:t>
            </a:r>
            <a:r>
              <a:rPr lang="cs-CZ" sz="4200" dirty="0" smtClean="0"/>
              <a:t>, Lovci mamutů</a:t>
            </a:r>
            <a:br>
              <a:rPr lang="cs-CZ" sz="4200" dirty="0" smtClean="0"/>
            </a:br>
            <a:r>
              <a:rPr lang="cs-CZ" sz="4200" dirty="0" smtClean="0"/>
              <a:t/>
            </a:r>
            <a:br>
              <a:rPr lang="cs-CZ" sz="4200" dirty="0" smtClean="0"/>
            </a:br>
            <a:endParaRPr lang="cs-CZ" sz="4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340768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1916832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420888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92896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1916832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1340768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068960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06583" y="3068960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3573016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3573016"/>
            <a:ext cx="1398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ekvivalent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3645024"/>
            <a:ext cx="1398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ekvivalent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077072"/>
            <a:ext cx="20374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ěta dvojčlenná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UČEBNICE strana 84 – 86; cvičení 1-4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101</TotalTime>
  <Words>633</Words>
  <Application>Microsoft Office PowerPoint</Application>
  <PresentationFormat>Předvádění na obrazovce (4:3)</PresentationFormat>
  <Paragraphs>228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Věta dvojčlenná, jednočlenná, větný ekvivalent</vt:lpstr>
      <vt:lpstr>Jazykový rozbor:</vt:lpstr>
      <vt:lpstr>ŘEŠENÍ:</vt:lpstr>
      <vt:lpstr>Věta jednočlenná, dvojčlenná, větný ekvivalent:</vt:lpstr>
      <vt:lpstr>Rozlište věty jednočlenné a dvojčlenné:</vt:lpstr>
      <vt:lpstr>Převeďte věty jednočlenné na dvojčlenné a naopak:</vt:lpstr>
      <vt:lpstr>Na jakém slovním druhu jsou založeny větné ekvivalenty. Použijte latinské názvy.</vt:lpstr>
      <vt:lpstr>Zakroužkujte správnou odpověď:</vt:lpstr>
      <vt:lpstr>Rozlište věty jednočlenné, dvojčlenné a větné ekvivalenty: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dvojčlenná, jednočlenná, větný ekvivalent</dc:title>
  <dc:creator>Martina</dc:creator>
  <cp:lastModifiedBy>Martina</cp:lastModifiedBy>
  <cp:revision>12</cp:revision>
  <dcterms:created xsi:type="dcterms:W3CDTF">2010-10-07T11:20:08Z</dcterms:created>
  <dcterms:modified xsi:type="dcterms:W3CDTF">2011-08-31T13:00:02Z</dcterms:modified>
</cp:coreProperties>
</file>