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65" r:id="rId5"/>
    <p:sldId id="256" r:id="rId6"/>
    <p:sldId id="257" r:id="rId7"/>
    <p:sldId id="258" r:id="rId8"/>
    <p:sldId id="259" r:id="rId9"/>
    <p:sldId id="260" r:id="rId10"/>
    <p:sldId id="261" r:id="rId11"/>
    <p:sldId id="263" r:id="rId12"/>
    <p:sldId id="264" r:id="rId13"/>
    <p:sldId id="262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67" autoAdjust="0"/>
    <p:restoredTop sz="94626" autoAdjust="0"/>
  </p:normalViewPr>
  <p:slideViewPr>
    <p:cSldViewPr>
      <p:cViewPr varScale="1">
        <p:scale>
          <a:sx n="47" d="100"/>
          <a:sy n="47" d="100"/>
        </p:scale>
        <p:origin x="-7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6" y="0"/>
    </p:cViewPr>
  </p:outlin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>
              <a:defRPr sz="1200"/>
            </a:lvl1pPr>
          </a:lstStyle>
          <a:p>
            <a:fld id="{010A63A4-3572-4B27-B383-84D7D9E3D83F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>
              <a:defRPr sz="1200"/>
            </a:lvl1pPr>
          </a:lstStyle>
          <a:p>
            <a:fld id="{E10D0F4D-A9BC-4899-8372-3ED277D83E2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>
              <a:defRPr sz="1200"/>
            </a:lvl1pPr>
          </a:lstStyle>
          <a:p>
            <a:fld id="{FE58EE69-A876-4E74-86C2-628494CDF3AA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>
              <a:defRPr sz="1200"/>
            </a:lvl1pPr>
          </a:lstStyle>
          <a:p>
            <a:fld id="{FE16532C-7DFC-4EC2-AFA5-3731AA0E8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16532C-7DFC-4EC2-AFA5-3731AA0E8AFA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grpSp>
          <p:nvGrpSpPr>
            <p:cNvPr id="22" name="Group 10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pic>
            <p:nvPicPr>
              <p:cNvPr id="13" name="Rectangle 12"/>
              <p:cNvPicPr>
                <a:picLocks noChangeAspect="1"/>
              </p:cNvPicPr>
              <p:nvPr/>
            </p:nvPicPr>
            <p:blipFill>
              <a:blip r:embed="rId2" cstate="print">
                <a:duotone>
                  <a:schemeClr val="accent2"/>
                  <a:srgbClr val="FFFFFF"/>
                </a:duotone>
              </a:blip>
              <a:stretch>
                <a:fillRect/>
              </a:stretch>
            </p:blipFill>
            <p:spPr>
              <a:xfrm>
                <a:off x="0" y="857"/>
                <a:ext cx="8139683" cy="6857143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5" name="Rectangle 14"/>
              <p:cNvPicPr>
                <a:picLocks noChangeAspect="1"/>
              </p:cNvPicPr>
              <p:nvPr/>
            </p:nvPicPr>
            <p:blipFill>
              <a:blip r:embed="rId3" cstate="print">
                <a:duotone>
                  <a:schemeClr val="accent3"/>
                  <a:srgbClr val="FFFFFF"/>
                </a:duotone>
              </a:blip>
              <a:stretch>
                <a:fillRect/>
              </a:stretch>
            </p:blipFill>
            <p:spPr>
              <a:xfrm>
                <a:off x="3150349" y="0"/>
                <a:ext cx="5993651" cy="524444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8" name="Rectangle 17"/>
              <p:cNvPicPr>
                <a:picLocks noChangeAspect="1"/>
              </p:cNvPicPr>
              <p:nvPr/>
            </p:nvPicPr>
            <p:blipFill>
              <a:blip r:embed="rId4" cstate="print">
                <a:duotone>
                  <a:schemeClr val="accent1"/>
                  <a:srgbClr val="FFFFFF"/>
                </a:duotone>
              </a:blip>
              <a:stretch>
                <a:fillRect/>
              </a:stretch>
            </p:blipFill>
            <p:spPr>
              <a:xfrm>
                <a:off x="293206" y="1042127"/>
                <a:ext cx="8850794" cy="5815873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8" name="Rectangle 7"/>
            <p:cNvSpPr/>
            <p:nvPr/>
          </p:nvSpPr>
          <p:spPr>
            <a:xfrm>
              <a:off x="685800" y="0"/>
              <a:ext cx="8458200" cy="5715000"/>
            </a:xfrm>
            <a:prstGeom prst="rect">
              <a:avLst/>
            </a:prstGeom>
            <a:gradFill flip="none" rotWithShape="1">
              <a:gsLst>
                <a:gs pos="100000">
                  <a:schemeClr val="bg1">
                    <a:alpha val="40000"/>
                  </a:schemeClr>
                </a:gs>
                <a:gs pos="40000">
                  <a:schemeClr val="bg1">
                    <a:alpha val="40000"/>
                  </a:schemeClr>
                </a:gs>
                <a:gs pos="0">
                  <a:schemeClr val="bg1">
                    <a:alpha val="0"/>
                  </a:schemeClr>
                </a:gs>
              </a:gsLst>
              <a:lin ang="1890000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" name="Rectangle 9"/>
            <p:cNvPicPr>
              <a:picLocks noChangeAspect="1"/>
            </p:cNvPicPr>
            <p:nvPr/>
          </p:nvPicPr>
          <p:blipFill>
            <a:blip r:embed="rId2" cstate="print">
              <a:duotone>
                <a:schemeClr val="accent2"/>
                <a:srgbClr val="FFFFFF"/>
              </a:duotone>
            </a:blip>
            <a:stretch>
              <a:fillRect/>
            </a:stretch>
          </p:blipFill>
          <p:spPr>
            <a:xfrm>
              <a:off x="0" y="857"/>
              <a:ext cx="8139683" cy="6857143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17" name="Straight Connector 16"/>
            <p:cNvCxnSpPr/>
            <p:nvPr/>
          </p:nvCxnSpPr>
          <p:spPr>
            <a:xfrm>
              <a:off x="685800" y="5713412"/>
              <a:ext cx="8458200" cy="1588"/>
            </a:xfrm>
            <a:prstGeom prst="line">
              <a:avLst/>
            </a:prstGeom>
            <a:ln w="6350" cap="rnd" cmpd="sng" algn="ctr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4850" y="4648201"/>
            <a:ext cx="8134350" cy="1200152"/>
          </a:xfrm>
        </p:spPr>
        <p:txBody>
          <a:bodyPr anchor="b" anchorCtr="0">
            <a:normAutofit/>
          </a:bodyPr>
          <a:lstStyle>
            <a:lvl1pPr algn="l">
              <a:defRPr sz="7200" cap="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5820696"/>
            <a:ext cx="8077200" cy="914400"/>
          </a:xfrm>
        </p:spPr>
        <p:txBody>
          <a:bodyPr>
            <a:noAutofit/>
          </a:bodyPr>
          <a:lstStyle>
            <a:lvl1pPr marL="0" indent="0" algn="l">
              <a:spcAft>
                <a:spcPts val="0"/>
              </a:spcAft>
              <a:buNone/>
              <a:defRPr sz="1600" cap="none" spc="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2852-A508-4967-A48D-48354254F1AE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EAAFC-84C7-4BE1-BC5E-CE208EE20C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8" name="Rectangle 7"/>
            <p:cNvPicPr>
              <a:picLocks noChangeAspect="1"/>
            </p:cNvPicPr>
            <p:nvPr/>
          </p:nvPicPr>
          <p:blipFill>
            <a:blip r:embed="rId2" cstate="print">
              <a:duotone>
                <a:schemeClr val="accent2"/>
                <a:srgbClr val="FFFFFF"/>
              </a:duotone>
            </a:blip>
            <a:stretch>
              <a:fillRect/>
            </a:stretch>
          </p:blipFill>
          <p:spPr>
            <a:xfrm>
              <a:off x="0" y="857"/>
              <a:ext cx="8139683" cy="68571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Rectangle 8"/>
            <p:cNvPicPr>
              <a:picLocks noChangeAspect="1"/>
            </p:cNvPicPr>
            <p:nvPr/>
          </p:nvPicPr>
          <p:blipFill>
            <a:blip r:embed="rId3" cstate="print">
              <a:duotone>
                <a:schemeClr val="accent3"/>
                <a:srgbClr val="FFFFFF"/>
              </a:duotone>
            </a:blip>
            <a:stretch>
              <a:fillRect/>
            </a:stretch>
          </p:blipFill>
          <p:spPr>
            <a:xfrm>
              <a:off x="3150349" y="0"/>
              <a:ext cx="5993651" cy="524444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Rectangle 9"/>
            <p:cNvPicPr>
              <a:picLocks noChangeAspect="1"/>
            </p:cNvPicPr>
            <p:nvPr/>
          </p:nvPicPr>
          <p:blipFill>
            <a:blip r:embed="rId4" cstate="print">
              <a:duotone>
                <a:schemeClr val="accent1"/>
                <a:srgbClr val="FFFFFF"/>
              </a:duotone>
            </a:blip>
            <a:stretch>
              <a:fillRect/>
            </a:stretch>
          </p:blipFill>
          <p:spPr>
            <a:xfrm>
              <a:off x="293206" y="1042127"/>
              <a:ext cx="8850794" cy="5815873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762000"/>
            <a:ext cx="7772400" cy="1362075"/>
          </a:xfrm>
        </p:spPr>
        <p:txBody>
          <a:bodyPr anchor="b" anchorCtr="0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209800"/>
            <a:ext cx="7772400" cy="1500187"/>
          </a:xfrm>
        </p:spPr>
        <p:txBody>
          <a:bodyPr anchor="t" anchorCtr="0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2852-A508-4967-A48D-48354254F1AE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EAAFC-84C7-4BE1-BC5E-CE208EE20C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95401"/>
            <a:ext cx="3886200" cy="483076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295401"/>
            <a:ext cx="3886200" cy="483076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2852-A508-4967-A48D-48354254F1AE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EAAFC-84C7-4BE1-BC5E-CE208EE20C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295400"/>
            <a:ext cx="3887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1981201"/>
            <a:ext cx="3886200" cy="4144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295400"/>
            <a:ext cx="3886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0600" y="1981201"/>
            <a:ext cx="3886200" cy="4144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2852-A508-4967-A48D-48354254F1AE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EAAFC-84C7-4BE1-BC5E-CE208EE20C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2852-A508-4967-A48D-48354254F1AE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EAAFC-84C7-4BE1-BC5E-CE208EE20C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9" name="Rectangle 8"/>
            <p:cNvPicPr>
              <a:picLocks noChangeAspect="1"/>
            </p:cNvPicPr>
            <p:nvPr/>
          </p:nvPicPr>
          <p:blipFill>
            <a:blip r:embed="rId2" cstate="print">
              <a:duotone>
                <a:schemeClr val="accent2"/>
                <a:srgbClr val="FFFFFF"/>
              </a:duotone>
            </a:blip>
            <a:stretch>
              <a:fillRect/>
            </a:stretch>
          </p:blipFill>
          <p:spPr>
            <a:xfrm>
              <a:off x="0" y="857"/>
              <a:ext cx="8139683" cy="68571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Rectangle 9"/>
            <p:cNvPicPr>
              <a:picLocks noChangeAspect="1"/>
            </p:cNvPicPr>
            <p:nvPr/>
          </p:nvPicPr>
          <p:blipFill>
            <a:blip r:embed="rId3" cstate="print">
              <a:duotone>
                <a:schemeClr val="accent3"/>
                <a:srgbClr val="FFFFFF"/>
              </a:duotone>
            </a:blip>
            <a:stretch>
              <a:fillRect/>
            </a:stretch>
          </p:blipFill>
          <p:spPr>
            <a:xfrm>
              <a:off x="3150349" y="0"/>
              <a:ext cx="5993651" cy="524444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" name="Rectangle 10"/>
            <p:cNvPicPr>
              <a:picLocks noChangeAspect="1"/>
            </p:cNvPicPr>
            <p:nvPr/>
          </p:nvPicPr>
          <p:blipFill>
            <a:blip r:embed="rId4" cstate="print">
              <a:duotone>
                <a:schemeClr val="accent1"/>
                <a:srgbClr val="FFFFFF"/>
              </a:duotone>
            </a:blip>
            <a:stretch>
              <a:fillRect/>
            </a:stretch>
          </p:blipFill>
          <p:spPr>
            <a:xfrm>
              <a:off x="293206" y="1042127"/>
              <a:ext cx="8850794" cy="5815873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2852-A508-4967-A48D-48354254F1AE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EAAFC-84C7-4BE1-BC5E-CE208EE20C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9" name="Rectangle 8"/>
            <p:cNvPicPr>
              <a:picLocks noChangeAspect="1"/>
            </p:cNvPicPr>
            <p:nvPr/>
          </p:nvPicPr>
          <p:blipFill>
            <a:blip r:embed="rId2" cstate="print">
              <a:duotone>
                <a:schemeClr val="accent2"/>
                <a:srgbClr val="FFFFFF"/>
              </a:duotone>
            </a:blip>
            <a:stretch>
              <a:fillRect/>
            </a:stretch>
          </p:blipFill>
          <p:spPr>
            <a:xfrm>
              <a:off x="0" y="857"/>
              <a:ext cx="8139683" cy="68571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Rectangle 9"/>
            <p:cNvPicPr>
              <a:picLocks noChangeAspect="1"/>
            </p:cNvPicPr>
            <p:nvPr/>
          </p:nvPicPr>
          <p:blipFill>
            <a:blip r:embed="rId3" cstate="print">
              <a:duotone>
                <a:schemeClr val="accent3"/>
                <a:srgbClr val="FFFFFF"/>
              </a:duotone>
            </a:blip>
            <a:stretch>
              <a:fillRect/>
            </a:stretch>
          </p:blipFill>
          <p:spPr>
            <a:xfrm>
              <a:off x="3150349" y="0"/>
              <a:ext cx="5993651" cy="524444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" name="Rectangle 10"/>
            <p:cNvPicPr>
              <a:picLocks noChangeAspect="1"/>
            </p:cNvPicPr>
            <p:nvPr/>
          </p:nvPicPr>
          <p:blipFill>
            <a:blip r:embed="rId4" cstate="print">
              <a:duotone>
                <a:schemeClr val="accent1"/>
                <a:srgbClr val="FFFFFF"/>
              </a:duotone>
            </a:blip>
            <a:stretch>
              <a:fillRect/>
            </a:stretch>
          </p:blipFill>
          <p:spPr>
            <a:xfrm>
              <a:off x="293206" y="1042127"/>
              <a:ext cx="8850794" cy="5815873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22852-A508-4967-A48D-48354254F1AE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6EAAFC-84C7-4BE1-BC5E-CE208EE20C2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9144000" cy="6867525"/>
            <a:chOff x="0" y="0"/>
            <a:chExt cx="9144000" cy="6867525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pic>
            <p:nvPicPr>
              <p:cNvPr id="7" name="Rectangle 6"/>
              <p:cNvPicPr>
                <a:picLocks noChangeAspect="1"/>
              </p:cNvPicPr>
              <p:nvPr/>
            </p:nvPicPr>
            <p:blipFill>
              <a:blip r:embed="rId11" cstate="print">
                <a:duotone>
                  <a:schemeClr val="accent2"/>
                  <a:srgbClr val="FFFFFF"/>
                </a:duotone>
              </a:blip>
              <a:stretch>
                <a:fillRect/>
              </a:stretch>
            </p:blipFill>
            <p:spPr>
              <a:xfrm>
                <a:off x="0" y="857"/>
                <a:ext cx="8139683" cy="6857143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8" name="Rectangle 7"/>
              <p:cNvPicPr>
                <a:picLocks noChangeAspect="1"/>
              </p:cNvPicPr>
              <p:nvPr/>
            </p:nvPicPr>
            <p:blipFill>
              <a:blip r:embed="rId12" cstate="print">
                <a:duotone>
                  <a:schemeClr val="accent3"/>
                  <a:srgbClr val="FFFFFF"/>
                </a:duotone>
              </a:blip>
              <a:stretch>
                <a:fillRect/>
              </a:stretch>
            </p:blipFill>
            <p:spPr>
              <a:xfrm>
                <a:off x="3150349" y="0"/>
                <a:ext cx="5993651" cy="524444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" name="Rectangle 8"/>
              <p:cNvPicPr>
                <a:picLocks noChangeAspect="1"/>
              </p:cNvPicPr>
              <p:nvPr/>
            </p:nvPicPr>
            <p:blipFill>
              <a:blip r:embed="rId13" cstate="print">
                <a:duotone>
                  <a:schemeClr val="accent1"/>
                  <a:srgbClr val="FFFFFF"/>
                </a:duotone>
              </a:blip>
              <a:stretch>
                <a:fillRect/>
              </a:stretch>
            </p:blipFill>
            <p:spPr>
              <a:xfrm>
                <a:off x="293206" y="1042127"/>
                <a:ext cx="8850794" cy="5815873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sp>
          <p:nvSpPr>
            <p:cNvPr id="12" name="Rectangle 11"/>
            <p:cNvSpPr/>
            <p:nvPr/>
          </p:nvSpPr>
          <p:spPr>
            <a:xfrm flipV="1">
              <a:off x="685800" y="1152525"/>
              <a:ext cx="8458200" cy="5715000"/>
            </a:xfrm>
            <a:prstGeom prst="rect">
              <a:avLst/>
            </a:prstGeom>
            <a:gradFill flip="none" rotWithShape="1">
              <a:gsLst>
                <a:gs pos="100000">
                  <a:schemeClr val="bg1">
                    <a:alpha val="35000"/>
                  </a:schemeClr>
                </a:gs>
                <a:gs pos="40000">
                  <a:schemeClr val="bg1">
                    <a:alpha val="35000"/>
                  </a:schemeClr>
                </a:gs>
                <a:gs pos="21000">
                  <a:schemeClr val="bg1">
                    <a:alpha val="0"/>
                  </a:schemeClr>
                </a:gs>
              </a:gsLst>
              <a:lin ang="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/>
            <p:cNvCxnSpPr/>
            <p:nvPr/>
          </p:nvCxnSpPr>
          <p:spPr>
            <a:xfrm>
              <a:off x="685800" y="1152525"/>
              <a:ext cx="8458200" cy="1588"/>
            </a:xfrm>
            <a:prstGeom prst="line">
              <a:avLst/>
            </a:prstGeom>
            <a:ln w="6350" cap="rnd" cmpd="sng" algn="ctr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142875"/>
            <a:ext cx="8001000" cy="1112838"/>
          </a:xfrm>
          <a:prstGeom prst="rect">
            <a:avLst/>
          </a:prstGeom>
        </p:spPr>
        <p:txBody>
          <a:bodyPr vert="horz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295401"/>
            <a:ext cx="8001000" cy="48307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F0C22852-A508-4967-A48D-48354254F1AE}" type="datetimeFigureOut">
              <a:rPr lang="en-US" smtClean="0">
                <a:solidFill>
                  <a:schemeClr val="tx1"/>
                </a:solidFill>
              </a:rPr>
              <a:pPr/>
              <a:t>8/31/2011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385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B6EAAFC-84C7-4BE1-BC5E-CE208EE20C26}" type="slidenum">
              <a:rPr lang="en-US" smtClean="0">
                <a:solidFill>
                  <a:schemeClr val="tx1"/>
                </a:solidFill>
              </a:rPr>
              <a:pPr/>
              <a:t>‹#›</a:t>
            </a:fld>
            <a:endParaRPr lang="en-US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>
    <p:fade/>
  </p:transition>
  <p:timing>
    <p:tnLst>
      <p:par>
        <p:cTn id="1" dur="indefinite" restart="never" nodeType="tmRoot"/>
      </p:par>
    </p:tnLst>
  </p:timing>
  <p:txStyles>
    <p:titleStyle>
      <a:lvl1pPr algn="l" rtl="0" latinLnBrk="0"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rtl="0" latinLnBrk="0">
        <a:spcBef>
          <a:spcPts val="600"/>
        </a:spcBef>
        <a:spcAft>
          <a:spcPts val="600"/>
        </a:spcAft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latinLnBrk="0">
        <a:spcBef>
          <a:spcPts val="600"/>
        </a:spcBef>
        <a:spcAft>
          <a:spcPts val="600"/>
        </a:spcAft>
        <a:buFont typeface="Arial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latinLnBrk="0">
        <a:spcBef>
          <a:spcPts val="600"/>
        </a:spcBef>
        <a:spcAft>
          <a:spcPts val="600"/>
        </a:spcAft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latinLnBrk="0">
        <a:spcBef>
          <a:spcPts val="600"/>
        </a:spcBef>
        <a:spcAft>
          <a:spcPts val="600"/>
        </a:spcAft>
        <a:buFont typeface="Arial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latinLnBrk="0">
        <a:spcBef>
          <a:spcPts val="600"/>
        </a:spcBef>
        <a:spcAft>
          <a:spcPts val="600"/>
        </a:spcAft>
        <a:buFont typeface="Arial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latinLnBrk="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latinLnBrk="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latinLnBrk="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latinLnBrk="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VY_32_INOVACE_13_Vsuvka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kern="1200" cap="none" noProof="0" dirty="0" smtClean="0">
                <a:solidFill>
                  <a:schemeClr val="tx1"/>
                </a:solidFill>
                <a:latin typeface="President CE" pitchFamily="2" charset="0"/>
              </a:rPr>
              <a:t>VSUVKA</a:t>
            </a:r>
            <a:endParaRPr lang="cs-CZ" cap="none" noProof="0" dirty="0">
              <a:latin typeface="President CE" pitchFamily="2" charset="0"/>
            </a:endParaRPr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kern="1200" cap="none" spc="0" baseline="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Mgr. Martina </a:t>
            </a:r>
            <a:r>
              <a:rPr lang="cs-CZ" sz="3200" kern="1200" cap="none" spc="0" baseline="0" noProof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Chňoupková</a:t>
            </a:r>
            <a:endParaRPr lang="cs-CZ" sz="3200" noProof="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Jazykový rozbor: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295401"/>
            <a:ext cx="8686800" cy="5562599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800" dirty="0" smtClean="0"/>
              <a:t>	</a:t>
            </a:r>
            <a:r>
              <a:rPr lang="cs-CZ" sz="3800" b="1" u="sng" dirty="0" smtClean="0"/>
              <a:t>Nevím</a:t>
            </a:r>
            <a:r>
              <a:rPr lang="cs-CZ" sz="3800" b="1" dirty="0" smtClean="0"/>
              <a:t>, co </a:t>
            </a:r>
            <a:r>
              <a:rPr lang="cs-CZ" sz="3800" b="1" u="sng" dirty="0" smtClean="0"/>
              <a:t>o tom </a:t>
            </a:r>
            <a:r>
              <a:rPr lang="cs-CZ" sz="3800" b="1" dirty="0" smtClean="0"/>
              <a:t>mám myslet (ono na tom ostatně ani tolik nezáleží), ale asi </a:t>
            </a:r>
            <a:r>
              <a:rPr lang="cs-CZ" sz="3800" b="1" u="sng" dirty="0" smtClean="0"/>
              <a:t>to</a:t>
            </a:r>
            <a:r>
              <a:rPr lang="cs-CZ" sz="3800" b="1" dirty="0" smtClean="0"/>
              <a:t> není v pořádku.</a:t>
            </a:r>
          </a:p>
          <a:p>
            <a:pPr>
              <a:buNone/>
            </a:pPr>
            <a:r>
              <a:rPr lang="cs-CZ" sz="3800" dirty="0" smtClean="0"/>
              <a:t>1.Naznačte graficky stavbu souvětí a určete druh VV.</a:t>
            </a:r>
          </a:p>
          <a:p>
            <a:pPr>
              <a:buNone/>
            </a:pPr>
            <a:r>
              <a:rPr lang="cs-CZ" sz="3800" dirty="0" smtClean="0"/>
              <a:t>2. Určete druh souvětí.</a:t>
            </a:r>
          </a:p>
          <a:p>
            <a:pPr>
              <a:buNone/>
            </a:pPr>
            <a:r>
              <a:rPr lang="cs-CZ" sz="3800" dirty="0" smtClean="0"/>
              <a:t>3. Určete podtržené větné členy.</a:t>
            </a:r>
          </a:p>
          <a:p>
            <a:pPr>
              <a:buNone/>
            </a:pPr>
            <a:r>
              <a:rPr lang="cs-CZ" sz="3800" dirty="0" smtClean="0"/>
              <a:t>4. Uveďte antonymum ke slovesu „nevím“.</a:t>
            </a:r>
          </a:p>
          <a:p>
            <a:pPr>
              <a:buNone/>
            </a:pPr>
            <a:r>
              <a:rPr lang="cs-CZ" sz="3800" dirty="0" smtClean="0"/>
              <a:t>5. U slovesa v 1. HV určete: osobu, číslo, způsob a čas.</a:t>
            </a:r>
          </a:p>
          <a:p>
            <a:pPr>
              <a:buNone/>
            </a:pPr>
            <a:r>
              <a:rPr lang="cs-CZ" sz="3800" dirty="0" smtClean="0"/>
              <a:t>6. Vyhledejte v souvětí část, která není do něj mluvnicky začleněna, která uvádí bližší podrobnosti, poznámky. (Jak se liší od ostatního textu?)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/>
              <a:t>VSUVKA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4800" dirty="0" smtClean="0"/>
              <a:t>		Není mluvnicky zařazena do vět – je do nich </a:t>
            </a:r>
            <a:r>
              <a:rPr lang="cs-CZ" sz="4800" dirty="0" smtClean="0">
                <a:solidFill>
                  <a:srgbClr val="FF0000"/>
                </a:solidFill>
              </a:rPr>
              <a:t>vsunuta</a:t>
            </a:r>
            <a:r>
              <a:rPr lang="cs-CZ" sz="4800" dirty="0" smtClean="0"/>
              <a:t>. 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ÚKOLY VSUVKY:</a:t>
            </a:r>
          </a:p>
          <a:p>
            <a:pPr marL="914400" indent="-914400">
              <a:buAutoNum type="alphaLcParenR"/>
            </a:pPr>
            <a:r>
              <a:rPr lang="cs-CZ" sz="4800" dirty="0" smtClean="0"/>
              <a:t>doplňovat text</a:t>
            </a:r>
          </a:p>
          <a:p>
            <a:pPr marL="914400" indent="-914400">
              <a:buAutoNum type="alphaLcParenR"/>
            </a:pPr>
            <a:r>
              <a:rPr lang="cs-CZ" sz="4800" dirty="0" smtClean="0"/>
              <a:t>hodnotit a vysvětlovat</a:t>
            </a:r>
          </a:p>
          <a:p>
            <a:pPr marL="914400" indent="-914400">
              <a:buAutoNum type="alphaLcParenR"/>
            </a:pPr>
            <a:endParaRPr lang="cs-CZ" sz="4800" dirty="0" smtClean="0"/>
          </a:p>
          <a:p>
            <a:pPr marL="914400" indent="-914400">
              <a:buNone/>
            </a:pPr>
            <a:r>
              <a:rPr lang="cs-CZ" sz="4800" dirty="0" smtClean="0"/>
              <a:t>	Vsuvka je ve větě oddělena čárkami, pomlčkami, příp.	závorkami.</a:t>
            </a:r>
          </a:p>
          <a:p>
            <a:pPr marL="914400" indent="-914400">
              <a:buNone/>
            </a:pPr>
            <a:endParaRPr lang="cs-CZ" sz="4800" dirty="0" smtClean="0"/>
          </a:p>
          <a:p>
            <a:pPr marL="914400" indent="-914400">
              <a:buNone/>
            </a:pP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Podtrhněte vsuvky: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Událo se to, myslím, loni v zimě.</a:t>
            </a:r>
          </a:p>
          <a:p>
            <a:r>
              <a:rPr lang="cs-CZ" sz="4000" dirty="0" smtClean="0"/>
              <a:t>Nehodu - podle očitých svědectví - zavinil řidič černého vozu </a:t>
            </a:r>
            <a:r>
              <a:rPr lang="cs-CZ" sz="4000" dirty="0" err="1" smtClean="0"/>
              <a:t>Audi</a:t>
            </a:r>
            <a:r>
              <a:rPr lang="cs-CZ" sz="4000" dirty="0" smtClean="0"/>
              <a:t> A6.</a:t>
            </a:r>
          </a:p>
          <a:p>
            <a:r>
              <a:rPr lang="cs-CZ" sz="4000" dirty="0" smtClean="0"/>
              <a:t>J. Seifert (narozený v roce 1901) získal v Nobelovu cenu za literaturu.</a:t>
            </a:r>
          </a:p>
          <a:p>
            <a:r>
              <a:rPr lang="cs-CZ" sz="4000" dirty="0" smtClean="0"/>
              <a:t>Medovník můžeme posypat oříšky (strouhanými), případně skořicí /mletou/.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971800" y="1828800"/>
            <a:ext cx="1143000" cy="0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438400" y="2590800"/>
            <a:ext cx="3657600" cy="0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590800" y="3733800"/>
            <a:ext cx="3200400" cy="0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733800" y="5562600"/>
            <a:ext cx="1143000" cy="0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477000" y="5029200"/>
            <a:ext cx="1981200" cy="0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Vyhledejte vsuvku, DOPLŇTE INTERPUNKCI a do tabulky zapište začáteční písmenko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295401"/>
            <a:ext cx="4495800" cy="4830767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To není s odpuštěním </a:t>
            </a:r>
            <a:r>
              <a:rPr lang="cs-CZ" dirty="0" err="1" smtClean="0"/>
              <a:t>normálni</a:t>
            </a:r>
            <a:r>
              <a:rPr lang="cs-CZ" dirty="0" smtClean="0"/>
              <a:t>.</a:t>
            </a:r>
          </a:p>
          <a:p>
            <a:pPr marL="514350" indent="-514350">
              <a:buAutoNum type="arabicPeriod"/>
            </a:pPr>
            <a:r>
              <a:rPr lang="cs-CZ" dirty="0" smtClean="0"/>
              <a:t>Netuším, co na to mám říci ono to vlastně není  to nejdůležitější.</a:t>
            </a:r>
          </a:p>
          <a:p>
            <a:pPr marL="514350" indent="-514350">
              <a:buAutoNum type="arabicPeriod"/>
            </a:pPr>
            <a:r>
              <a:rPr lang="cs-CZ" dirty="0" smtClean="0"/>
              <a:t>To se pokud si vzpomínám stalo už před dávnou dobou.</a:t>
            </a:r>
          </a:p>
          <a:p>
            <a:pPr marL="514350" indent="-514350">
              <a:buAutoNum type="arabicPeriod"/>
            </a:pPr>
            <a:r>
              <a:rPr lang="cs-CZ" dirty="0" smtClean="0"/>
              <a:t>Bylo to tuším před několika lety.</a:t>
            </a:r>
          </a:p>
          <a:p>
            <a:pPr marL="514350" indent="-514350">
              <a:buAutoNum type="arabicPeriod"/>
            </a:pPr>
            <a:r>
              <a:rPr lang="cs-CZ" dirty="0" smtClean="0"/>
              <a:t>Zbylo mi tu pár kamarádů i těm se raději vyhnu babičku tu mám v domově důchodců.</a:t>
            </a:r>
          </a:p>
          <a:p>
            <a:pPr marL="514350" indent="-514350">
              <a:buAutoNum type="arabicPeriod"/>
            </a:pPr>
            <a:r>
              <a:rPr lang="cs-CZ" dirty="0" smtClean="0"/>
              <a:t> Vitamin C – takzvaný celaskon – prospívá oslabenému organismu.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</p:nvPr>
        </p:nvGraphicFramePr>
        <p:xfrm>
          <a:off x="4724400" y="3352800"/>
          <a:ext cx="3962400" cy="16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0400"/>
                <a:gridCol w="660400"/>
                <a:gridCol w="660400"/>
                <a:gridCol w="660400"/>
                <a:gridCol w="660400"/>
                <a:gridCol w="660400"/>
              </a:tblGrid>
              <a:tr h="5486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105156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S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O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P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T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I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T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Zástupný symbol pro obsah 6"/>
          <p:cNvGraphicFramePr>
            <a:graphicFrameLocks/>
          </p:cNvGraphicFramePr>
          <p:nvPr/>
        </p:nvGraphicFramePr>
        <p:xfrm>
          <a:off x="4724400" y="1447800"/>
          <a:ext cx="3962400" cy="16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0400"/>
                <a:gridCol w="660400"/>
                <a:gridCol w="660400"/>
                <a:gridCol w="660400"/>
                <a:gridCol w="660400"/>
                <a:gridCol w="660400"/>
              </a:tblGrid>
              <a:tr h="5486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105156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142874"/>
            <a:ext cx="8001000" cy="336232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Už bychom měli vsuvku umět a umíme poznat i přístavek.</a:t>
            </a:r>
            <a:br>
              <a:rPr lang="cs-CZ" dirty="0" smtClean="0"/>
            </a:br>
            <a:r>
              <a:rPr lang="cs-CZ" dirty="0" smtClean="0"/>
              <a:t>Následuje šance na jedničku:</a:t>
            </a:r>
            <a:br>
              <a:rPr lang="cs-CZ" dirty="0" smtClean="0"/>
            </a:br>
            <a:r>
              <a:rPr lang="cs-CZ" dirty="0" smtClean="0"/>
              <a:t>Rozlište vsuvku a větné členy v přístavkovém vztahu.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295401"/>
            <a:ext cx="8001000" cy="1828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1000" y="3352800"/>
            <a:ext cx="859881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1. Písemka dopadla Petrovi dobře, na jedničku.    2. Náš učitel, jak všichni </a:t>
            </a:r>
          </a:p>
          <a:p>
            <a:pPr marL="514350" indent="-514350"/>
            <a:r>
              <a:rPr lang="cs-CZ" sz="2800" dirty="0" smtClean="0"/>
              <a:t>víte, byl velice spravedlivý.    3. Pošli  mi ,prosím tě,  dopis co nejdříve. </a:t>
            </a:r>
          </a:p>
          <a:p>
            <a:pPr marL="514350" indent="-514350"/>
            <a:r>
              <a:rPr lang="cs-CZ" sz="2800" dirty="0" smtClean="0"/>
              <a:t>4. Oba moji rodiče pocházejí ze země tulipánů, z Holandska.   5. Jednou</a:t>
            </a:r>
          </a:p>
          <a:p>
            <a:pPr marL="514350" indent="-514350"/>
            <a:r>
              <a:rPr lang="cs-CZ" sz="2800" dirty="0" smtClean="0"/>
              <a:t>mě sestra – to jsem ještě chodila do školky – pořádně vystrašila. </a:t>
            </a:r>
          </a:p>
          <a:p>
            <a:pPr marL="514350" indent="-514350"/>
            <a:r>
              <a:rPr lang="cs-CZ" sz="2800" dirty="0" smtClean="0"/>
              <a:t>6. Paříž, hlavní město Francie, je krásná.</a:t>
            </a:r>
          </a:p>
          <a:p>
            <a:pPr marL="514350" indent="-514350"/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143001"/>
            <a:ext cx="4953000" cy="5715000"/>
          </a:xfrm>
        </p:spPr>
        <p:txBody>
          <a:bodyPr>
            <a:normAutofit fontScale="62500" lnSpcReduction="20000"/>
          </a:bodyPr>
          <a:lstStyle/>
          <a:p>
            <a:pPr lvl="0">
              <a:buNone/>
            </a:pPr>
            <a:r>
              <a:rPr lang="cs-CZ" sz="3200" dirty="0" smtClean="0"/>
              <a:t>Určete významový poměr mezi větami v souvětí: </a:t>
            </a:r>
            <a:r>
              <a:rPr lang="cs-CZ" sz="3200" i="1" dirty="0" smtClean="0"/>
              <a:t>Blíží se sice </a:t>
            </a:r>
          </a:p>
          <a:p>
            <a:pPr lvl="0">
              <a:buNone/>
            </a:pPr>
            <a:r>
              <a:rPr lang="cs-CZ" sz="3200" i="1" dirty="0" smtClean="0"/>
              <a:t>prázdniny, my se však budeme stejně učit.</a:t>
            </a:r>
            <a:endParaRPr lang="cs-CZ" sz="3200" dirty="0" smtClean="0"/>
          </a:p>
          <a:p>
            <a:pPr lvl="0">
              <a:buNone/>
            </a:pPr>
            <a:r>
              <a:rPr lang="cs-CZ" sz="3200" dirty="0" smtClean="0"/>
              <a:t>Jak se nazývá vztah, v němž členy pojmenovávají různým </a:t>
            </a:r>
          </a:p>
          <a:p>
            <a:pPr lvl="0">
              <a:buNone/>
            </a:pPr>
            <a:r>
              <a:rPr lang="cs-CZ" sz="3200" dirty="0" smtClean="0"/>
              <a:t>způsobem jeden jev – např. Praha, hlavní město ČR, je </a:t>
            </a:r>
          </a:p>
          <a:p>
            <a:pPr lvl="0">
              <a:buNone/>
            </a:pPr>
            <a:r>
              <a:rPr lang="cs-CZ" sz="3200" dirty="0" smtClean="0"/>
              <a:t>krásná.): Vztah ……….</a:t>
            </a:r>
          </a:p>
          <a:p>
            <a:pPr lvl="0">
              <a:buNone/>
            </a:pPr>
            <a:r>
              <a:rPr lang="cs-CZ" sz="3200" dirty="0" smtClean="0"/>
              <a:t>Ve větě vyhledejte přísudek: </a:t>
            </a:r>
            <a:r>
              <a:rPr lang="cs-CZ" sz="3200" i="1" dirty="0" smtClean="0"/>
              <a:t>Šedý vrabec frnk na střechu.</a:t>
            </a:r>
            <a:endParaRPr lang="cs-CZ" sz="3200" dirty="0" smtClean="0"/>
          </a:p>
          <a:p>
            <a:pPr lvl="0">
              <a:buNone/>
            </a:pPr>
            <a:r>
              <a:rPr lang="cs-CZ" sz="3200" dirty="0" smtClean="0"/>
              <a:t>Změňte přísudek slovesný na přísudek jmenný se sponou:</a:t>
            </a:r>
          </a:p>
          <a:p>
            <a:pPr>
              <a:buNone/>
            </a:pPr>
            <a:r>
              <a:rPr lang="cs-CZ" sz="3200" i="1" dirty="0" smtClean="0"/>
              <a:t>Maminka učí na základní škole.</a:t>
            </a:r>
            <a:endParaRPr lang="cs-CZ" sz="3200" dirty="0" smtClean="0"/>
          </a:p>
          <a:p>
            <a:pPr lvl="0">
              <a:buNone/>
            </a:pPr>
            <a:r>
              <a:rPr lang="cs-CZ" sz="3200" i="1" dirty="0" smtClean="0"/>
              <a:t>Z výletu se vrátil </a:t>
            </a:r>
            <a:r>
              <a:rPr lang="cs-CZ" sz="3200" i="1" u="sng" dirty="0" smtClean="0"/>
              <a:t>veselý</a:t>
            </a:r>
            <a:r>
              <a:rPr lang="cs-CZ" sz="3200" i="1" dirty="0" smtClean="0"/>
              <a:t>.</a:t>
            </a:r>
            <a:r>
              <a:rPr lang="cs-CZ" sz="3200" dirty="0" smtClean="0"/>
              <a:t> Určete podtržený větný člen.</a:t>
            </a:r>
          </a:p>
          <a:p>
            <a:pPr lvl="0">
              <a:buNone/>
            </a:pPr>
            <a:r>
              <a:rPr lang="cs-CZ" sz="3200" dirty="0" smtClean="0"/>
              <a:t>Vyhledejte předmět vyjádřený infinitivem: </a:t>
            </a:r>
            <a:r>
              <a:rPr lang="cs-CZ" sz="3200" i="1" dirty="0" smtClean="0"/>
              <a:t>Tatínek mi přikázal </a:t>
            </a:r>
          </a:p>
          <a:p>
            <a:pPr lvl="0">
              <a:buNone/>
            </a:pPr>
            <a:r>
              <a:rPr lang="cs-CZ" sz="3200" i="1" dirty="0" smtClean="0"/>
              <a:t>okamžitě všeho nechat.</a:t>
            </a:r>
            <a:endParaRPr lang="cs-CZ" sz="3200" dirty="0" smtClean="0"/>
          </a:p>
          <a:p>
            <a:pPr lvl="0">
              <a:buNone/>
            </a:pPr>
            <a:r>
              <a:rPr lang="cs-CZ" sz="3200" dirty="0" smtClean="0"/>
              <a:t>Vyberte větu jednočlennou: </a:t>
            </a:r>
            <a:r>
              <a:rPr lang="cs-CZ" sz="3200" i="1" dirty="0" smtClean="0"/>
              <a:t>Správně!; Karle!; Mrzne!; Spal?</a:t>
            </a:r>
            <a:endParaRPr lang="cs-CZ" sz="3200" dirty="0" smtClean="0"/>
          </a:p>
          <a:p>
            <a:pPr lvl="0">
              <a:buNone/>
            </a:pPr>
            <a:r>
              <a:rPr lang="cs-CZ" sz="3200" dirty="0" smtClean="0"/>
              <a:t>Doplňte přísloví: </a:t>
            </a:r>
            <a:r>
              <a:rPr lang="cs-CZ" sz="3200" i="1" dirty="0" smtClean="0"/>
              <a:t>Jak se do lesa volá, tak se z lesa ….</a:t>
            </a:r>
            <a:endParaRPr lang="cs-CZ" sz="3200" dirty="0" smtClean="0"/>
          </a:p>
          <a:p>
            <a:pPr lvl="0">
              <a:buNone/>
            </a:pPr>
            <a:r>
              <a:rPr lang="cs-CZ" sz="3200" dirty="0" smtClean="0"/>
              <a:t>Uveďte antonymum ke slovu </a:t>
            </a:r>
            <a:r>
              <a:rPr lang="cs-CZ" sz="3200" i="1" dirty="0" smtClean="0"/>
              <a:t>noc</a:t>
            </a:r>
            <a:r>
              <a:rPr lang="cs-CZ" sz="3200" dirty="0" smtClean="0"/>
              <a:t>.</a:t>
            </a:r>
          </a:p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</p:nvPr>
        </p:nvGraphicFramePr>
        <p:xfrm>
          <a:off x="4495800" y="2514600"/>
          <a:ext cx="4419601" cy="3412874"/>
        </p:xfrm>
        <a:graphic>
          <a:graphicData uri="http://schemas.openxmlformats.org/drawingml/2006/table">
            <a:tbl>
              <a:tblPr/>
              <a:tblGrid>
                <a:gridCol w="280745"/>
                <a:gridCol w="280269"/>
                <a:gridCol w="291690"/>
                <a:gridCol w="291690"/>
                <a:gridCol w="290263"/>
                <a:gridCol w="300255"/>
                <a:gridCol w="300255"/>
                <a:gridCol w="310248"/>
                <a:gridCol w="300255"/>
                <a:gridCol w="297400"/>
                <a:gridCol w="300255"/>
                <a:gridCol w="300255"/>
                <a:gridCol w="299303"/>
                <a:gridCol w="290738"/>
                <a:gridCol w="285980"/>
              </a:tblGrid>
              <a:tr h="38509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49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72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221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Times New Roman"/>
                          <a:ea typeface="Times New Roman"/>
                        </a:rPr>
                        <a:t>X</a:t>
                      </a:r>
                      <a:endParaRPr lang="cs-CZ" sz="2400" dirty="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79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6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934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50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081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45188" marR="45188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křížovky: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1143000" y="1524000"/>
          <a:ext cx="7467599" cy="4952999"/>
        </p:xfrm>
        <a:graphic>
          <a:graphicData uri="http://schemas.openxmlformats.org/drawingml/2006/table">
            <a:tbl>
              <a:tblPr/>
              <a:tblGrid>
                <a:gridCol w="474363"/>
                <a:gridCol w="473559"/>
                <a:gridCol w="492856"/>
                <a:gridCol w="492856"/>
                <a:gridCol w="490443"/>
                <a:gridCol w="507327"/>
                <a:gridCol w="507327"/>
                <a:gridCol w="524211"/>
                <a:gridCol w="507327"/>
                <a:gridCol w="502503"/>
                <a:gridCol w="507327"/>
                <a:gridCol w="507327"/>
                <a:gridCol w="505719"/>
                <a:gridCol w="491247"/>
                <a:gridCol w="483207"/>
              </a:tblGrid>
              <a:tr h="55887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O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D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P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O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R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O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V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A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C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Í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13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P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Ř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Í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S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T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A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V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K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O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V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Ý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6199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F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R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N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K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017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J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E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X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U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Č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I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T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E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L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K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O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U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848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D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O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P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L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N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Ě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K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679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N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E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CH</a:t>
                      </a:r>
                      <a:endParaRPr lang="cs-CZ" sz="2000" baseline="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A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T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602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M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R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Z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N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E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433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O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Z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Ý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V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Á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6718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D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E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/>
                          <a:ea typeface="Times New Roman"/>
                        </a:rPr>
                        <a:t>N</a:t>
                      </a: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Nakonec zadání domácí práce: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Do domácích sešitů vypracujete cvičení 1 na straně 121 (do sešitu zapíšete pouze věty se vsuvkami).</a:t>
            </a:r>
          </a:p>
          <a:p>
            <a:endParaRPr lang="cs-CZ" sz="4000" dirty="0" smtClean="0"/>
          </a:p>
          <a:p>
            <a:r>
              <a:rPr lang="cs-CZ" sz="4000" dirty="0" smtClean="0"/>
              <a:t>K procvičení  vám dobře poslouží cvičení 2.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ci_fair_72dpi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21873A"/>
      </a:hlink>
      <a:folHlink>
        <a:srgbClr val="717E00"/>
      </a:folHlink>
    </a:clrScheme>
    <a:fontScheme name="Science Fair">
      <a:majorFont>
        <a:latin typeface="Tw Cen MT Condensed"/>
        <a:ea typeface=""/>
        <a:cs typeface=""/>
      </a:majorFont>
      <a:minorFont>
        <a:latin typeface="Tw Cen MT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/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AC6DD24B17643A43B5911557F59D23340400899CD97D2199F748BA22A48D93649A64" ma:contentTypeVersion="31" ma:contentTypeDescription="Create a new document." ma:contentTypeScope="" ma:versionID="9e1ac57e4c2658fe23858d96be6d3be6"/>
</file>

<file path=customXml/itemProps1.xml><?xml version="1.0" encoding="utf-8"?>
<ds:datastoreItem xmlns:ds="http://schemas.openxmlformats.org/officeDocument/2006/customXml" ds:itemID="{C8CC769B-3A90-4CB2-8333-53CD3954A4E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FF575F69-9847-4DBF-A651-A0D01CC72B0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1818B47-3013-4D38-B10F-666320A46B5D}">
  <ds:schemaRefs>
    <ds:schemaRef ds:uri="http://schemas.microsoft.com/office/2006/metadata/contentType"/>
    <ds:schemaRef ds:uri="http://schemas.microsoft.com/office/2006/metadata/properties/metaAttribut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378</Words>
  <Application>Microsoft Office PowerPoint</Application>
  <PresentationFormat>Předvádění na obrazovce (4:3)</PresentationFormat>
  <Paragraphs>146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sci_fair_72dpi</vt:lpstr>
      <vt:lpstr>Snímek 1</vt:lpstr>
      <vt:lpstr>VSUVKA</vt:lpstr>
      <vt:lpstr>Jazykový rozbor:</vt:lpstr>
      <vt:lpstr>VSUVKA</vt:lpstr>
      <vt:lpstr>Podtrhněte vsuvky:</vt:lpstr>
      <vt:lpstr>Vyhledejte vsuvku, DOPLŇTE INTERPUNKCI a do tabulky zapište začáteční písmenko</vt:lpstr>
      <vt:lpstr>Už bychom měli vsuvku umět a umíme poznat i přístavek. Následuje šance na jedničku: Rozlište vsuvku a větné členy v přístavkovém vztahu. </vt:lpstr>
      <vt:lpstr>Opakování:</vt:lpstr>
      <vt:lpstr>Řešení křížovky:</vt:lpstr>
      <vt:lpstr>Nakonec zadání domácí práce: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modified xsi:type="dcterms:W3CDTF">2011-08-31T13:00:45Z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TC101659569990</vt:lpwstr>
  </property>
</Properties>
</file>