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B24C424-2763-4E38-8B9D-55C9FE4849D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109D0EB-3F07-4403-BDCD-8348992119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zoom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VY_32_INOVACE_15_Souvětí podřadné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SOUVĚTÍ PODŘADNÉ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Souvětí podřadné: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tvořeno jednou větou hlavní a minimálně jednou větou vedlejší</a:t>
            </a:r>
          </a:p>
          <a:p>
            <a:endParaRPr lang="cs-CZ" dirty="0" smtClean="0"/>
          </a:p>
          <a:p>
            <a:r>
              <a:rPr lang="cs-CZ" dirty="0" smtClean="0"/>
              <a:t>Věty vedlejší:</a:t>
            </a:r>
          </a:p>
          <a:p>
            <a:pPr lvl="1"/>
            <a:r>
              <a:rPr lang="cs-CZ" dirty="0" smtClean="0"/>
              <a:t>podmětné</a:t>
            </a:r>
          </a:p>
          <a:p>
            <a:pPr lvl="1"/>
            <a:r>
              <a:rPr lang="cs-CZ" dirty="0" smtClean="0"/>
              <a:t>přísudkové</a:t>
            </a:r>
          </a:p>
          <a:p>
            <a:pPr lvl="1"/>
            <a:r>
              <a:rPr lang="cs-CZ" dirty="0" smtClean="0"/>
              <a:t>předmětné</a:t>
            </a:r>
          </a:p>
          <a:p>
            <a:pPr lvl="1"/>
            <a:r>
              <a:rPr lang="cs-CZ" dirty="0" smtClean="0"/>
              <a:t>přívlastkové</a:t>
            </a:r>
          </a:p>
          <a:p>
            <a:pPr lvl="1"/>
            <a:r>
              <a:rPr lang="cs-CZ" dirty="0" smtClean="0"/>
              <a:t>příslovečné</a:t>
            </a:r>
          </a:p>
          <a:p>
            <a:pPr lvl="1"/>
            <a:r>
              <a:rPr lang="cs-CZ" dirty="0" smtClean="0"/>
              <a:t>doplňkové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Postup při určování vět vedlejších: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AutoNum type="arabicPeriod"/>
            </a:pPr>
            <a:r>
              <a:rPr lang="cs-CZ" dirty="0" smtClean="0"/>
              <a:t>Ve VH vyhledáme přísudek, pokud se jedná o sponové sloveso zkoumáme, zda není jeho jmenná část vyjádřena </a:t>
            </a:r>
            <a:r>
              <a:rPr lang="cs-CZ" b="1" dirty="0" smtClean="0"/>
              <a:t>VV přísudkovou</a:t>
            </a:r>
          </a:p>
          <a:p>
            <a:pPr marL="624078" indent="-514350">
              <a:buAutoNum type="arabicPeriod"/>
            </a:pPr>
            <a:endParaRPr lang="cs-CZ" b="1" dirty="0" smtClean="0"/>
          </a:p>
          <a:p>
            <a:pPr marL="624078" indent="-514350">
              <a:buAutoNum type="arabicPeriod"/>
            </a:pPr>
            <a:r>
              <a:rPr lang="cs-CZ" dirty="0" smtClean="0"/>
              <a:t>Ve VH hledáme podmět, pokud ho nenajdeme zvažujeme, nejedná-li si o větu jednočlennou, nebo dvojčlennou s nevyjádřeným nebo všeobecným podmětem, nebo jestli není podmět vyjádřen </a:t>
            </a:r>
            <a:r>
              <a:rPr lang="cs-CZ" b="1" dirty="0" smtClean="0"/>
              <a:t>VV podmětnou</a:t>
            </a:r>
          </a:p>
          <a:p>
            <a:pPr marL="624078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12168"/>
          </a:xfrm>
        </p:spPr>
        <p:txBody>
          <a:bodyPr/>
          <a:lstStyle/>
          <a:p>
            <a:pPr algn="ctr"/>
            <a:r>
              <a:rPr lang="cs-CZ" dirty="0" smtClean="0"/>
              <a:t>Postup při určování vět vedlejších: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/>
          <a:lstStyle/>
          <a:p>
            <a:pPr marL="624078" indent="-514350">
              <a:buFont typeface="+mj-lt"/>
              <a:buAutoNum type="arabicPeriod" startAt="3"/>
            </a:pPr>
            <a:r>
              <a:rPr lang="cs-CZ" dirty="0" smtClean="0"/>
              <a:t>Zjistíme, které slovo rozvíjí VV:</a:t>
            </a:r>
          </a:p>
          <a:p>
            <a:pPr marL="1181862" lvl="2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podstatné jméno – </a:t>
            </a:r>
            <a:r>
              <a:rPr lang="cs-CZ" b="1" dirty="0" smtClean="0">
                <a:solidFill>
                  <a:schemeClr val="tx1"/>
                </a:solidFill>
              </a:rPr>
              <a:t>VV přívlastková</a:t>
            </a:r>
          </a:p>
          <a:p>
            <a:pPr marL="1181862" lvl="2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sloveso nebo příd. </a:t>
            </a:r>
            <a:r>
              <a:rPr lang="cs-CZ" dirty="0" err="1" smtClean="0">
                <a:solidFill>
                  <a:schemeClr val="tx1"/>
                </a:solidFill>
              </a:rPr>
              <a:t>jm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1437894" lvl="3" indent="-514350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můžeme se zeptat pouze pádovými otázkami kromě 1. pádu – </a:t>
            </a:r>
            <a:r>
              <a:rPr lang="cs-CZ" b="1" dirty="0" smtClean="0">
                <a:solidFill>
                  <a:schemeClr val="tx1"/>
                </a:solidFill>
              </a:rPr>
              <a:t>VV předmětná</a:t>
            </a:r>
          </a:p>
          <a:p>
            <a:pPr marL="1437894" lvl="3" indent="-514350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ptáme se i otázkami nepádovými – </a:t>
            </a:r>
            <a:r>
              <a:rPr lang="cs-CZ" b="1" dirty="0" smtClean="0">
                <a:solidFill>
                  <a:schemeClr val="tx1"/>
                </a:solidFill>
              </a:rPr>
              <a:t>VV příslovečná</a:t>
            </a:r>
          </a:p>
          <a:p>
            <a:pPr marL="1181862" lvl="2" indent="-51435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podstatné jméno (zájmeno) v platnosti předmětu případně podmětu i přísudkové sloveso – </a:t>
            </a:r>
            <a:r>
              <a:rPr lang="cs-CZ" b="1" dirty="0" smtClean="0">
                <a:solidFill>
                  <a:schemeClr val="tx1"/>
                </a:solidFill>
              </a:rPr>
              <a:t>VV doplňková</a:t>
            </a:r>
          </a:p>
          <a:p>
            <a:pPr marL="1437894" lvl="3" indent="-514350">
              <a:buFont typeface="Wingdings" pitchFamily="2" charset="2"/>
              <a:buChar char="q"/>
            </a:pPr>
            <a:endParaRPr lang="cs-CZ" dirty="0" smtClean="0">
              <a:solidFill>
                <a:schemeClr val="tx1"/>
              </a:solidFill>
            </a:endParaRPr>
          </a:p>
          <a:p>
            <a:pPr marL="1181862" lvl="2" indent="-514350">
              <a:buAutoNum type="alphaLcParenR"/>
            </a:pPr>
            <a:endParaRPr lang="cs-CZ" dirty="0" smtClean="0">
              <a:solidFill>
                <a:schemeClr val="tx1"/>
              </a:solidFill>
            </a:endParaRPr>
          </a:p>
          <a:p>
            <a:pPr marL="1181862" lvl="2" indent="-514350">
              <a:buNone/>
            </a:pP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224136"/>
          </a:xfrm>
        </p:spPr>
        <p:txBody>
          <a:bodyPr/>
          <a:lstStyle/>
          <a:p>
            <a:pPr algn="ctr"/>
            <a:r>
              <a:rPr lang="cs-CZ" dirty="0" smtClean="0"/>
              <a:t>Určete druhy vedlejších vět.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412776"/>
            <a:ext cx="5940152" cy="536261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Až se vrátíš, zalij květiny.</a:t>
            </a:r>
          </a:p>
          <a:p>
            <a:r>
              <a:rPr lang="cs-CZ" dirty="0" smtClean="0"/>
              <a:t>Jestliže budeš souhlasit, půjčím mu to.</a:t>
            </a:r>
          </a:p>
          <a:p>
            <a:r>
              <a:rPr lang="cs-CZ" dirty="0" smtClean="0"/>
              <a:t>Slíbil mi, že dostanu přidánu.</a:t>
            </a:r>
          </a:p>
          <a:p>
            <a:r>
              <a:rPr lang="cs-CZ" dirty="0" smtClean="0"/>
              <a:t>Spadl pod vlak, který ho přejel.</a:t>
            </a:r>
          </a:p>
          <a:p>
            <a:r>
              <a:rPr lang="cs-CZ" dirty="0" smtClean="0"/>
              <a:t>Obloha byla, jako když ji vymete.</a:t>
            </a:r>
          </a:p>
          <a:p>
            <a:r>
              <a:rPr lang="cs-CZ" dirty="0" smtClean="0"/>
              <a:t>Vylezl na plot, protože se bál psa.</a:t>
            </a:r>
          </a:p>
          <a:p>
            <a:r>
              <a:rPr lang="cs-CZ" dirty="0" smtClean="0"/>
              <a:t>Přinesla dříví, aby zatopila.</a:t>
            </a:r>
          </a:p>
          <a:p>
            <a:r>
              <a:rPr lang="cs-CZ" dirty="0" smtClean="0"/>
              <a:t>Policisté sdělili, že vrah byl zatčen.</a:t>
            </a:r>
          </a:p>
          <a:p>
            <a:r>
              <a:rPr lang="cs-CZ" dirty="0" smtClean="0"/>
              <a:t>Zdá se mi, že tváří nějak podivně.</a:t>
            </a:r>
          </a:p>
          <a:p>
            <a:r>
              <a:rPr lang="cs-CZ" dirty="0" smtClean="0"/>
              <a:t>Máte vysoké postavení, které si musíte uhájit.</a:t>
            </a:r>
          </a:p>
          <a:p>
            <a:r>
              <a:rPr lang="cs-CZ" dirty="0" smtClean="0"/>
              <a:t>Pojďme domů, jelikož se už stmívá.</a:t>
            </a:r>
          </a:p>
          <a:p>
            <a:r>
              <a:rPr lang="cs-CZ" dirty="0" smtClean="0"/>
              <a:t>Dům, jenž shořel, byl už starý.</a:t>
            </a:r>
          </a:p>
          <a:p>
            <a:r>
              <a:rPr lang="cs-CZ" dirty="0" smtClean="0"/>
              <a:t>Učím se, abych rozšířil své vědomosti.</a:t>
            </a:r>
          </a:p>
          <a:p>
            <a:r>
              <a:rPr lang="cs-CZ" dirty="0" smtClean="0"/>
              <a:t>Učitel  pozoroval žáka, jak schovává tahák do rukávu.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96136" y="1484784"/>
            <a:ext cx="3347864" cy="52906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příslovečná  časová</a:t>
            </a:r>
          </a:p>
          <a:p>
            <a:r>
              <a:rPr lang="cs-CZ" dirty="0" smtClean="0"/>
              <a:t>příslovečná podmínková</a:t>
            </a:r>
          </a:p>
          <a:p>
            <a:r>
              <a:rPr lang="cs-CZ" dirty="0" smtClean="0"/>
              <a:t>předmětná</a:t>
            </a:r>
          </a:p>
          <a:p>
            <a:r>
              <a:rPr lang="cs-CZ" dirty="0" smtClean="0"/>
              <a:t>přívlastková</a:t>
            </a:r>
          </a:p>
          <a:p>
            <a:r>
              <a:rPr lang="cs-CZ" dirty="0" smtClean="0"/>
              <a:t>přísudková</a:t>
            </a:r>
          </a:p>
          <a:p>
            <a:r>
              <a:rPr lang="cs-CZ" dirty="0" smtClean="0"/>
              <a:t>příslovečná příčinná</a:t>
            </a:r>
          </a:p>
          <a:p>
            <a:r>
              <a:rPr lang="cs-CZ" dirty="0" smtClean="0"/>
              <a:t>příslovečná účelová</a:t>
            </a:r>
          </a:p>
          <a:p>
            <a:r>
              <a:rPr lang="cs-CZ" dirty="0" smtClean="0"/>
              <a:t>předmětná</a:t>
            </a:r>
          </a:p>
          <a:p>
            <a:r>
              <a:rPr lang="cs-CZ" dirty="0" smtClean="0"/>
              <a:t>podmětná</a:t>
            </a:r>
          </a:p>
          <a:p>
            <a:r>
              <a:rPr lang="cs-CZ" dirty="0" smtClean="0"/>
              <a:t>přívlastková</a:t>
            </a:r>
          </a:p>
          <a:p>
            <a:r>
              <a:rPr lang="cs-CZ" dirty="0" smtClean="0"/>
              <a:t>příčinná</a:t>
            </a:r>
          </a:p>
          <a:p>
            <a:r>
              <a:rPr lang="cs-CZ" dirty="0" smtClean="0"/>
              <a:t>přívlastková</a:t>
            </a:r>
          </a:p>
          <a:p>
            <a:r>
              <a:rPr lang="cs-CZ" dirty="0" smtClean="0"/>
              <a:t>příslovečná účelová</a:t>
            </a:r>
          </a:p>
          <a:p>
            <a:r>
              <a:rPr lang="cs-CZ" dirty="0" smtClean="0"/>
              <a:t>doplňková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Doplňte VV a rozhodněte, zda jsou podmětné či předmětné.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73728"/>
          </a:xfrm>
        </p:spPr>
        <p:txBody>
          <a:bodyPr/>
          <a:lstStyle/>
          <a:p>
            <a:r>
              <a:rPr lang="cs-CZ" dirty="0" smtClean="0"/>
              <a:t>Viděla,</a:t>
            </a:r>
          </a:p>
          <a:p>
            <a:endParaRPr lang="cs-CZ" dirty="0" smtClean="0"/>
          </a:p>
          <a:p>
            <a:r>
              <a:rPr lang="cs-CZ" dirty="0" smtClean="0"/>
              <a:t>Je nutné,</a:t>
            </a:r>
          </a:p>
          <a:p>
            <a:endParaRPr lang="cs-CZ" dirty="0" smtClean="0"/>
          </a:p>
          <a:p>
            <a:r>
              <a:rPr lang="cs-CZ" dirty="0" smtClean="0"/>
              <a:t>Karel zkoumal,</a:t>
            </a:r>
          </a:p>
          <a:p>
            <a:endParaRPr lang="cs-CZ" dirty="0" smtClean="0"/>
          </a:p>
          <a:p>
            <a:r>
              <a:rPr lang="cs-CZ" dirty="0" smtClean="0"/>
              <a:t>Věděl,</a:t>
            </a:r>
          </a:p>
          <a:p>
            <a:endParaRPr lang="cs-CZ" dirty="0" smtClean="0"/>
          </a:p>
          <a:p>
            <a:r>
              <a:rPr lang="cs-CZ" dirty="0" smtClean="0"/>
              <a:t>Bylo mu doporučeno,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ctrTitle" idx="4294967295"/>
          </p:nvPr>
        </p:nvSpPr>
        <p:spPr>
          <a:xfrm>
            <a:off x="0" y="188913"/>
            <a:ext cx="9144000" cy="99377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Spojte věty vhodnými spojkami v souvětí, tak aby v souvětí byla jedna věta hlavní a jedna vedlejší, určete druh VV:</a:t>
            </a:r>
          </a:p>
        </p:txBody>
      </p:sp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2751138" y="15065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" name="Podnadpis 2"/>
          <p:cNvSpPr>
            <a:spLocks/>
          </p:cNvSpPr>
          <p:nvPr/>
        </p:nvSpPr>
        <p:spPr bwMode="auto">
          <a:xfrm>
            <a:off x="0" y="1124744"/>
            <a:ext cx="5256708" cy="431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>
                <a:cs typeface="Times New Roman" pitchFamily="18" charset="0"/>
              </a:rPr>
              <a:t>Namaloval jsem </a:t>
            </a:r>
            <a:r>
              <a:rPr lang="cs-CZ" sz="2400" dirty="0" smtClean="0">
                <a:cs typeface="Times New Roman" pitchFamily="18" charset="0"/>
              </a:rPr>
              <a:t> krásnou slunečnici. 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10246" name="Podnadpis 2"/>
          <p:cNvSpPr>
            <a:spLocks/>
          </p:cNvSpPr>
          <p:nvPr/>
        </p:nvSpPr>
        <p:spPr bwMode="auto">
          <a:xfrm>
            <a:off x="1476375" y="3068638"/>
            <a:ext cx="4392613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/>
          </a:p>
        </p:txBody>
      </p:sp>
      <p:sp>
        <p:nvSpPr>
          <p:cNvPr id="5" name="Podnadpis 2"/>
          <p:cNvSpPr>
            <a:spLocks/>
          </p:cNvSpPr>
          <p:nvPr/>
        </p:nvSpPr>
        <p:spPr bwMode="auto">
          <a:xfrm>
            <a:off x="0" y="1988840"/>
            <a:ext cx="277147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Petr se </a:t>
            </a:r>
            <a:r>
              <a:rPr lang="cs-CZ" sz="2400" dirty="0"/>
              <a:t>rozhodl. </a:t>
            </a:r>
          </a:p>
        </p:txBody>
      </p:sp>
      <p:sp>
        <p:nvSpPr>
          <p:cNvPr id="6" name="Podnadpis 2"/>
          <p:cNvSpPr>
            <a:spLocks/>
          </p:cNvSpPr>
          <p:nvPr/>
        </p:nvSpPr>
        <p:spPr bwMode="auto">
          <a:xfrm>
            <a:off x="5292080" y="1052736"/>
            <a:ext cx="24479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Rostla na poli.</a:t>
            </a:r>
            <a:endParaRPr lang="cs-CZ" sz="2400" dirty="0"/>
          </a:p>
        </p:txBody>
      </p:sp>
      <p:sp>
        <p:nvSpPr>
          <p:cNvPr id="7" name="Podnadpis 2"/>
          <p:cNvSpPr>
            <a:spLocks/>
          </p:cNvSpPr>
          <p:nvPr/>
        </p:nvSpPr>
        <p:spPr bwMode="auto">
          <a:xfrm>
            <a:off x="2843808" y="1988840"/>
            <a:ext cx="367188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/>
              <a:t>Nechá ho na pokoji. </a:t>
            </a:r>
          </a:p>
        </p:txBody>
      </p:sp>
      <p:sp>
        <p:nvSpPr>
          <p:cNvPr id="8" name="Podnadpis 2"/>
          <p:cNvSpPr>
            <a:spLocks/>
          </p:cNvSpPr>
          <p:nvPr/>
        </p:nvSpPr>
        <p:spPr bwMode="auto">
          <a:xfrm>
            <a:off x="0" y="1556792"/>
            <a:ext cx="5689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/>
              <a:t>Za </a:t>
            </a:r>
            <a:r>
              <a:rPr lang="cs-CZ" sz="2400" dirty="0" smtClean="0"/>
              <a:t>urozeným</a:t>
            </a:r>
            <a:r>
              <a:rPr lang="cs-CZ" sz="2000" dirty="0" smtClean="0">
                <a:latin typeface="Arial" charset="0"/>
              </a:rPr>
              <a:t> </a:t>
            </a:r>
            <a:r>
              <a:rPr lang="cs-CZ" sz="2400" dirty="0" smtClean="0"/>
              <a:t>pánem jde chrabrý rytíř. </a:t>
            </a:r>
            <a:endParaRPr lang="cs-CZ" sz="2400" dirty="0"/>
          </a:p>
        </p:txBody>
      </p:sp>
      <p:sp>
        <p:nvSpPr>
          <p:cNvPr id="9" name="Podnadpis 2"/>
          <p:cNvSpPr>
            <a:spLocks/>
          </p:cNvSpPr>
          <p:nvPr/>
        </p:nvSpPr>
        <p:spPr bwMode="auto">
          <a:xfrm>
            <a:off x="5183560" y="1556792"/>
            <a:ext cx="396044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/>
              <a:t>Vede </a:t>
            </a:r>
            <a:r>
              <a:rPr lang="cs-CZ" sz="2400" dirty="0" smtClean="0"/>
              <a:t>za uzdu svého koně. </a:t>
            </a:r>
            <a:endParaRPr lang="cs-CZ" sz="2400" dirty="0"/>
          </a:p>
        </p:txBody>
      </p:sp>
      <p:sp>
        <p:nvSpPr>
          <p:cNvPr id="10" name="Podnadpis 2"/>
          <p:cNvSpPr>
            <a:spLocks/>
          </p:cNvSpPr>
          <p:nvPr/>
        </p:nvSpPr>
        <p:spPr bwMode="auto">
          <a:xfrm>
            <a:off x="0" y="2420888"/>
            <a:ext cx="2592288" cy="432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Tatínek </a:t>
            </a:r>
            <a:r>
              <a:rPr lang="cs-CZ" sz="2400" dirty="0"/>
              <a:t>poručil.</a:t>
            </a:r>
          </a:p>
        </p:txBody>
      </p:sp>
      <p:sp>
        <p:nvSpPr>
          <p:cNvPr id="11" name="Podnadpis 2"/>
          <p:cNvSpPr>
            <a:spLocks/>
          </p:cNvSpPr>
          <p:nvPr/>
        </p:nvSpPr>
        <p:spPr bwMode="auto">
          <a:xfrm>
            <a:off x="2699792" y="2420888"/>
            <a:ext cx="5761111" cy="432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Petr si uklidil pokoj.</a:t>
            </a:r>
            <a:endParaRPr lang="cs-CZ" sz="2400" dirty="0"/>
          </a:p>
        </p:txBody>
      </p:sp>
      <p:sp>
        <p:nvSpPr>
          <p:cNvPr id="12" name="Podnadpis 2"/>
          <p:cNvSpPr>
            <a:spLocks/>
          </p:cNvSpPr>
          <p:nvPr/>
        </p:nvSpPr>
        <p:spPr bwMode="auto">
          <a:xfrm>
            <a:off x="0" y="2852936"/>
            <a:ext cx="1872456" cy="432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Vypadali .</a:t>
            </a:r>
            <a:endParaRPr lang="cs-CZ" sz="2400" dirty="0"/>
          </a:p>
        </p:txBody>
      </p:sp>
      <p:sp>
        <p:nvSpPr>
          <p:cNvPr id="13" name="Podnadpis 2"/>
          <p:cNvSpPr>
            <a:spLocks/>
          </p:cNvSpPr>
          <p:nvPr/>
        </p:nvSpPr>
        <p:spPr bwMode="auto">
          <a:xfrm>
            <a:off x="1691680" y="2852936"/>
            <a:ext cx="1223963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/>
              <a:t>Pracují. </a:t>
            </a:r>
          </a:p>
        </p:txBody>
      </p:sp>
      <p:sp>
        <p:nvSpPr>
          <p:cNvPr id="14" name="Podnadpis 2"/>
          <p:cNvSpPr>
            <a:spLocks/>
          </p:cNvSpPr>
          <p:nvPr/>
        </p:nvSpPr>
        <p:spPr bwMode="auto">
          <a:xfrm>
            <a:off x="0" y="3789363"/>
            <a:ext cx="8172399" cy="503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Namaloval jsem krásnou slunečnici, která rostla na poli.</a:t>
            </a:r>
            <a:endParaRPr lang="cs-CZ" sz="2400" dirty="0"/>
          </a:p>
        </p:txBody>
      </p:sp>
      <p:sp>
        <p:nvSpPr>
          <p:cNvPr id="15" name="Podnadpis 2"/>
          <p:cNvSpPr>
            <a:spLocks/>
          </p:cNvSpPr>
          <p:nvPr/>
        </p:nvSpPr>
        <p:spPr bwMode="auto">
          <a:xfrm>
            <a:off x="0" y="4221163"/>
            <a:ext cx="9143999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Za urozeným pánem jde chrabrý rytíř, který vede za uzdu svého koně.</a:t>
            </a:r>
            <a:endParaRPr lang="cs-CZ" sz="2400" dirty="0"/>
          </a:p>
        </p:txBody>
      </p:sp>
      <p:sp>
        <p:nvSpPr>
          <p:cNvPr id="16" name="Podnadpis 2"/>
          <p:cNvSpPr>
            <a:spLocks/>
          </p:cNvSpPr>
          <p:nvPr/>
        </p:nvSpPr>
        <p:spPr bwMode="auto">
          <a:xfrm>
            <a:off x="0" y="5085184"/>
            <a:ext cx="576103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Petr se rozhodl, že ho nechá na pokoji.</a:t>
            </a:r>
            <a:endParaRPr lang="cs-CZ" sz="2400" dirty="0"/>
          </a:p>
        </p:txBody>
      </p:sp>
      <p:sp>
        <p:nvSpPr>
          <p:cNvPr id="17" name="Podnadpis 2"/>
          <p:cNvSpPr>
            <a:spLocks/>
          </p:cNvSpPr>
          <p:nvPr/>
        </p:nvSpPr>
        <p:spPr bwMode="auto">
          <a:xfrm>
            <a:off x="0" y="5589240"/>
            <a:ext cx="889317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Tatínek poručil, aby si Petr uklidil pokoj. </a:t>
            </a:r>
            <a:endParaRPr lang="cs-CZ" sz="2400" dirty="0"/>
          </a:p>
        </p:txBody>
      </p:sp>
      <p:sp>
        <p:nvSpPr>
          <p:cNvPr id="18" name="Podnadpis 2"/>
          <p:cNvSpPr>
            <a:spLocks/>
          </p:cNvSpPr>
          <p:nvPr/>
        </p:nvSpPr>
        <p:spPr bwMode="auto">
          <a:xfrm>
            <a:off x="0" y="6093297"/>
            <a:ext cx="3635896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400" dirty="0" smtClean="0"/>
              <a:t>Vypadali</a:t>
            </a:r>
            <a:r>
              <a:rPr lang="cs-CZ" sz="2400" dirty="0"/>
              <a:t>, že pracují.</a:t>
            </a: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 build="allAtOnce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Určete druh VV, vyplňte křížovku: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249424"/>
            <a:ext cx="4495800" cy="4525963"/>
          </a:xfrm>
        </p:spPr>
        <p:txBody>
          <a:bodyPr/>
          <a:lstStyle/>
          <a:p>
            <a:r>
              <a:rPr lang="cs-CZ" dirty="0" smtClean="0"/>
              <a:t>Byl, jako kdyby ho vyměnili</a:t>
            </a:r>
          </a:p>
          <a:p>
            <a:r>
              <a:rPr lang="cs-CZ" dirty="0" smtClean="0"/>
              <a:t>Je směšné, když spolu nemluvíme.</a:t>
            </a:r>
          </a:p>
          <a:p>
            <a:r>
              <a:rPr lang="cs-CZ" dirty="0" smtClean="0"/>
              <a:t>I přestože prší, půjdeme ven.</a:t>
            </a:r>
          </a:p>
          <a:p>
            <a:r>
              <a:rPr lang="cs-CZ" dirty="0" smtClean="0"/>
              <a:t>Sedačka, kterou koupili, se mi nelíbí.</a:t>
            </a:r>
          </a:p>
          <a:p>
            <a:r>
              <a:rPr lang="cs-CZ" dirty="0" smtClean="0"/>
              <a:t>Honza slyšel, jak někdo volá o pomoc.</a:t>
            </a:r>
          </a:p>
          <a:p>
            <a:r>
              <a:rPr lang="cs-CZ" dirty="0" smtClean="0"/>
              <a:t>Šel, kam ho nohy nesly.</a:t>
            </a:r>
          </a:p>
          <a:p>
            <a:r>
              <a:rPr lang="cs-CZ" dirty="0" smtClean="0"/>
              <a:t>Bylo, jako by mělo přijít krupobití.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4499991" y="1988841"/>
          <a:ext cx="4644010" cy="2944368"/>
        </p:xfrm>
        <a:graphic>
          <a:graphicData uri="http://schemas.openxmlformats.org/drawingml/2006/table">
            <a:tbl>
              <a:tblPr/>
              <a:tblGrid>
                <a:gridCol w="323774"/>
                <a:gridCol w="323774"/>
                <a:gridCol w="323774"/>
                <a:gridCol w="323774"/>
                <a:gridCol w="382286"/>
                <a:gridCol w="353031"/>
                <a:gridCol w="323774"/>
                <a:gridCol w="382286"/>
                <a:gridCol w="317923"/>
                <a:gridCol w="324750"/>
                <a:gridCol w="323774"/>
                <a:gridCol w="324750"/>
                <a:gridCol w="308170"/>
                <a:gridCol w="308170"/>
              </a:tblGrid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1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24136"/>
          </a:xfrm>
        </p:spPr>
        <p:txBody>
          <a:bodyPr/>
          <a:lstStyle/>
          <a:p>
            <a:pPr algn="ctr"/>
            <a:r>
              <a:rPr lang="cs-CZ" dirty="0" smtClean="0"/>
              <a:t>Řešení křížovky: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" name="Zástupný symbol pro obsah 4"/>
          <p:cNvGraphicFramePr>
            <a:graphicFrameLocks/>
          </p:cNvGraphicFramePr>
          <p:nvPr/>
        </p:nvGraphicFramePr>
        <p:xfrm>
          <a:off x="1187624" y="1772817"/>
          <a:ext cx="6768753" cy="4456536"/>
        </p:xfrm>
        <a:graphic>
          <a:graphicData uri="http://schemas.openxmlformats.org/drawingml/2006/table">
            <a:tbl>
              <a:tblPr/>
              <a:tblGrid>
                <a:gridCol w="471909"/>
                <a:gridCol w="471909"/>
                <a:gridCol w="471909"/>
                <a:gridCol w="471909"/>
                <a:gridCol w="557191"/>
                <a:gridCol w="514549"/>
                <a:gridCol w="471909"/>
                <a:gridCol w="557191"/>
                <a:gridCol w="463380"/>
                <a:gridCol w="473330"/>
                <a:gridCol w="471909"/>
                <a:gridCol w="473330"/>
                <a:gridCol w="449164"/>
                <a:gridCol w="449164"/>
              </a:tblGrid>
              <a:tr h="6366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66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66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6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6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366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66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all" baseline="0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cap="all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96144"/>
          </a:xfrm>
        </p:spPr>
        <p:txBody>
          <a:bodyPr/>
          <a:lstStyle/>
          <a:p>
            <a:pPr algn="ctr"/>
            <a:r>
              <a:rPr lang="cs-CZ" dirty="0" smtClean="0"/>
              <a:t>Souvětí s více VV: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33768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C000"/>
                </a:solidFill>
              </a:rPr>
              <a:t>Jestliže se budu dobře a zodpovědně učit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podaří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se mi úspěšně složit přijímací zkoušky na vysokou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školu</a:t>
            </a:r>
            <a:r>
              <a:rPr lang="cs-CZ" dirty="0" smtClean="0"/>
              <a:t>, </a:t>
            </a:r>
            <a:r>
              <a:rPr lang="cs-CZ" i="1" dirty="0" smtClean="0">
                <a:solidFill>
                  <a:srgbClr val="FFC000"/>
                </a:solidFill>
              </a:rPr>
              <a:t>na níž bych byl rád přijat</a:t>
            </a:r>
            <a:r>
              <a:rPr lang="cs-CZ" i="1" dirty="0" smtClean="0"/>
              <a:t>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VH </a:t>
            </a:r>
            <a:r>
              <a:rPr lang="cs-CZ" dirty="0" smtClean="0"/>
              <a:t>- řídící pro obě VV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C000"/>
                </a:solidFill>
              </a:rPr>
              <a:t>VV </a:t>
            </a:r>
            <a:r>
              <a:rPr lang="cs-CZ" dirty="0" smtClean="0"/>
              <a:t>– závislé na VH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/>
              <a:t>Graf:</a:t>
            </a:r>
          </a:p>
          <a:p>
            <a:pPr>
              <a:buNone/>
            </a:pPr>
            <a:r>
              <a:rPr lang="cs-CZ" dirty="0" smtClean="0"/>
              <a:t>				2 VH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jestliže 1 VV	na níž 3 VV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 flipV="1">
            <a:off x="2771800" y="5517232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923928" y="5517232"/>
            <a:ext cx="72008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83568" y="5661248"/>
            <a:ext cx="1462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podmínková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661248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přívlastková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Zakreslete následující souvětí graficky: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/>
          <a:lstStyle/>
          <a:p>
            <a:r>
              <a:rPr lang="cs-CZ" dirty="0" smtClean="0"/>
              <a:t>Viděl jsem, jak mizeli v mlze, která byla velmi hustá.</a:t>
            </a:r>
          </a:p>
          <a:p>
            <a:endParaRPr lang="cs-CZ" dirty="0" smtClean="0"/>
          </a:p>
          <a:p>
            <a:r>
              <a:rPr lang="cs-CZ" dirty="0" smtClean="0"/>
              <a:t>Můj přítel, kterého znám už dlouho, mě včera navštívil, aby si se mnou opět popovídal.</a:t>
            </a:r>
          </a:p>
          <a:p>
            <a:endParaRPr lang="cs-CZ" dirty="0" smtClean="0"/>
          </a:p>
          <a:p>
            <a:r>
              <a:rPr lang="cs-CZ" dirty="0" smtClean="0"/>
              <a:t>Budeš-li opatrný, nemůže se ti nic stát, i když vyrazíš až večer, až bude naprostá tma.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115</TotalTime>
  <Words>664</Words>
  <Application>Microsoft Office PowerPoint</Application>
  <PresentationFormat>Předvádění na obrazovce (4:3)</PresentationFormat>
  <Paragraphs>186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Snímek 1</vt:lpstr>
      <vt:lpstr>SOUVĚTÍ PODŘADNÉ</vt:lpstr>
      <vt:lpstr>Souvětí podřadné:</vt:lpstr>
      <vt:lpstr>Postup při určování vět vedlejších:</vt:lpstr>
      <vt:lpstr>Postup při určování vět vedlejších:</vt:lpstr>
      <vt:lpstr>Určete druhy vedlejších vět.</vt:lpstr>
      <vt:lpstr>Doplňte VV a rozhodněte, zda jsou podmětné či předmětné.</vt:lpstr>
      <vt:lpstr>Spojte věty vhodnými spojkami v souvětí, tak aby v souvětí byla jedna věta hlavní a jedna vedlejší, určete druh VV:</vt:lpstr>
      <vt:lpstr>Určete druh VV, vyplňte křížovku:</vt:lpstr>
      <vt:lpstr>Řešení křížovky:</vt:lpstr>
      <vt:lpstr>Souvětí s více VV:</vt:lpstr>
      <vt:lpstr>Zakreslete následující souvětí graficky: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SOVĚTÍ PODŘADNÉ</dc:title>
  <dc:creator>Martina</dc:creator>
  <cp:lastModifiedBy>Martina</cp:lastModifiedBy>
  <cp:revision>17</cp:revision>
  <dcterms:created xsi:type="dcterms:W3CDTF">2010-09-09T15:43:12Z</dcterms:created>
  <dcterms:modified xsi:type="dcterms:W3CDTF">2011-08-31T13:01:53Z</dcterms:modified>
</cp:coreProperties>
</file>