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1" r:id="rId6"/>
    <p:sldId id="259" r:id="rId7"/>
    <p:sldId id="260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50" autoAdjust="0"/>
    <p:restoredTop sz="94660"/>
  </p:normalViewPr>
  <p:slideViewPr>
    <p:cSldViewPr>
      <p:cViewPr varScale="1">
        <p:scale>
          <a:sx n="45" d="100"/>
          <a:sy n="45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A85D8A9-4C5F-43F4-B4CA-8BACB10D1FE6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3AA6200-2F7A-4D0B-9337-646E4F8168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VY_32_INOVACE_16_Souvětí souřadné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Souvětí souřadné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 souřadné: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obsahuje minimálně 2 VH</a:t>
            </a:r>
          </a:p>
          <a:p>
            <a:endParaRPr lang="cs-CZ" dirty="0" smtClean="0"/>
          </a:p>
          <a:p>
            <a:r>
              <a:rPr lang="cs-CZ" dirty="0" smtClean="0"/>
              <a:t>obsahy vět mohou být v různém poměru:</a:t>
            </a:r>
          </a:p>
          <a:p>
            <a:pPr lvl="1"/>
            <a:r>
              <a:rPr lang="cs-CZ" dirty="0" smtClean="0"/>
              <a:t>Slučovací </a:t>
            </a:r>
          </a:p>
          <a:p>
            <a:pPr lvl="1"/>
            <a:r>
              <a:rPr lang="cs-CZ" dirty="0" smtClean="0"/>
              <a:t>Odporovací</a:t>
            </a:r>
          </a:p>
          <a:p>
            <a:pPr lvl="1"/>
            <a:r>
              <a:rPr lang="cs-CZ" dirty="0" smtClean="0"/>
              <a:t>Vylučovací</a:t>
            </a:r>
          </a:p>
          <a:p>
            <a:pPr lvl="1"/>
            <a:r>
              <a:rPr lang="cs-CZ" dirty="0" smtClean="0"/>
              <a:t>Důsledkový</a:t>
            </a:r>
          </a:p>
          <a:p>
            <a:pPr lvl="1"/>
            <a:r>
              <a:rPr lang="cs-CZ" dirty="0" smtClean="0"/>
              <a:t>Příčinný a vysvětlovací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slučovací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věty jsou obsahově rovnocenné,</a:t>
            </a:r>
          </a:p>
          <a:p>
            <a:r>
              <a:rPr lang="cs-CZ" dirty="0" smtClean="0"/>
              <a:t>spojky: 	</a:t>
            </a:r>
            <a:r>
              <a:rPr lang="cs-CZ" i="1" dirty="0" smtClean="0"/>
              <a:t>a</a:t>
            </a:r>
            <a:r>
              <a:rPr lang="cs-CZ" dirty="0" smtClean="0"/>
              <a:t>, </a:t>
            </a:r>
            <a:r>
              <a:rPr lang="cs-CZ" i="1" dirty="0" smtClean="0"/>
              <a:t>i</a:t>
            </a:r>
            <a:r>
              <a:rPr lang="cs-CZ" dirty="0" smtClean="0"/>
              <a:t>, </a:t>
            </a:r>
            <a:r>
              <a:rPr lang="cs-CZ" i="1" dirty="0" smtClean="0"/>
              <a:t>ani</a:t>
            </a:r>
            <a:r>
              <a:rPr lang="cs-CZ" dirty="0" smtClean="0"/>
              <a:t>, </a:t>
            </a:r>
            <a:r>
              <a:rPr lang="cs-CZ" i="1" dirty="0" smtClean="0"/>
              <a:t>nebo, rovněž </a:t>
            </a:r>
            <a:r>
              <a:rPr lang="cs-CZ" dirty="0" smtClean="0"/>
              <a:t>(nepíšeme před 		nimi čárku)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			hned-hned, ani-ani, jednak-jednak…</a:t>
            </a:r>
            <a:endParaRPr lang="cs-CZ" dirty="0" smtClean="0"/>
          </a:p>
          <a:p>
            <a:r>
              <a:rPr lang="cs-CZ" dirty="0" smtClean="0"/>
              <a:t>i beze spojky</a:t>
            </a:r>
          </a:p>
          <a:p>
            <a:endParaRPr lang="cs-CZ" b="1" dirty="0" smtClean="0"/>
          </a:p>
          <a:p>
            <a:r>
              <a:rPr lang="cs-CZ" i="1" dirty="0" smtClean="0"/>
              <a:t>Odešel a nic neřekl.</a:t>
            </a:r>
          </a:p>
          <a:p>
            <a:r>
              <a:rPr lang="cs-CZ" i="1" dirty="0" smtClean="0"/>
              <a:t>Hned byl tady, hned šel zase tam.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stupňovací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druhá věta vyjadřuje důležitější, závažnější myšlenku než věta první</a:t>
            </a:r>
          </a:p>
          <a:p>
            <a:r>
              <a:rPr lang="cs-CZ" dirty="0" smtClean="0"/>
              <a:t> spojky: 	</a:t>
            </a:r>
            <a:r>
              <a:rPr lang="cs-CZ" i="1" dirty="0" smtClean="0"/>
              <a:t>ba</a:t>
            </a:r>
            <a:r>
              <a:rPr lang="cs-CZ" dirty="0" smtClean="0"/>
              <a:t>, </a:t>
            </a:r>
            <a:r>
              <a:rPr lang="cs-CZ" i="1" dirty="0" err="1" smtClean="0"/>
              <a:t>ba</a:t>
            </a:r>
            <a:r>
              <a:rPr lang="cs-CZ" i="1" dirty="0" smtClean="0"/>
              <a:t> i</a:t>
            </a:r>
            <a:r>
              <a:rPr lang="cs-CZ" dirty="0" smtClean="0"/>
              <a:t>, </a:t>
            </a:r>
            <a:r>
              <a:rPr lang="cs-CZ" i="1" dirty="0" smtClean="0"/>
              <a:t>dokonce</a:t>
            </a:r>
            <a:r>
              <a:rPr lang="cs-CZ" dirty="0" smtClean="0"/>
              <a:t>, </a:t>
            </a:r>
            <a:r>
              <a:rPr lang="cs-CZ" i="1" dirty="0" err="1" smtClean="0"/>
              <a:t>dokonce</a:t>
            </a:r>
            <a:r>
              <a:rPr lang="cs-CZ" i="1" dirty="0" smtClean="0"/>
              <a:t> i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i="1" dirty="0" smtClean="0"/>
              <a:t>			nejen – ale i</a:t>
            </a:r>
            <a:r>
              <a:rPr lang="cs-CZ" dirty="0" smtClean="0"/>
              <a:t>, </a:t>
            </a:r>
            <a:r>
              <a:rPr lang="cs-CZ" i="1" dirty="0" smtClean="0"/>
              <a:t>sice – a ještě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Přišel s dárkem, dokonce se mi i líbil.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odporovací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druhá věta vyjadřuje skutečnost, která je v rozporu se skutečností ve větě první</a:t>
            </a:r>
          </a:p>
          <a:p>
            <a:r>
              <a:rPr lang="cs-CZ" dirty="0" smtClean="0"/>
              <a:t>spojky: 	</a:t>
            </a:r>
            <a:r>
              <a:rPr lang="cs-CZ" i="1" dirty="0" smtClean="0"/>
              <a:t>ale</a:t>
            </a:r>
            <a:r>
              <a:rPr lang="cs-CZ" dirty="0" smtClean="0"/>
              <a:t>, </a:t>
            </a:r>
            <a:r>
              <a:rPr lang="cs-CZ" i="1" dirty="0" smtClean="0"/>
              <a:t>avšak</a:t>
            </a:r>
            <a:r>
              <a:rPr lang="cs-CZ" dirty="0" smtClean="0"/>
              <a:t>, </a:t>
            </a:r>
            <a:r>
              <a:rPr lang="cs-CZ" i="1" dirty="0" smtClean="0"/>
              <a:t>však, a</a:t>
            </a:r>
          </a:p>
          <a:p>
            <a:pPr lvl="1">
              <a:buNone/>
            </a:pPr>
            <a:r>
              <a:rPr lang="cs-CZ" i="1" dirty="0" smtClean="0"/>
              <a:t>			sice-ale</a:t>
            </a:r>
            <a:endParaRPr lang="cs-CZ" dirty="0" smtClean="0"/>
          </a:p>
          <a:p>
            <a:endParaRPr lang="cs-CZ" i="1" dirty="0" smtClean="0"/>
          </a:p>
          <a:p>
            <a:r>
              <a:rPr lang="cs-CZ" i="1" dirty="0" smtClean="0"/>
              <a:t>Máte vlastní pokoj, a</a:t>
            </a:r>
            <a:r>
              <a:rPr lang="cs-CZ" dirty="0" smtClean="0"/>
              <a:t> [můžu dosadit ale] </a:t>
            </a:r>
            <a:r>
              <a:rPr lang="cs-CZ" i="1" dirty="0" smtClean="0"/>
              <a:t>nedovedete si toho vážit.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Nastává noc, jenže je to noc bez klidu a spánku.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vylučovací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spojení dvou vět, jejichž obsahy se vzájemně vylučují, nemohou platit oba zároveň</a:t>
            </a:r>
          </a:p>
          <a:p>
            <a:r>
              <a:rPr lang="cs-CZ" dirty="0" smtClean="0"/>
              <a:t>spojky: 	</a:t>
            </a:r>
            <a:r>
              <a:rPr lang="cs-CZ" i="1" dirty="0" smtClean="0"/>
              <a:t>nebo</a:t>
            </a:r>
            <a:r>
              <a:rPr lang="cs-CZ" dirty="0" smtClean="0"/>
              <a:t>, </a:t>
            </a:r>
            <a:r>
              <a:rPr lang="cs-CZ" i="1" dirty="0" smtClean="0"/>
              <a:t>anebo</a:t>
            </a:r>
            <a:r>
              <a:rPr lang="cs-CZ" dirty="0" smtClean="0"/>
              <a:t>, či</a:t>
            </a:r>
          </a:p>
          <a:p>
            <a:pPr>
              <a:buNone/>
            </a:pPr>
            <a:r>
              <a:rPr lang="cs-CZ" i="1" dirty="0" smtClean="0"/>
              <a:t>			buď – nebo, buď – </a:t>
            </a:r>
            <a:r>
              <a:rPr lang="cs-CZ" i="1" dirty="0" err="1" smtClean="0"/>
              <a:t>buď</a:t>
            </a:r>
            <a:endParaRPr lang="cs-CZ" i="1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Buď pojedeme vlakem, nebo půjdeme pěšky.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důsledkový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 druhá věta vyjadřuje důsledek vyplývající z věty první</a:t>
            </a:r>
          </a:p>
          <a:p>
            <a:r>
              <a:rPr lang="cs-CZ" dirty="0" smtClean="0"/>
              <a:t>Spojky: 	 </a:t>
            </a:r>
            <a:r>
              <a:rPr lang="cs-CZ" i="1" dirty="0" smtClean="0"/>
              <a:t>proto</a:t>
            </a:r>
            <a:r>
              <a:rPr lang="cs-CZ" dirty="0" smtClean="0"/>
              <a:t>, </a:t>
            </a:r>
            <a:r>
              <a:rPr lang="cs-CZ" i="1" dirty="0" smtClean="0"/>
              <a:t>a proto</a:t>
            </a:r>
            <a:r>
              <a:rPr lang="cs-CZ" dirty="0" smtClean="0"/>
              <a:t>, </a:t>
            </a:r>
            <a:r>
              <a:rPr lang="cs-CZ" i="1" dirty="0" smtClean="0"/>
              <a:t>a tak</a:t>
            </a:r>
            <a:r>
              <a:rPr lang="cs-CZ" dirty="0" smtClean="0"/>
              <a:t>, </a:t>
            </a:r>
            <a:r>
              <a:rPr lang="cs-CZ" i="1" dirty="0" smtClean="0"/>
              <a:t>a tedy, tudíž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 </a:t>
            </a:r>
          </a:p>
          <a:p>
            <a:r>
              <a:rPr lang="cs-CZ" i="1" dirty="0" smtClean="0"/>
              <a:t>Tento film jsem neviděl, proto o něm nic nevím.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příčinný </a:t>
            </a:r>
            <a:r>
              <a:rPr lang="cs-CZ" smtClean="0"/>
              <a:t>a vysvětlovací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druhá věta vyjadřuje důvod věty první; v poměru vysvětlovacím druhá věta vyjadřuje to, co je důležité pro pochopení obsahu věty první</a:t>
            </a:r>
          </a:p>
          <a:p>
            <a:r>
              <a:rPr lang="cs-CZ" dirty="0" smtClean="0"/>
              <a:t>spojky:  </a:t>
            </a:r>
            <a:r>
              <a:rPr lang="cs-CZ" i="1" dirty="0" smtClean="0"/>
              <a:t>neboť, vždyť, totiž</a:t>
            </a:r>
          </a:p>
          <a:p>
            <a:endParaRPr lang="cs-CZ" i="1" dirty="0" smtClean="0"/>
          </a:p>
          <a:p>
            <a:r>
              <a:rPr lang="cs-CZ" i="1" dirty="0" smtClean="0"/>
              <a:t>Přijdu pozdě, mám totiž moc práce.</a:t>
            </a: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Podtrhněte hlavní větu a určete </a:t>
            </a:r>
            <a:r>
              <a:rPr lang="cs-CZ" smtClean="0"/>
              <a:t>poměr mezi HV: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Jeník</a:t>
            </a:r>
            <a:r>
              <a:rPr lang="cs-CZ" dirty="0" smtClean="0"/>
              <a:t> se zastal kamarádů a Alena třídu také podržela, protože to mělo smysl.</a:t>
            </a:r>
          </a:p>
          <a:p>
            <a:r>
              <a:rPr lang="cs-CZ" dirty="0" err="1" smtClean="0"/>
              <a:t>Verča</a:t>
            </a:r>
            <a:r>
              <a:rPr lang="cs-CZ" dirty="0" smtClean="0"/>
              <a:t> se pobavila, protože ji rozesmál Vojta, a těšila se na další den.</a:t>
            </a:r>
          </a:p>
          <a:p>
            <a:r>
              <a:rPr lang="cs-CZ" dirty="0" smtClean="0"/>
              <a:t>Honza nezůstal v knihovně, kde by se nudil, vždyť venku svítilo sluníčko.</a:t>
            </a:r>
          </a:p>
          <a:p>
            <a:r>
              <a:rPr lang="cs-CZ" dirty="0" smtClean="0"/>
              <a:t>Když Martin zapískal, všichni zůstali stát, a proto mohl dědeček dál vyprávět.</a:t>
            </a:r>
          </a:p>
          <a:p>
            <a:r>
              <a:rPr lang="cs-CZ" dirty="0" smtClean="0"/>
              <a:t>Lukáš nechtěl zpívat, neboť měl angínu, což ho velice mrzelo.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35696" y="1916832"/>
            <a:ext cx="403244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156176" y="1916832"/>
            <a:ext cx="2016224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835696" y="2348880"/>
            <a:ext cx="2304256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835696" y="2852936"/>
            <a:ext cx="2880320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771800" y="3356992"/>
            <a:ext cx="3816424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907704" y="3789040"/>
            <a:ext cx="4320480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843808" y="4293096"/>
            <a:ext cx="460851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364088" y="4797152"/>
            <a:ext cx="295232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8388424" y="4797152"/>
            <a:ext cx="43204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835696" y="5229200"/>
            <a:ext cx="568863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907704" y="5733256"/>
            <a:ext cx="331236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364088" y="5733256"/>
            <a:ext cx="316835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věty tak, aby vzniklo souvětí souřadné, urči poměry mezi větami.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971600" y="1524000"/>
            <a:ext cx="4121608" cy="4663440"/>
          </a:xfrm>
        </p:spPr>
        <p:txBody>
          <a:bodyPr/>
          <a:lstStyle/>
          <a:p>
            <a:r>
              <a:rPr lang="cs-CZ" dirty="0" smtClean="0"/>
              <a:t>Maminka zavolala,</a:t>
            </a:r>
          </a:p>
          <a:p>
            <a:r>
              <a:rPr lang="cs-CZ" dirty="0" smtClean="0"/>
              <a:t>Vyšel měsíc,</a:t>
            </a:r>
          </a:p>
          <a:p>
            <a:r>
              <a:rPr lang="cs-CZ" dirty="0" smtClean="0"/>
              <a:t>Všem se to líbilo</a:t>
            </a:r>
          </a:p>
          <a:p>
            <a:r>
              <a:rPr lang="cs-CZ" dirty="0" smtClean="0"/>
              <a:t>Malý ležel v kočáru,</a:t>
            </a:r>
          </a:p>
          <a:p>
            <a:r>
              <a:rPr lang="cs-CZ" dirty="0" smtClean="0"/>
              <a:t>Přišli všichni,</a:t>
            </a:r>
          </a:p>
          <a:p>
            <a:r>
              <a:rPr lang="cs-CZ" dirty="0" smtClean="0"/>
              <a:t>Pepa nám o tom řekl,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355976" y="1524000"/>
            <a:ext cx="4788024" cy="4663440"/>
          </a:xfrm>
        </p:spPr>
        <p:txBody>
          <a:bodyPr/>
          <a:lstStyle/>
          <a:p>
            <a:r>
              <a:rPr lang="cs-CZ" dirty="0" smtClean="0"/>
              <a:t>a tak jsem musel domů.</a:t>
            </a:r>
          </a:p>
          <a:p>
            <a:r>
              <a:rPr lang="cs-CZ" dirty="0" smtClean="0"/>
              <a:t>a proto nebyla úplná tma.</a:t>
            </a:r>
          </a:p>
          <a:p>
            <a:r>
              <a:rPr lang="cs-CZ" dirty="0" smtClean="0"/>
              <a:t>a ani mě to nebylo lhostejné.</a:t>
            </a:r>
          </a:p>
          <a:p>
            <a:r>
              <a:rPr lang="cs-CZ" dirty="0" smtClean="0"/>
              <a:t>ale nelíbilo se mu tam.</a:t>
            </a:r>
          </a:p>
          <a:p>
            <a:r>
              <a:rPr lang="cs-CZ" dirty="0" smtClean="0"/>
              <a:t>dokonce i Petra.</a:t>
            </a:r>
          </a:p>
          <a:p>
            <a:r>
              <a:rPr lang="cs-CZ" dirty="0" smtClean="0"/>
              <a:t>ale  byla to lež.</a:t>
            </a:r>
            <a:endParaRPr lang="cs-CZ" dirty="0"/>
          </a:p>
        </p:txBody>
      </p:sp>
      <p:pic>
        <p:nvPicPr>
          <p:cNvPr id="1027" name="Picture 3" descr="C:\Users\Martina\AppData\Local\Microsoft\Windows\Temporary Internet Files\Content.IE5\F0F10ETP\MC9003587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509120"/>
            <a:ext cx="1677924" cy="1847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644650" y="274638"/>
            <a:ext cx="7499350" cy="1143000"/>
          </a:xfrm>
        </p:spPr>
        <p:txBody>
          <a:bodyPr/>
          <a:lstStyle/>
          <a:p>
            <a:pPr algn="ctr"/>
            <a:r>
              <a:rPr lang="cs-CZ" dirty="0" smtClean="0"/>
              <a:t>Utvořte souvětí podle grafu: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484784"/>
            <a:ext cx="4123565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VH  neboť   2VH   a tak  3VH</a:t>
            </a:r>
          </a:p>
          <a:p>
            <a:endParaRPr lang="cs-CZ" sz="2400" dirty="0" smtClean="0"/>
          </a:p>
          <a:p>
            <a:r>
              <a:rPr lang="cs-CZ" sz="2400" dirty="0" smtClean="0"/>
              <a:t>I VH   však   2VH</a:t>
            </a:r>
          </a:p>
          <a:p>
            <a:endParaRPr lang="cs-CZ" sz="2400" dirty="0" smtClean="0"/>
          </a:p>
          <a:p>
            <a:r>
              <a:rPr lang="cs-CZ" sz="2400" dirty="0" smtClean="0"/>
              <a:t>		   že 3VV</a:t>
            </a:r>
          </a:p>
          <a:p>
            <a:endParaRPr lang="cs-CZ" sz="2400" dirty="0" smtClean="0"/>
          </a:p>
          <a:p>
            <a:r>
              <a:rPr lang="cs-CZ" sz="2400" dirty="0" smtClean="0"/>
              <a:t>	2VH  ale  3VH</a:t>
            </a:r>
          </a:p>
          <a:p>
            <a:endParaRPr lang="cs-CZ" sz="2400" dirty="0" smtClean="0"/>
          </a:p>
          <a:p>
            <a:r>
              <a:rPr lang="cs-CZ" sz="2400" dirty="0" smtClean="0"/>
              <a:t>Protože 1VV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63888" y="2636912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2627784" y="4077072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80112" y="1268760"/>
            <a:ext cx="33142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Musel jsem si koupit něco k jídlu, </a:t>
            </a:r>
          </a:p>
          <a:p>
            <a:r>
              <a:rPr lang="cs-CZ" dirty="0" smtClean="0"/>
              <a:t>neboť  jsem měl hlad, a tak jsem </a:t>
            </a:r>
          </a:p>
          <a:p>
            <a:r>
              <a:rPr lang="cs-CZ" dirty="0" smtClean="0"/>
              <a:t>přišel pozdě.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0479" y="2348880"/>
            <a:ext cx="44335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Studujete zde již třetí rok, někteří </a:t>
            </a:r>
            <a:r>
              <a:rPr lang="cs-CZ" b="1" dirty="0" smtClean="0"/>
              <a:t>však</a:t>
            </a:r>
            <a:r>
              <a:rPr lang="cs-CZ" dirty="0" smtClean="0"/>
              <a:t> ještě </a:t>
            </a:r>
          </a:p>
          <a:p>
            <a:r>
              <a:rPr lang="cs-CZ" dirty="0" smtClean="0"/>
              <a:t>nevědí, že rodinné důvody je nutné omlouvat </a:t>
            </a:r>
          </a:p>
          <a:p>
            <a:r>
              <a:rPr lang="cs-CZ" dirty="0" smtClean="0"/>
              <a:t>předem.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3717032"/>
            <a:ext cx="46864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Protože byl zraněn, nemohl se zúčastnit závodů, </a:t>
            </a:r>
          </a:p>
          <a:p>
            <a:r>
              <a:rPr lang="cs-CZ" dirty="0" smtClean="0"/>
              <a:t>ale doma ho nic nebavilo.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48</TotalTime>
  <Words>340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Souvětí souřadné</vt:lpstr>
      <vt:lpstr>Souvětí souřadné:</vt:lpstr>
      <vt:lpstr>Poměr slučovací</vt:lpstr>
      <vt:lpstr>Poměr stupňovací</vt:lpstr>
      <vt:lpstr>Poměr odporovací</vt:lpstr>
      <vt:lpstr>Poměr vylučovací</vt:lpstr>
      <vt:lpstr>Poměr důsledkový</vt:lpstr>
      <vt:lpstr>Poměr příčinný a vysvětlovací</vt:lpstr>
      <vt:lpstr>Podtrhněte hlavní větu a určete poměr mezi HV:</vt:lpstr>
      <vt:lpstr>Doplň věty tak, aby vzniklo souvětí souřadné, urči poměry mezi větami.</vt:lpstr>
      <vt:lpstr>Utvořte souvětí podle grafu: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Souvětí souřadné</dc:title>
  <dc:creator>Martina</dc:creator>
  <cp:lastModifiedBy>Martina</cp:lastModifiedBy>
  <cp:revision>13</cp:revision>
  <dcterms:created xsi:type="dcterms:W3CDTF">2010-09-09T19:15:52Z</dcterms:created>
  <dcterms:modified xsi:type="dcterms:W3CDTF">2011-08-31T13:02:41Z</dcterms:modified>
</cp:coreProperties>
</file>