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4" r:id="rId2"/>
    <p:sldId id="256" r:id="rId3"/>
    <p:sldId id="257" r:id="rId4"/>
    <p:sldId id="258" r:id="rId5"/>
    <p:sldId id="260" r:id="rId6"/>
    <p:sldId id="262" r:id="rId7"/>
    <p:sldId id="261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5" d="100"/>
          <a:sy n="45" d="100"/>
        </p:scale>
        <p:origin x="-123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1219200" y="3886200"/>
            <a:ext cx="6858000" cy="990600"/>
          </a:xfrm>
        </p:spPr>
        <p:txBody>
          <a:bodyPr anchor="t" anchorCtr="0"/>
          <a:lstStyle>
            <a:lvl1pPr algn="r">
              <a:defRPr sz="3200"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19200" y="5124450"/>
            <a:ext cx="6858000" cy="533400"/>
          </a:xfrm>
        </p:spPr>
        <p:txBody>
          <a:bodyPr/>
          <a:lstStyle>
            <a:lvl1pPr marL="0" indent="0" algn="r">
              <a:buNone/>
              <a:defRPr sz="20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400800" y="6355080"/>
            <a:ext cx="2286000" cy="365760"/>
          </a:xfrm>
        </p:spPr>
        <p:txBody>
          <a:bodyPr/>
          <a:lstStyle>
            <a:lvl1pPr>
              <a:defRPr sz="1400"/>
            </a:lvl1pPr>
          </a:lstStyle>
          <a:p>
            <a:fld id="{50CF8DF6-A456-4FC4-A94E-A46016C987B9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898648" y="6355080"/>
            <a:ext cx="347472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1216152" y="6355080"/>
            <a:ext cx="1219200" cy="365760"/>
          </a:xfrm>
        </p:spPr>
        <p:txBody>
          <a:bodyPr/>
          <a:lstStyle/>
          <a:p>
            <a:fld id="{A42A9132-EEAC-4A32-A440-8F3B775B224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904875" y="3648075"/>
            <a:ext cx="73152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3" name="Obdélník 32"/>
          <p:cNvSpPr/>
          <p:nvPr/>
        </p:nvSpPr>
        <p:spPr>
          <a:xfrm>
            <a:off x="914400" y="5048250"/>
            <a:ext cx="7315200" cy="685800"/>
          </a:xfrm>
          <a:prstGeom prst="rect">
            <a:avLst/>
          </a:prstGeom>
          <a:noFill/>
          <a:ln w="6350" cap="rnd" cmpd="sng" algn="ctr">
            <a:solidFill>
              <a:schemeClr val="accent2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Obdélník 21"/>
          <p:cNvSpPr/>
          <p:nvPr/>
        </p:nvSpPr>
        <p:spPr>
          <a:xfrm>
            <a:off x="904875" y="3648075"/>
            <a:ext cx="2286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>
            <a:off x="914400" y="5048250"/>
            <a:ext cx="228600" cy="685800"/>
          </a:xfrm>
          <a:prstGeom prst="rect">
            <a:avLst/>
          </a:prstGeom>
          <a:solidFill>
            <a:schemeClr val="accent2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F8DF6-A456-4FC4-A94E-A46016C987B9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2A9132-EEAC-4A32-A440-8F3B775B224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8229600" cy="493776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19200" y="2971800"/>
            <a:ext cx="6858000" cy="1066800"/>
          </a:xfrm>
        </p:spPr>
        <p:txBody>
          <a:bodyPr anchor="t" anchorCtr="0"/>
          <a:lstStyle>
            <a:lvl1pPr algn="r">
              <a:buNone/>
              <a:defRPr sz="3200" b="0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4267200"/>
            <a:ext cx="6781800" cy="1143000"/>
          </a:xfrm>
        </p:spPr>
        <p:txBody>
          <a:bodyPr anchor="t" anchorCtr="0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400800" y="6355080"/>
            <a:ext cx="2286000" cy="365760"/>
          </a:xfrm>
        </p:spPr>
        <p:txBody>
          <a:bodyPr/>
          <a:lstStyle/>
          <a:p>
            <a:fld id="{50CF8DF6-A456-4FC4-A94E-A46016C987B9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898648" y="6355080"/>
            <a:ext cx="347472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069848" y="6355080"/>
            <a:ext cx="1520952" cy="365760"/>
          </a:xfrm>
        </p:spPr>
        <p:txBody>
          <a:bodyPr/>
          <a:lstStyle/>
          <a:p>
            <a:fld id="{A42A9132-EEAC-4A32-A440-8F3B775B224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914400" y="2819400"/>
            <a:ext cx="73152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914400" y="2819400"/>
            <a:ext cx="2286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F8DF6-A456-4FC4-A94E-A46016C987B9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2A9132-EEAC-4A32-A440-8F3B775B224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4041648" cy="493776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632198" y="1216152"/>
            <a:ext cx="4041648" cy="493776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285875"/>
            <a:ext cx="4040188" cy="685800"/>
          </a:xfrm>
          <a:noFill/>
          <a:ln>
            <a:noFill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8200" y="1295400"/>
            <a:ext cx="4041775" cy="685800"/>
          </a:xfrm>
          <a:noFill/>
          <a:ln>
            <a:noFill/>
          </a:ln>
        </p:spPr>
        <p:txBody>
          <a:bodyPr lIns="91440" anchor="b" anchorCtr="0"/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F8DF6-A456-4FC4-A94E-A46016C987B9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2A9132-EEAC-4A32-A440-8F3B775B224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133600"/>
            <a:ext cx="4038600" cy="4038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648200" y="2133600"/>
            <a:ext cx="4038600" cy="4038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F8DF6-A456-4FC4-A94E-A46016C987B9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2A9132-EEAC-4A32-A440-8F3B775B224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Rovnoramenný trojúhelník 5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F8DF6-A456-4FC4-A94E-A46016C987B9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2A9132-EEAC-4A32-A440-8F3B775B224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Přímá spojovací čára 4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Rovnoramenný trojúhelník 5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324600" y="304800"/>
            <a:ext cx="2514600" cy="838200"/>
          </a:xfrm>
        </p:spPr>
        <p:txBody>
          <a:bodyPr anchor="b" anchorCtr="0">
            <a:noAutofit/>
          </a:bodyPr>
          <a:lstStyle>
            <a:lvl1pPr algn="l">
              <a:buNone/>
              <a:defRPr sz="2000" b="1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324600" y="1219200"/>
            <a:ext cx="2514600" cy="4843463"/>
          </a:xfrm>
        </p:spPr>
        <p:txBody>
          <a:bodyPr/>
          <a:lstStyle>
            <a:lvl1pPr marL="0" indent="0">
              <a:lnSpc>
                <a:spcPts val="22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F8DF6-A456-4FC4-A94E-A46016C987B9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2A9132-EEAC-4A32-A440-8F3B775B224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rot="5400000">
            <a:off x="3160645" y="3324225"/>
            <a:ext cx="603504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Rovnoramenný trojúhelník 8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quarter" idx="1"/>
          </p:nvPr>
        </p:nvSpPr>
        <p:spPr>
          <a:xfrm>
            <a:off x="304800" y="304800"/>
            <a:ext cx="57150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0856"/>
            <a:ext cx="8229600" cy="674688"/>
          </a:xfrm>
          <a:ln>
            <a:solidFill>
              <a:schemeClr val="accent1"/>
            </a:solidFill>
          </a:ln>
        </p:spPr>
        <p:txBody>
          <a:bodyPr lIns="274320" anchor="ctr"/>
          <a:lstStyle>
            <a:lvl1pPr algn="r">
              <a:buNone/>
              <a:defRPr sz="2000" b="0"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1905000"/>
            <a:ext cx="8229600" cy="4270248"/>
          </a:xfrm>
          <a:solidFill>
            <a:schemeClr val="tx1">
              <a:shade val="50000"/>
            </a:schemeClr>
          </a:solidFill>
          <a:ln>
            <a:noFill/>
          </a:ln>
          <a:effectLst/>
        </p:spPr>
        <p:txBody>
          <a:bodyPr/>
          <a:lstStyle>
            <a:lvl1pPr marL="0" indent="0">
              <a:spcBef>
                <a:spcPts val="600"/>
              </a:spcBef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219200"/>
            <a:ext cx="8229600" cy="533400"/>
          </a:xfrm>
        </p:spPr>
        <p:txBody>
          <a:bodyPr anchor="ctr" anchorCtr="0"/>
          <a:lstStyle>
            <a:lvl1pPr marL="0" indent="0" algn="l">
              <a:buFontTx/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F8DF6-A456-4FC4-A94E-A46016C987B9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2A9132-EEAC-4A32-A440-8F3B775B224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Rovnoramenný trojúhelník 8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457200" y="500856"/>
            <a:ext cx="182880" cy="68580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F8DF6-A456-4FC4-A94E-A46016C987B9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2A9132-EEAC-4A32-A440-8F3B775B22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F8DF6-A456-4FC4-A94E-A46016C987B9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2A9132-EEAC-4A32-A440-8F3B775B224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Rovnoramenný trojúhelník 7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5400000">
            <a:off x="3629607" y="3201952"/>
            <a:ext cx="585216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990600"/>
          </a:xfrm>
          <a:prstGeom prst="rect">
            <a:avLst/>
          </a:prstGeom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219200"/>
            <a:ext cx="8229600" cy="491032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00800" y="6356350"/>
            <a:ext cx="2289048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50CF8DF6-A456-4FC4-A94E-A46016C987B9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2898648" y="6356350"/>
            <a:ext cx="3505200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612648" y="6356350"/>
            <a:ext cx="19812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A42A9132-EEAC-4A32-A440-8F3B775B224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8" name="Přímá spojovací čára 2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Přímá spojovací čára 28"/>
          <p:cNvSpPr>
            <a:spLocks noChangeShapeType="1"/>
          </p:cNvSpPr>
          <p:nvPr/>
        </p:nvSpPr>
        <p:spPr bwMode="auto">
          <a:xfrm>
            <a:off x="457200" y="1143000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Rovnoramenný trojúhelník 9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2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6000"/>
        <a:buFont typeface="Wingdings 3"/>
        <a:buChar char="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ts val="500"/>
        </a:spcBef>
        <a:buClr>
          <a:schemeClr val="accent2"/>
        </a:buClr>
        <a:buSzPct val="76000"/>
        <a:buFont typeface="Wingdings 3"/>
        <a:buChar char=""/>
        <a:defRPr kumimoji="0" sz="23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500"/>
        </a:spcBef>
        <a:buClr>
          <a:schemeClr val="bg1">
            <a:shade val="50000"/>
          </a:schemeClr>
        </a:buClr>
        <a:buSzPct val="76000"/>
        <a:buFont typeface="Wingdings 3"/>
        <a:buChar char="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400"/>
        </a:spcBef>
        <a:buClr>
          <a:schemeClr val="accent2">
            <a:shade val="75000"/>
          </a:schemeClr>
        </a:buClr>
        <a:buSzPct val="70000"/>
        <a:buFont typeface="Wingdings"/>
        <a:buChar char="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00"/>
        </a:spcBef>
        <a:buClr>
          <a:schemeClr val="accent2"/>
        </a:buClr>
        <a:buSzPct val="70000"/>
        <a:buFont typeface="Wingdings"/>
        <a:buChar char="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ts val="300"/>
        </a:spcBef>
        <a:buClr>
          <a:srgbClr val="9FB8CD">
            <a:shade val="75000"/>
          </a:srgbClr>
        </a:buClr>
        <a:buSzPct val="75000"/>
        <a:buFont typeface="Wingdings 3"/>
        <a:buChar char=""/>
        <a:defRPr kumimoji="0" lang="en-US" sz="1600" kern="1200" smtClean="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rgbClr val="727CA3">
            <a:shade val="75000"/>
          </a:srgb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7pPr>
      <a:lvl8pPr marL="2011680" indent="-182880" algn="l" rtl="0" eaLnBrk="1" latinLnBrk="0" hangingPunct="1">
        <a:spcBef>
          <a:spcPts val="300"/>
        </a:spcBef>
        <a:buClr>
          <a:prstClr val="white">
            <a:shade val="50000"/>
          </a:prst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8pPr>
      <a:lvl9pPr marL="2194560" indent="-182880" algn="l" rtl="0" eaLnBrk="1" latinLnBrk="0" hangingPunct="1">
        <a:spcBef>
          <a:spcPts val="300"/>
        </a:spcBef>
        <a:buClr>
          <a:srgbClr val="9FB8CD"/>
        </a:buClr>
        <a:buSzPct val="75000"/>
        <a:buFont typeface="Wingdings 3"/>
        <a:buChar char=""/>
        <a:defRPr kumimoji="0" lang="en-US" sz="1200" kern="1200" smtClean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0" y="5229200"/>
          <a:ext cx="9144000" cy="1402080"/>
        </p:xfrm>
        <a:graphic>
          <a:graphicData uri="http://schemas.openxmlformats.org/drawingml/2006/table">
            <a:tbl>
              <a:tblPr/>
              <a:tblGrid>
                <a:gridCol w="2768366"/>
                <a:gridCol w="6375634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Skladba  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9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VY_32_INOVACE_17_Složité souvětí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err="1" smtClean="0">
                          <a:latin typeface="Times New Roman"/>
                          <a:ea typeface="Calibri"/>
                          <a:cs typeface="Times New Roman"/>
                        </a:rPr>
                        <a:t>Chňoupková</a:t>
                      </a: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 Martina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6000" b="1" dirty="0" smtClean="0"/>
              <a:t>Složité souvětí</a:t>
            </a:r>
            <a:endParaRPr lang="cs-CZ" sz="60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Mgr. Martina </a:t>
            </a:r>
            <a:r>
              <a:rPr lang="cs-CZ" dirty="0" err="1" smtClean="0"/>
              <a:t>Chňoupková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Složité (složené) souvětí: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souvětí skládající se z více než dvou vět </a:t>
            </a:r>
          </a:p>
          <a:p>
            <a:r>
              <a:rPr lang="cs-CZ" dirty="0"/>
              <a:t>s</a:t>
            </a:r>
            <a:r>
              <a:rPr lang="cs-CZ" dirty="0" smtClean="0"/>
              <a:t>tavba složeného souvětí je různá podle toho, z jakých vět se skládá a jaké jsou mezi jednotlivými větami vztahy</a:t>
            </a:r>
          </a:p>
          <a:p>
            <a:endParaRPr lang="cs-CZ" dirty="0" smtClean="0"/>
          </a:p>
          <a:p>
            <a:r>
              <a:rPr lang="cs-CZ" dirty="0" smtClean="0"/>
              <a:t>souvětí obsahující více než jednu větu hlavní = souřadné</a:t>
            </a:r>
          </a:p>
          <a:p>
            <a:r>
              <a:rPr lang="cs-CZ" dirty="0" smtClean="0"/>
              <a:t>souvětí obsahující pouze jednu hlavní větu = podřadné</a:t>
            </a:r>
          </a:p>
          <a:p>
            <a:pPr lvl="1"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Pracujte se souvětím: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dirty="0" smtClean="0"/>
              <a:t>Kamila jela do zaměstnání a odpracovala celé dopoledne, ale zdálo se jí to příliš dlouhé, jelikož byla nachlazená.</a:t>
            </a:r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r>
              <a:rPr lang="cs-CZ" i="1" dirty="0" smtClean="0"/>
              <a:t> Znázorněte souvětí graficky, určete počet vět, poměr mezi </a:t>
            </a:r>
          </a:p>
          <a:p>
            <a:pPr>
              <a:buNone/>
            </a:pPr>
            <a:r>
              <a:rPr lang="cs-CZ" i="1" dirty="0" smtClean="0"/>
              <a:t>větami hlavními nebo vedlejšími (pokud je to možné), druh VV  a </a:t>
            </a:r>
          </a:p>
          <a:p>
            <a:pPr>
              <a:buNone/>
            </a:pPr>
            <a:r>
              <a:rPr lang="cs-CZ" i="1" dirty="0" smtClean="0"/>
              <a:t>druh souvětí.</a:t>
            </a:r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r>
              <a:rPr lang="cs-CZ" i="1" dirty="0" smtClean="0"/>
              <a:t>		</a:t>
            </a:r>
            <a:endParaRPr lang="cs-CZ" i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0" y="4611231"/>
            <a:ext cx="5940152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 VH 	a   2VH  , ale 3 VH</a:t>
            </a:r>
          </a:p>
          <a:p>
            <a:endParaRPr lang="cs-CZ" sz="2800" dirty="0"/>
          </a:p>
          <a:p>
            <a:r>
              <a:rPr lang="cs-CZ" sz="2800" dirty="0" smtClean="0"/>
              <a:t>		          	jelikož 4VV</a:t>
            </a:r>
          </a:p>
          <a:p>
            <a:endParaRPr lang="cs-CZ" sz="2800" dirty="0"/>
          </a:p>
          <a:p>
            <a:endParaRPr lang="cs-CZ" sz="2800" dirty="0"/>
          </a:p>
        </p:txBody>
      </p:sp>
      <p:cxnSp>
        <p:nvCxnSpPr>
          <p:cNvPr id="6" name="Přímá spojovací čára 5"/>
          <p:cNvCxnSpPr/>
          <p:nvPr/>
        </p:nvCxnSpPr>
        <p:spPr>
          <a:xfrm>
            <a:off x="3203848" y="5085184"/>
            <a:ext cx="936104" cy="36004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5796136" y="4221088"/>
            <a:ext cx="2926122" cy="186204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/>
            <a:r>
              <a:rPr lang="cs-CZ" sz="2300" dirty="0" smtClean="0"/>
              <a:t>1. a 2. VH – slučovací</a:t>
            </a:r>
          </a:p>
          <a:p>
            <a:pPr marL="342900" indent="-342900"/>
            <a:r>
              <a:rPr lang="cs-CZ" sz="2300" dirty="0" smtClean="0"/>
              <a:t>2. a 3. VH – odporovací</a:t>
            </a:r>
          </a:p>
          <a:p>
            <a:pPr marL="342900" indent="-342900"/>
            <a:r>
              <a:rPr lang="cs-CZ" sz="2300" dirty="0" smtClean="0"/>
              <a:t>4. VV – příčinná</a:t>
            </a:r>
          </a:p>
          <a:p>
            <a:pPr marL="342900" indent="-342900"/>
            <a:endParaRPr lang="cs-CZ" sz="2300" dirty="0"/>
          </a:p>
          <a:p>
            <a:pPr marL="342900" indent="-342900"/>
            <a:r>
              <a:rPr lang="cs-CZ" sz="2300" dirty="0"/>
              <a:t>s</a:t>
            </a:r>
            <a:r>
              <a:rPr lang="cs-CZ" sz="2300" dirty="0" smtClean="0"/>
              <a:t>ouvětí souřadné</a:t>
            </a:r>
            <a:endParaRPr lang="cs-CZ" sz="23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Pracujte se souvětím: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95536" y="1219200"/>
            <a:ext cx="8291264" cy="4937760"/>
          </a:xfrm>
        </p:spPr>
        <p:txBody>
          <a:bodyPr/>
          <a:lstStyle/>
          <a:p>
            <a:r>
              <a:rPr lang="cs-CZ" b="1" dirty="0" smtClean="0"/>
              <a:t>Těším se,  že dnešní večeře bude kulinářským zážitkem a že si pochutnám.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i="1" dirty="0" smtClean="0"/>
              <a:t> Znázorněte souvětí graficky, určete počet vět, poměr mezi </a:t>
            </a:r>
          </a:p>
          <a:p>
            <a:pPr>
              <a:buNone/>
            </a:pPr>
            <a:r>
              <a:rPr lang="cs-CZ" i="1" dirty="0" smtClean="0"/>
              <a:t>větami hlavními nebo vedlejšími (pokud je to možné), druh VV  a </a:t>
            </a:r>
          </a:p>
          <a:p>
            <a:pPr>
              <a:buNone/>
            </a:pPr>
            <a:r>
              <a:rPr lang="cs-CZ" i="1" dirty="0" smtClean="0"/>
              <a:t>druh souvětí.</a:t>
            </a:r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r>
              <a:rPr lang="cs-CZ" i="1" dirty="0" smtClean="0"/>
              <a:t>		</a:t>
            </a:r>
            <a:endParaRPr lang="cs-CZ" i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0" y="4077072"/>
            <a:ext cx="5616624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	1 VH 	</a:t>
            </a:r>
            <a:endParaRPr lang="cs-CZ" sz="2800" dirty="0"/>
          </a:p>
          <a:p>
            <a:r>
              <a:rPr lang="cs-CZ" sz="2800" dirty="0" smtClean="0"/>
              <a:t>				</a:t>
            </a:r>
          </a:p>
          <a:p>
            <a:r>
              <a:rPr lang="cs-CZ" sz="2800" dirty="0"/>
              <a:t>	</a:t>
            </a:r>
            <a:r>
              <a:rPr lang="cs-CZ" sz="2800" dirty="0" smtClean="0"/>
              <a:t>	že 2VV a že 3 VV</a:t>
            </a:r>
          </a:p>
          <a:p>
            <a:endParaRPr lang="cs-CZ" sz="2800" dirty="0"/>
          </a:p>
          <a:p>
            <a:endParaRPr lang="cs-CZ" sz="2800" dirty="0"/>
          </a:p>
        </p:txBody>
      </p:sp>
      <p:cxnSp>
        <p:nvCxnSpPr>
          <p:cNvPr id="6" name="Přímá spojovací čára 5"/>
          <p:cNvCxnSpPr/>
          <p:nvPr/>
        </p:nvCxnSpPr>
        <p:spPr>
          <a:xfrm>
            <a:off x="1763688" y="4509120"/>
            <a:ext cx="792088" cy="4320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5796136" y="3789040"/>
            <a:ext cx="2854628" cy="15081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/>
            <a:r>
              <a:rPr lang="cs-CZ" sz="2300" dirty="0" smtClean="0"/>
              <a:t>2. a 3. VV – slučovací</a:t>
            </a:r>
          </a:p>
          <a:p>
            <a:pPr marL="342900" indent="-342900"/>
            <a:r>
              <a:rPr lang="cs-CZ" sz="2300" dirty="0" smtClean="0"/>
              <a:t>2. a 3. VV </a:t>
            </a:r>
            <a:r>
              <a:rPr lang="cs-CZ" sz="2300" smtClean="0"/>
              <a:t>– předmětné</a:t>
            </a:r>
            <a:endParaRPr lang="cs-CZ" sz="2300" dirty="0" smtClean="0"/>
          </a:p>
          <a:p>
            <a:pPr marL="342900" indent="-342900"/>
            <a:endParaRPr lang="cs-CZ" sz="2300" dirty="0"/>
          </a:p>
          <a:p>
            <a:pPr marL="342900" indent="-342900"/>
            <a:r>
              <a:rPr lang="cs-CZ" sz="2300" dirty="0"/>
              <a:t>s</a:t>
            </a:r>
            <a:r>
              <a:rPr lang="cs-CZ" sz="2300" dirty="0" smtClean="0"/>
              <a:t>ouvětí podřadné</a:t>
            </a:r>
            <a:endParaRPr lang="cs-CZ" sz="2300" dirty="0"/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1763688" y="4509120"/>
            <a:ext cx="2088232" cy="4320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Pracujte se souvětím: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95536" y="1219200"/>
            <a:ext cx="8291264" cy="4937760"/>
          </a:xfrm>
        </p:spPr>
        <p:txBody>
          <a:bodyPr/>
          <a:lstStyle/>
          <a:p>
            <a:r>
              <a:rPr lang="cs-CZ" b="1" dirty="0" smtClean="0"/>
              <a:t>Přišel člověk, který se mi nelíbil, a tak jsem mu řekla,  že by měl odejít.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i="1" dirty="0" smtClean="0"/>
              <a:t> Znázorněte souvětí graficky, určete počet vět, poměr mezi </a:t>
            </a:r>
          </a:p>
          <a:p>
            <a:pPr>
              <a:buNone/>
            </a:pPr>
            <a:r>
              <a:rPr lang="cs-CZ" i="1" dirty="0" smtClean="0"/>
              <a:t>větami hlavními nebo vedlejšími (pokud je to možné), druh VV  a </a:t>
            </a:r>
          </a:p>
          <a:p>
            <a:pPr>
              <a:buNone/>
            </a:pPr>
            <a:r>
              <a:rPr lang="cs-CZ" i="1" dirty="0" smtClean="0"/>
              <a:t>druh souvětí.</a:t>
            </a:r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r>
              <a:rPr lang="cs-CZ" i="1" dirty="0" smtClean="0"/>
              <a:t>		</a:t>
            </a:r>
            <a:endParaRPr lang="cs-CZ" i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0" y="4077072"/>
            <a:ext cx="5616624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	1 VH    a tak   3 VH	</a:t>
            </a:r>
            <a:endParaRPr lang="cs-CZ" sz="2800" dirty="0"/>
          </a:p>
          <a:p>
            <a:r>
              <a:rPr lang="cs-CZ" sz="2800" dirty="0" smtClean="0"/>
              <a:t>				</a:t>
            </a:r>
          </a:p>
          <a:p>
            <a:r>
              <a:rPr lang="cs-CZ" sz="2800" dirty="0"/>
              <a:t>	</a:t>
            </a:r>
            <a:r>
              <a:rPr lang="cs-CZ" sz="2800" dirty="0" smtClean="0"/>
              <a:t>	který 2VV   že 4VV</a:t>
            </a:r>
          </a:p>
          <a:p>
            <a:endParaRPr lang="cs-CZ" sz="2800" dirty="0"/>
          </a:p>
          <a:p>
            <a:endParaRPr lang="cs-CZ" sz="2800" dirty="0"/>
          </a:p>
        </p:txBody>
      </p:sp>
      <p:cxnSp>
        <p:nvCxnSpPr>
          <p:cNvPr id="6" name="Přímá spojovací čára 5"/>
          <p:cNvCxnSpPr/>
          <p:nvPr/>
        </p:nvCxnSpPr>
        <p:spPr>
          <a:xfrm>
            <a:off x="1763688" y="4509120"/>
            <a:ext cx="792088" cy="4320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5796136" y="3789040"/>
            <a:ext cx="2900666" cy="186204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/>
            <a:r>
              <a:rPr lang="cs-CZ" sz="2300" dirty="0" smtClean="0"/>
              <a:t>1. a 3. VH – důsledkový</a:t>
            </a:r>
          </a:p>
          <a:p>
            <a:pPr marL="342900" indent="-342900"/>
            <a:r>
              <a:rPr lang="cs-CZ" sz="2300" dirty="0" smtClean="0"/>
              <a:t>2. VV – přívlastková</a:t>
            </a:r>
          </a:p>
          <a:p>
            <a:pPr marL="342900" indent="-342900"/>
            <a:r>
              <a:rPr lang="cs-CZ" sz="2300" dirty="0" smtClean="0"/>
              <a:t>4. VV – předmětná</a:t>
            </a:r>
          </a:p>
          <a:p>
            <a:pPr marL="342900" indent="-342900"/>
            <a:endParaRPr lang="cs-CZ" sz="2300" dirty="0"/>
          </a:p>
          <a:p>
            <a:pPr marL="342900" indent="-342900"/>
            <a:r>
              <a:rPr lang="cs-CZ" sz="2300" dirty="0"/>
              <a:t>s</a:t>
            </a:r>
            <a:r>
              <a:rPr lang="cs-CZ" sz="2300" dirty="0" smtClean="0"/>
              <a:t>ouvětí podřadné</a:t>
            </a:r>
            <a:endParaRPr lang="cs-CZ" sz="2300" dirty="0"/>
          </a:p>
        </p:txBody>
      </p:sp>
      <p:cxnSp>
        <p:nvCxnSpPr>
          <p:cNvPr id="9" name="Přímá spojovací čára 8"/>
          <p:cNvCxnSpPr/>
          <p:nvPr/>
        </p:nvCxnSpPr>
        <p:spPr>
          <a:xfrm>
            <a:off x="3491880" y="4581128"/>
            <a:ext cx="792088" cy="4320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Pokuste se podle grafu vytvořit souvětí: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1 VH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že 2 VV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	aby 3 VV</a:t>
            </a:r>
            <a:endParaRPr lang="cs-CZ" dirty="0"/>
          </a:p>
        </p:txBody>
      </p:sp>
      <p:cxnSp>
        <p:nvCxnSpPr>
          <p:cNvPr id="5" name="Přímá spojovací čára 4"/>
          <p:cNvCxnSpPr/>
          <p:nvPr/>
        </p:nvCxnSpPr>
        <p:spPr>
          <a:xfrm rot="16200000" flipH="1">
            <a:off x="971600" y="1700808"/>
            <a:ext cx="504056" cy="50405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 rot="16200000" flipH="1">
            <a:off x="1691680" y="2636912"/>
            <a:ext cx="504056" cy="50405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323528" y="4077072"/>
            <a:ext cx="82089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Napadlo ho , že by měl vstát, aby Petra napomenul.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95536" y="4653136"/>
            <a:ext cx="82089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Určete druh vět vedlejších.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95536" y="5229201"/>
            <a:ext cx="820891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 VV – podmětná</a:t>
            </a:r>
          </a:p>
          <a:p>
            <a:r>
              <a:rPr lang="cs-CZ" sz="2400" dirty="0" smtClean="0"/>
              <a:t>3 VV – účelová</a:t>
            </a:r>
          </a:p>
          <a:p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Pokuste se podle grafu vytvořit souvětí: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1 VH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protože 2 VV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	že 3 VV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		když 4 VV</a:t>
            </a:r>
            <a:endParaRPr lang="cs-CZ" dirty="0"/>
          </a:p>
        </p:txBody>
      </p:sp>
      <p:cxnSp>
        <p:nvCxnSpPr>
          <p:cNvPr id="5" name="Přímá spojovací čára 4"/>
          <p:cNvCxnSpPr/>
          <p:nvPr/>
        </p:nvCxnSpPr>
        <p:spPr>
          <a:xfrm rot="16200000" flipH="1">
            <a:off x="971600" y="1700808"/>
            <a:ext cx="504056" cy="50405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 rot="16200000" flipH="1">
            <a:off x="1691680" y="2636912"/>
            <a:ext cx="504056" cy="50405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395536" y="4725144"/>
            <a:ext cx="82089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Přišel jsem, protože mi řekli, že mám dorazit, když budu chtít.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95536" y="5157192"/>
            <a:ext cx="82089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Určete druh vět vedlejších.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23528" y="5661248"/>
            <a:ext cx="820891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 VV – příčinná; 3 VV – předmětná; 4 VV – podmínková</a:t>
            </a:r>
          </a:p>
          <a:p>
            <a:r>
              <a:rPr lang="cs-CZ" sz="2400" dirty="0" smtClean="0"/>
              <a:t> </a:t>
            </a:r>
          </a:p>
          <a:p>
            <a:endParaRPr lang="cs-CZ" sz="2400" dirty="0"/>
          </a:p>
        </p:txBody>
      </p:sp>
      <p:cxnSp>
        <p:nvCxnSpPr>
          <p:cNvPr id="11" name="Přímá spojovací čára 10"/>
          <p:cNvCxnSpPr/>
          <p:nvPr/>
        </p:nvCxnSpPr>
        <p:spPr>
          <a:xfrm rot="16200000" flipH="1">
            <a:off x="2339752" y="3573016"/>
            <a:ext cx="504056" cy="50405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ůvod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Původ">
      <a:majorFont>
        <a:latin typeface="Bookman Old Style"/>
        <a:ea typeface=""/>
        <a:cs typeface=""/>
        <a:font script="Grek" typeface="Cambria"/>
        <a:font script="Cyrl" typeface="Cambria"/>
        <a:font script="Jpan" typeface="HG明朝E"/>
        <a:font script="Hang" typeface="돋움"/>
        <a:font script="Hans" typeface="宋体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Původ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</a:schemeClr>
            </a:gs>
            <a:gs pos="30000">
              <a:schemeClr val="phClr">
                <a:shade val="90000"/>
                <a:satMod val="110000"/>
              </a:schemeClr>
            </a:gs>
            <a:gs pos="45000">
              <a:schemeClr val="phClr">
                <a:shade val="100000"/>
                <a:satMod val="118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0000"/>
                <a:satMod val="110000"/>
              </a:schemeClr>
            </a:gs>
            <a:gs pos="100000">
              <a:schemeClr val="phClr">
                <a:shade val="63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30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balanced" dir="t">
              <a:rot lat="0" lon="0" rev="0"/>
            </a:lightRig>
          </a:scene3d>
          <a:sp3d prstMaterial="matte">
            <a:bevelT w="0" h="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50000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2700000"/>
            </a:lightRig>
          </a:scene3d>
          <a:sp3d prstMaterial="matte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60000"/>
                <a:satMod val="300000"/>
              </a:schemeClr>
            </a:gs>
            <a:gs pos="30000">
              <a:schemeClr val="phClr">
                <a:shade val="80000"/>
                <a:satMod val="230000"/>
              </a:schemeClr>
            </a:gs>
            <a:gs pos="100000">
              <a:schemeClr val="phClr">
                <a:tint val="97000"/>
                <a:satMod val="22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6000"/>
                <a:satMod val="120000"/>
              </a:schemeClr>
              <a:schemeClr val="phClr">
                <a:tint val="90000"/>
              </a:schemeClr>
            </a:duotone>
          </a:blip>
          <a:tile tx="0" ty="0" sx="35000" sy="40000" flip="x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Origin</Template>
  <TotalTime>82</TotalTime>
  <Words>362</Words>
  <Application>Microsoft Office PowerPoint</Application>
  <PresentationFormat>Předvádění na obrazovce (4:3)</PresentationFormat>
  <Paragraphs>85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Původ</vt:lpstr>
      <vt:lpstr>Snímek 1</vt:lpstr>
      <vt:lpstr>Složité souvětí</vt:lpstr>
      <vt:lpstr>Složité (složené) souvětí:</vt:lpstr>
      <vt:lpstr>Pracujte se souvětím:</vt:lpstr>
      <vt:lpstr>Pracujte se souvětím:</vt:lpstr>
      <vt:lpstr>Pracujte se souvětím:</vt:lpstr>
      <vt:lpstr>Pokuste se podle grafu vytvořit souvětí:</vt:lpstr>
      <vt:lpstr>Pokuste se podle grafu vytvořit souvětí: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Složité souvětí</dc:title>
  <dc:creator>Martina</dc:creator>
  <cp:lastModifiedBy>Martina</cp:lastModifiedBy>
  <cp:revision>10</cp:revision>
  <dcterms:created xsi:type="dcterms:W3CDTF">2010-10-07T15:43:10Z</dcterms:created>
  <dcterms:modified xsi:type="dcterms:W3CDTF">2011-08-31T13:03:15Z</dcterms:modified>
</cp:coreProperties>
</file>