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79" r:id="rId3"/>
    <p:sldId id="256" r:id="rId4"/>
    <p:sldId id="263" r:id="rId5"/>
    <p:sldId id="264" r:id="rId6"/>
    <p:sldId id="265" r:id="rId7"/>
    <p:sldId id="266" r:id="rId8"/>
    <p:sldId id="267" r:id="rId9"/>
    <p:sldId id="268" r:id="rId10"/>
    <p:sldId id="276" r:id="rId11"/>
    <p:sldId id="277" r:id="rId12"/>
    <p:sldId id="27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3623" autoAdjust="0"/>
  </p:normalViewPr>
  <p:slideViewPr>
    <p:cSldViewPr>
      <p:cViewPr varScale="1">
        <p:scale>
          <a:sx n="62" d="100"/>
          <a:sy n="62" d="100"/>
        </p:scale>
        <p:origin x="-84" y="-13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D56775-0BA4-446C-8437-DB010F31FAA2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83C1AD-B269-4D39-8E3B-684E38042F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D56775-0BA4-446C-8437-DB010F31FAA2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83C1AD-B269-4D39-8E3B-684E38042F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D56775-0BA4-446C-8437-DB010F31FAA2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83C1AD-B269-4D39-8E3B-684E38042F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D56775-0BA4-446C-8437-DB010F31FAA2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83C1AD-B269-4D39-8E3B-684E38042F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D56775-0BA4-446C-8437-DB010F31FAA2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83C1AD-B269-4D39-8E3B-684E38042F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D56775-0BA4-446C-8437-DB010F31FAA2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83C1AD-B269-4D39-8E3B-684E38042F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D56775-0BA4-446C-8437-DB010F31FAA2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83C1AD-B269-4D39-8E3B-684E38042F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D56775-0BA4-446C-8437-DB010F31FAA2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83C1AD-B269-4D39-8E3B-684E38042F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D56775-0BA4-446C-8437-DB010F31FAA2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83C1AD-B269-4D39-8E3B-684E38042F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D56775-0BA4-446C-8437-DB010F31FAA2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83C1AD-B269-4D39-8E3B-684E38042F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D56775-0BA4-446C-8437-DB010F31FAA2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83C1AD-B269-4D39-8E3B-684E38042F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7D56775-0BA4-446C-8437-DB010F31FAA2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683C1AD-B269-4D39-8E3B-684E38042F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7D56775-0BA4-446C-8437-DB010F31FAA2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683C1AD-B269-4D39-8E3B-684E38042F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7D56775-0BA4-446C-8437-DB010F31FAA2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683C1AD-B269-4D39-8E3B-684E38042F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7D56775-0BA4-446C-8437-DB010F31FAA2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683C1AD-B269-4D39-8E3B-684E38042F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7D56775-0BA4-446C-8437-DB010F31FAA2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683C1AD-B269-4D39-8E3B-684E38042F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7D56775-0BA4-446C-8437-DB010F31FAA2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683C1AD-B269-4D39-8E3B-684E38042F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7D56775-0BA4-446C-8437-DB010F31FAA2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683C1AD-B269-4D39-8E3B-684E38042F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7D56775-0BA4-446C-8437-DB010F31FAA2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683C1AD-B269-4D39-8E3B-684E38042F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7D56775-0BA4-446C-8437-DB010F31FAA2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683C1AD-B269-4D39-8E3B-684E38042F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7D56775-0BA4-446C-8437-DB010F31FAA2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683C1AD-B269-4D39-8E3B-684E38042F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7D56775-0BA4-446C-8437-DB010F31FAA2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683C1AD-B269-4D39-8E3B-684E38042F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D56775-0BA4-446C-8437-DB010F31FAA2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83C1AD-B269-4D39-8E3B-684E38042F7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B7D56775-0BA4-446C-8437-DB010F31FAA2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F683C1AD-B269-4D39-8E3B-684E38042F7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VY_42_INOVACE_01_1_Množiny bodů v rovině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Roman Marschner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 / Téma: Matematika a její aplikace / Geometrie v rovině a prostoru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 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marL="447675" indent="-447675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Pomocí prezentace opakování množin bodů v rovině (vzdálenost úsečky, kružnice, kruh, osa úsečky, osa úhlů, mezikruží). Rýsování uvedených množin bodů do sešitu a zapisování jejich definic.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8.B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9.5.2012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 9.5.2012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Množiny bodů v rovině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Opakování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Vzdálenost dvou rovnoběžek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Jak určíme vzdálenost dvou rovnoběžek p a q?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Sestrojíme libovolnou kolmici k oběma přímkám.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│PQ │ je rovna vzdálenosti dvou rovnoběžek p a </a:t>
            </a:r>
            <a:r>
              <a:rPr lang="cs-CZ" dirty="0" err="1" smtClean="0">
                <a:solidFill>
                  <a:srgbClr val="FF0000"/>
                </a:solidFill>
              </a:rPr>
              <a:t>q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8" name="Přímá spojovací čára 7"/>
          <p:cNvCxnSpPr/>
          <p:nvPr/>
        </p:nvCxnSpPr>
        <p:spPr>
          <a:xfrm flipV="1">
            <a:off x="4572000" y="1484784"/>
            <a:ext cx="4104456" cy="25202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flipV="1">
            <a:off x="4724400" y="2861320"/>
            <a:ext cx="4104456" cy="25202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6228184" y="2996952"/>
            <a:ext cx="648072" cy="1080120"/>
          </a:xfrm>
          <a:prstGeom prst="line">
            <a:avLst/>
          </a:prstGeom>
          <a:ln w="28575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2" name="Oblouk 11"/>
          <p:cNvSpPr/>
          <p:nvPr/>
        </p:nvSpPr>
        <p:spPr>
          <a:xfrm rot="20485735">
            <a:off x="6633359" y="3873021"/>
            <a:ext cx="413786" cy="351091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louk 12"/>
          <p:cNvSpPr/>
          <p:nvPr/>
        </p:nvSpPr>
        <p:spPr>
          <a:xfrm rot="4104855">
            <a:off x="6044616" y="2790339"/>
            <a:ext cx="413786" cy="351091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6336200" y="2996952"/>
            <a:ext cx="36000" cy="36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6876256" y="3933056"/>
            <a:ext cx="36000" cy="36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4499992" y="3933056"/>
            <a:ext cx="35939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p</a:t>
            </a:r>
            <a:endParaRPr lang="cs-CZ" sz="26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644654" y="5229200"/>
            <a:ext cx="35939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/>
              <a:t>q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5940152" y="2564904"/>
            <a:ext cx="356188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P</a:t>
            </a:r>
            <a:endParaRPr lang="cs-CZ" sz="26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804248" y="4005064"/>
            <a:ext cx="40908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Q</a:t>
            </a:r>
            <a:endParaRPr lang="cs-CZ" sz="2600" dirty="0"/>
          </a:p>
        </p:txBody>
      </p:sp>
      <p:cxnSp>
        <p:nvCxnSpPr>
          <p:cNvPr id="22" name="Přímá spojovací čára 21"/>
          <p:cNvCxnSpPr/>
          <p:nvPr/>
        </p:nvCxnSpPr>
        <p:spPr>
          <a:xfrm>
            <a:off x="6228184" y="2996952"/>
            <a:ext cx="648072" cy="10801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4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  <p:bldP spid="16" grpId="0"/>
      <p:bldP spid="1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4788024" y="2852936"/>
            <a:ext cx="3960440" cy="172819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Množina bodů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Narýsuj přímku p a modře vyznač všechny body, které mají od přímky p vzdálenost menší nebo rovnu 3 cm.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Modře vybarvený pás je množina všech bodů, které mají od přímky p vzdálenost menší nebo rovnu 3 cm.</a:t>
            </a:r>
          </a:p>
          <a:p>
            <a:pPr marL="0" indent="0">
              <a:buNone/>
            </a:pPr>
            <a:endParaRPr lang="cs-CZ" dirty="0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4788024" y="2852936"/>
            <a:ext cx="3960440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4788024" y="3717032"/>
            <a:ext cx="39604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4788024" y="4581128"/>
            <a:ext cx="3960440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4716016" y="3645024"/>
            <a:ext cx="35939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p</a:t>
            </a:r>
            <a:endParaRPr lang="cs-CZ" sz="2600" dirty="0"/>
          </a:p>
        </p:txBody>
      </p:sp>
      <p:sp>
        <p:nvSpPr>
          <p:cNvPr id="20" name="Pravá složená závorka 19"/>
          <p:cNvSpPr/>
          <p:nvPr/>
        </p:nvSpPr>
        <p:spPr>
          <a:xfrm>
            <a:off x="7740352" y="2852936"/>
            <a:ext cx="288032" cy="864096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Pravá složená závorka 20"/>
          <p:cNvSpPr/>
          <p:nvPr/>
        </p:nvSpPr>
        <p:spPr>
          <a:xfrm>
            <a:off x="7740352" y="3717032"/>
            <a:ext cx="288032" cy="864096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7956376" y="3068960"/>
            <a:ext cx="83548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3 cm</a:t>
            </a:r>
            <a:endParaRPr lang="cs-CZ" sz="26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956376" y="3861048"/>
            <a:ext cx="83548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3 cm</a:t>
            </a: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0" grpId="0" animBg="1"/>
      <p:bldP spid="21" grpId="0" animBg="1"/>
      <p:bldP spid="22" grpId="0"/>
      <p:bldP spid="2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Množina bodů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Vyznač množinu bodů, které mají od bodu S vzdálenost 2 cm.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Kružnice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sz="2800" i="1" dirty="0" smtClean="0">
                <a:solidFill>
                  <a:srgbClr val="FF0000"/>
                </a:solidFill>
              </a:rPr>
              <a:t>k</a:t>
            </a:r>
            <a:r>
              <a:rPr lang="cs-CZ" sz="2800" dirty="0" smtClean="0">
                <a:solidFill>
                  <a:srgbClr val="FF0000"/>
                </a:solidFill>
              </a:rPr>
              <a:t>(S; r) je</a:t>
            </a:r>
            <a:r>
              <a:rPr lang="cs-CZ" dirty="0" smtClean="0">
                <a:solidFill>
                  <a:srgbClr val="FF0000"/>
                </a:solidFill>
              </a:rPr>
              <a:t> množina všech bodů, které mají od bodu S vzdálenost rovnu jejímu poloměru.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Volný tvar 5"/>
          <p:cNvSpPr/>
          <p:nvPr/>
        </p:nvSpPr>
        <p:spPr>
          <a:xfrm>
            <a:off x="4499992" y="3717032"/>
            <a:ext cx="219919" cy="0"/>
          </a:xfrm>
          <a:custGeom>
            <a:avLst/>
            <a:gdLst>
              <a:gd name="connsiteX0" fmla="*/ 0 w 219919"/>
              <a:gd name="connsiteY0" fmla="*/ 0 h 0"/>
              <a:gd name="connsiteX1" fmla="*/ 219919 w 219919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19919">
                <a:moveTo>
                  <a:pt x="0" y="0"/>
                </a:moveTo>
                <a:lnTo>
                  <a:pt x="219919" y="0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olný tvar 6"/>
          <p:cNvSpPr/>
          <p:nvPr/>
        </p:nvSpPr>
        <p:spPr>
          <a:xfrm>
            <a:off x="4618299" y="3645024"/>
            <a:ext cx="0" cy="173620"/>
          </a:xfrm>
          <a:custGeom>
            <a:avLst/>
            <a:gdLst>
              <a:gd name="connsiteX0" fmla="*/ 0 w 0"/>
              <a:gd name="connsiteY0" fmla="*/ 0 h 173620"/>
              <a:gd name="connsiteX1" fmla="*/ 0 w 0"/>
              <a:gd name="connsiteY1" fmla="*/ 173620 h 1736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173620">
                <a:moveTo>
                  <a:pt x="0" y="0"/>
                </a:moveTo>
                <a:lnTo>
                  <a:pt x="0" y="173620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3707904" y="2781128"/>
            <a:ext cx="1800200" cy="18000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499992" y="3789040"/>
            <a:ext cx="33855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S</a:t>
            </a:r>
            <a:endParaRPr lang="cs-CZ" sz="2600" dirty="0"/>
          </a:p>
        </p:txBody>
      </p:sp>
      <p:cxnSp>
        <p:nvCxnSpPr>
          <p:cNvPr id="11" name="Přímá spojovací čára 10"/>
          <p:cNvCxnSpPr>
            <a:endCxn id="6" idx="0"/>
          </p:cNvCxnSpPr>
          <p:nvPr/>
        </p:nvCxnSpPr>
        <p:spPr>
          <a:xfrm flipH="1">
            <a:off x="4499992" y="3714752"/>
            <a:ext cx="1008114" cy="22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4929190" y="3286124"/>
            <a:ext cx="30168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r</a:t>
            </a:r>
            <a:endParaRPr lang="cs-CZ" sz="26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286116" y="3286124"/>
            <a:ext cx="357790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k</a:t>
            </a: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/>
      <p:bldP spid="13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Elipsa 13"/>
          <p:cNvSpPr/>
          <p:nvPr/>
        </p:nvSpPr>
        <p:spPr>
          <a:xfrm>
            <a:off x="3707904" y="2781128"/>
            <a:ext cx="1800200" cy="1800000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Množina bodů</a:t>
            </a:r>
          </a:p>
        </p:txBody>
      </p:sp>
      <p:sp>
        <p:nvSpPr>
          <p:cNvPr id="12" name="Volný tvar 11"/>
          <p:cNvSpPr/>
          <p:nvPr/>
        </p:nvSpPr>
        <p:spPr>
          <a:xfrm>
            <a:off x="4499992" y="3717032"/>
            <a:ext cx="219919" cy="0"/>
          </a:xfrm>
          <a:custGeom>
            <a:avLst/>
            <a:gdLst>
              <a:gd name="connsiteX0" fmla="*/ 0 w 219919"/>
              <a:gd name="connsiteY0" fmla="*/ 0 h 0"/>
              <a:gd name="connsiteX1" fmla="*/ 219919 w 219919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19919">
                <a:moveTo>
                  <a:pt x="0" y="0"/>
                </a:moveTo>
                <a:lnTo>
                  <a:pt x="219919" y="0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olný tvar 12"/>
          <p:cNvSpPr/>
          <p:nvPr/>
        </p:nvSpPr>
        <p:spPr>
          <a:xfrm>
            <a:off x="4618299" y="3645024"/>
            <a:ext cx="0" cy="173620"/>
          </a:xfrm>
          <a:custGeom>
            <a:avLst/>
            <a:gdLst>
              <a:gd name="connsiteX0" fmla="*/ 0 w 0"/>
              <a:gd name="connsiteY0" fmla="*/ 0 h 173620"/>
              <a:gd name="connsiteX1" fmla="*/ 0 w 0"/>
              <a:gd name="connsiteY1" fmla="*/ 173620 h 1736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173620">
                <a:moveTo>
                  <a:pt x="0" y="0"/>
                </a:moveTo>
                <a:lnTo>
                  <a:pt x="0" y="173620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4499992" y="3789040"/>
            <a:ext cx="33855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S</a:t>
            </a:r>
            <a:endParaRPr lang="cs-CZ" sz="2600" dirty="0"/>
          </a:p>
        </p:txBody>
      </p:sp>
      <p:sp>
        <p:nvSpPr>
          <p:cNvPr id="18" name="Zástupný symbol pro obsah 2"/>
          <p:cNvSpPr txBox="1">
            <a:spLocks/>
          </p:cNvSpPr>
          <p:nvPr/>
        </p:nvSpPr>
        <p:spPr>
          <a:xfrm>
            <a:off x="457200" y="1600200"/>
            <a:ext cx="8229600" cy="4997152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Barevně vyznač množinu bodů, které mají od bodu S vzdálenost menší nebo rovnu 3 cm.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Kruh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2800" b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K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(S; r) je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množina všech bodů, které mají od bodu S vzdálenost menší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nebo 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rovnu jejímu poloměru.</a:t>
            </a:r>
          </a:p>
        </p:txBody>
      </p:sp>
      <p:cxnSp>
        <p:nvCxnSpPr>
          <p:cNvPr id="8" name="Přímá spojovací čára 7"/>
          <p:cNvCxnSpPr/>
          <p:nvPr/>
        </p:nvCxnSpPr>
        <p:spPr>
          <a:xfrm flipH="1">
            <a:off x="4499992" y="3714752"/>
            <a:ext cx="1008113" cy="22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4929190" y="3286124"/>
            <a:ext cx="30168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r</a:t>
            </a:r>
            <a:endParaRPr lang="cs-CZ" sz="2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86116" y="3500438"/>
            <a:ext cx="357790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K</a:t>
            </a: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2" grpId="0" animBg="1"/>
      <p:bldP spid="13" grpId="0" animBg="1"/>
      <p:bldP spid="15" grpId="0"/>
      <p:bldP spid="9" grpId="1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Množina bodů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Zvol libovolně dva body A </a:t>
            </a:r>
            <a:r>
              <a:rPr lang="cs-CZ" dirty="0" err="1" smtClean="0"/>
              <a:t>a</a:t>
            </a:r>
            <a:r>
              <a:rPr lang="cs-CZ" dirty="0" smtClean="0"/>
              <a:t> B.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Najdi množinu všech bodů, které mají od bodů A </a:t>
            </a:r>
            <a:r>
              <a:rPr lang="cs-CZ" dirty="0" err="1" smtClean="0"/>
              <a:t>a</a:t>
            </a:r>
            <a:r>
              <a:rPr lang="cs-CZ" dirty="0" smtClean="0"/>
              <a:t> B stejnou vzdálenost.</a:t>
            </a:r>
            <a:endParaRPr lang="cs-CZ" dirty="0"/>
          </a:p>
        </p:txBody>
      </p:sp>
      <p:sp>
        <p:nvSpPr>
          <p:cNvPr id="5" name="Volný tvar 4"/>
          <p:cNvSpPr/>
          <p:nvPr/>
        </p:nvSpPr>
        <p:spPr>
          <a:xfrm>
            <a:off x="2488557" y="2731625"/>
            <a:ext cx="0" cy="196770"/>
          </a:xfrm>
          <a:custGeom>
            <a:avLst/>
            <a:gdLst>
              <a:gd name="connsiteX0" fmla="*/ 0 w 0"/>
              <a:gd name="connsiteY0" fmla="*/ 0 h 196770"/>
              <a:gd name="connsiteX1" fmla="*/ 0 w 0"/>
              <a:gd name="connsiteY1" fmla="*/ 196770 h 1967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196770">
                <a:moveTo>
                  <a:pt x="0" y="0"/>
                </a:moveTo>
                <a:lnTo>
                  <a:pt x="0" y="196770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olný tvar 5"/>
          <p:cNvSpPr/>
          <p:nvPr/>
        </p:nvSpPr>
        <p:spPr>
          <a:xfrm>
            <a:off x="6273478" y="2662177"/>
            <a:ext cx="0" cy="231494"/>
          </a:xfrm>
          <a:custGeom>
            <a:avLst/>
            <a:gdLst>
              <a:gd name="connsiteX0" fmla="*/ 0 w 0"/>
              <a:gd name="connsiteY0" fmla="*/ 0 h 231494"/>
              <a:gd name="connsiteX1" fmla="*/ 0 w 0"/>
              <a:gd name="connsiteY1" fmla="*/ 231494 h 2314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231494">
                <a:moveTo>
                  <a:pt x="0" y="0"/>
                </a:moveTo>
                <a:lnTo>
                  <a:pt x="0" y="231494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olný tvar 6"/>
          <p:cNvSpPr/>
          <p:nvPr/>
        </p:nvSpPr>
        <p:spPr>
          <a:xfrm>
            <a:off x="6180881" y="2801073"/>
            <a:ext cx="162046" cy="0"/>
          </a:xfrm>
          <a:custGeom>
            <a:avLst/>
            <a:gdLst>
              <a:gd name="connsiteX0" fmla="*/ 0 w 162046"/>
              <a:gd name="connsiteY0" fmla="*/ 0 h 0"/>
              <a:gd name="connsiteX1" fmla="*/ 162046 w 162046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62046">
                <a:moveTo>
                  <a:pt x="0" y="0"/>
                </a:moveTo>
                <a:lnTo>
                  <a:pt x="162046" y="0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olný tvar 7"/>
          <p:cNvSpPr/>
          <p:nvPr/>
        </p:nvSpPr>
        <p:spPr>
          <a:xfrm>
            <a:off x="2419109" y="2847372"/>
            <a:ext cx="150471" cy="0"/>
          </a:xfrm>
          <a:custGeom>
            <a:avLst/>
            <a:gdLst>
              <a:gd name="connsiteX0" fmla="*/ 0 w 150471"/>
              <a:gd name="connsiteY0" fmla="*/ 0 h 0"/>
              <a:gd name="connsiteX1" fmla="*/ 150471 w 150471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50471">
                <a:moveTo>
                  <a:pt x="0" y="0"/>
                </a:moveTo>
                <a:lnTo>
                  <a:pt x="150471" y="0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2267744" y="2852936"/>
            <a:ext cx="3770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39190" y="2852936"/>
            <a:ext cx="3770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B</a:t>
            </a: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Osa úsečky</a:t>
            </a:r>
          </a:p>
        </p:txBody>
      </p:sp>
      <p:sp>
        <p:nvSpPr>
          <p:cNvPr id="6" name="Volný tvar 5"/>
          <p:cNvSpPr/>
          <p:nvPr/>
        </p:nvSpPr>
        <p:spPr>
          <a:xfrm>
            <a:off x="2488557" y="2708920"/>
            <a:ext cx="0" cy="196770"/>
          </a:xfrm>
          <a:custGeom>
            <a:avLst/>
            <a:gdLst>
              <a:gd name="connsiteX0" fmla="*/ 0 w 0"/>
              <a:gd name="connsiteY0" fmla="*/ 0 h 196770"/>
              <a:gd name="connsiteX1" fmla="*/ 0 w 0"/>
              <a:gd name="connsiteY1" fmla="*/ 196770 h 1967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196770">
                <a:moveTo>
                  <a:pt x="0" y="0"/>
                </a:moveTo>
                <a:lnTo>
                  <a:pt x="0" y="196770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olný tvar 6"/>
          <p:cNvSpPr/>
          <p:nvPr/>
        </p:nvSpPr>
        <p:spPr>
          <a:xfrm>
            <a:off x="6228184" y="2662177"/>
            <a:ext cx="0" cy="231494"/>
          </a:xfrm>
          <a:custGeom>
            <a:avLst/>
            <a:gdLst>
              <a:gd name="connsiteX0" fmla="*/ 0 w 0"/>
              <a:gd name="connsiteY0" fmla="*/ 0 h 231494"/>
              <a:gd name="connsiteX1" fmla="*/ 0 w 0"/>
              <a:gd name="connsiteY1" fmla="*/ 231494 h 2314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231494">
                <a:moveTo>
                  <a:pt x="0" y="0"/>
                </a:moveTo>
                <a:lnTo>
                  <a:pt x="0" y="231494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olný tvar 8"/>
          <p:cNvSpPr/>
          <p:nvPr/>
        </p:nvSpPr>
        <p:spPr>
          <a:xfrm>
            <a:off x="2419109" y="2780928"/>
            <a:ext cx="150471" cy="0"/>
          </a:xfrm>
          <a:custGeom>
            <a:avLst/>
            <a:gdLst>
              <a:gd name="connsiteX0" fmla="*/ 0 w 150471"/>
              <a:gd name="connsiteY0" fmla="*/ 0 h 0"/>
              <a:gd name="connsiteX1" fmla="*/ 150471 w 150471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50471">
                <a:moveTo>
                  <a:pt x="0" y="0"/>
                </a:moveTo>
                <a:lnTo>
                  <a:pt x="150471" y="0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2267744" y="3080573"/>
            <a:ext cx="3770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12160" y="2924944"/>
            <a:ext cx="3770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B</a:t>
            </a:r>
            <a:endParaRPr lang="cs-CZ" sz="2600" dirty="0"/>
          </a:p>
        </p:txBody>
      </p:sp>
      <p:cxnSp>
        <p:nvCxnSpPr>
          <p:cNvPr id="13" name="Přímá spojovací čára 12"/>
          <p:cNvCxnSpPr>
            <a:stCxn id="31" idx="1"/>
            <a:endCxn id="9" idx="0"/>
          </p:cNvCxnSpPr>
          <p:nvPr/>
        </p:nvCxnSpPr>
        <p:spPr>
          <a:xfrm flipH="1">
            <a:off x="2419109" y="2780928"/>
            <a:ext cx="388753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>
            <a:endCxn id="23" idx="1"/>
          </p:cNvCxnSpPr>
          <p:nvPr/>
        </p:nvCxnSpPr>
        <p:spPr>
          <a:xfrm>
            <a:off x="4355976" y="1052736"/>
            <a:ext cx="0" cy="3270558"/>
          </a:xfrm>
          <a:prstGeom prst="line">
            <a:avLst/>
          </a:prstGeom>
          <a:ln w="19050"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blouk 17"/>
          <p:cNvSpPr/>
          <p:nvPr/>
        </p:nvSpPr>
        <p:spPr>
          <a:xfrm>
            <a:off x="539552" y="548680"/>
            <a:ext cx="4320480" cy="3816424"/>
          </a:xfrm>
          <a:prstGeom prst="arc">
            <a:avLst>
              <a:gd name="adj1" fmla="val 18957406"/>
              <a:gd name="adj2" fmla="val 20096067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louk 18"/>
          <p:cNvSpPr/>
          <p:nvPr/>
        </p:nvSpPr>
        <p:spPr>
          <a:xfrm rot="11749566">
            <a:off x="4074415" y="1281509"/>
            <a:ext cx="4320480" cy="3816424"/>
          </a:xfrm>
          <a:prstGeom prst="arc">
            <a:avLst>
              <a:gd name="adj1" fmla="val 18869551"/>
              <a:gd name="adj2" fmla="val 19731099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louk 19"/>
          <p:cNvSpPr/>
          <p:nvPr/>
        </p:nvSpPr>
        <p:spPr>
          <a:xfrm rot="16381053">
            <a:off x="3566950" y="826156"/>
            <a:ext cx="4320480" cy="3816424"/>
          </a:xfrm>
          <a:prstGeom prst="arc">
            <a:avLst>
              <a:gd name="adj1" fmla="val 18258826"/>
              <a:gd name="adj2" fmla="val 19393324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louk 20"/>
          <p:cNvSpPr/>
          <p:nvPr/>
        </p:nvSpPr>
        <p:spPr>
          <a:xfrm rot="5400000">
            <a:off x="575556" y="933872"/>
            <a:ext cx="4320480" cy="3816424"/>
          </a:xfrm>
          <a:prstGeom prst="arc">
            <a:avLst>
              <a:gd name="adj1" fmla="val 17636815"/>
              <a:gd name="adj2" fmla="val 1866029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4355976" y="4077072"/>
            <a:ext cx="36099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o</a:t>
            </a:r>
            <a:endParaRPr lang="cs-CZ" sz="26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691681" y="5157192"/>
            <a:ext cx="5976663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>
                <a:solidFill>
                  <a:srgbClr val="FF0000"/>
                </a:solidFill>
              </a:rPr>
              <a:t>Osa úsečky AB </a:t>
            </a:r>
            <a:r>
              <a:rPr lang="cs-CZ" sz="2600" dirty="0" smtClean="0">
                <a:solidFill>
                  <a:srgbClr val="FF0000"/>
                </a:solidFill>
              </a:rPr>
              <a:t>je množina všech bodů, které mají od bodů A </a:t>
            </a:r>
            <a:r>
              <a:rPr lang="cs-CZ" sz="2600" dirty="0" err="1" smtClean="0">
                <a:solidFill>
                  <a:srgbClr val="FF0000"/>
                </a:solidFill>
              </a:rPr>
              <a:t>a</a:t>
            </a:r>
            <a:r>
              <a:rPr lang="cs-CZ" sz="2600" dirty="0" smtClean="0">
                <a:solidFill>
                  <a:srgbClr val="FF0000"/>
                </a:solidFill>
              </a:rPr>
              <a:t> B stejnou vzdálenost.</a:t>
            </a:r>
            <a:endParaRPr lang="cs-CZ" sz="2600" dirty="0">
              <a:solidFill>
                <a:srgbClr val="FF0000"/>
              </a:solidFill>
            </a:endParaRPr>
          </a:p>
        </p:txBody>
      </p:sp>
      <p:sp>
        <p:nvSpPr>
          <p:cNvPr id="31" name="Volný tvar 30"/>
          <p:cNvSpPr/>
          <p:nvPr/>
        </p:nvSpPr>
        <p:spPr>
          <a:xfrm>
            <a:off x="6156176" y="2780928"/>
            <a:ext cx="150471" cy="0"/>
          </a:xfrm>
          <a:custGeom>
            <a:avLst/>
            <a:gdLst>
              <a:gd name="connsiteX0" fmla="*/ 0 w 150471"/>
              <a:gd name="connsiteY0" fmla="*/ 0 h 0"/>
              <a:gd name="connsiteX1" fmla="*/ 150471 w 150471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50471">
                <a:moveTo>
                  <a:pt x="0" y="0"/>
                </a:moveTo>
                <a:lnTo>
                  <a:pt x="150471" y="0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  <p:bldP spid="20" grpId="0" animBg="1"/>
      <p:bldP spid="21" grpId="0" animBg="1"/>
      <p:bldP spid="23" grpId="0"/>
      <p:bldP spid="2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Osa úhlu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Osy úhlů tvoří množinu bodů, které mají od dvou rovnoběžek stejnou vzdálenost.</a:t>
            </a:r>
          </a:p>
        </p:txBody>
      </p:sp>
      <p:cxnSp>
        <p:nvCxnSpPr>
          <p:cNvPr id="5" name="Přímá spojovací čára 4"/>
          <p:cNvCxnSpPr/>
          <p:nvPr/>
        </p:nvCxnSpPr>
        <p:spPr>
          <a:xfrm flipV="1">
            <a:off x="2267744" y="3356992"/>
            <a:ext cx="4104456" cy="15841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2267744" y="3284984"/>
            <a:ext cx="4176464" cy="15841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1907704" y="4077072"/>
            <a:ext cx="4824536" cy="72008"/>
          </a:xfrm>
          <a:prstGeom prst="line">
            <a:avLst/>
          </a:prstGeom>
          <a:ln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4427984" y="2708920"/>
            <a:ext cx="0" cy="2808312"/>
          </a:xfrm>
          <a:prstGeom prst="line">
            <a:avLst/>
          </a:prstGeom>
          <a:ln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Oblouk 18"/>
          <p:cNvSpPr/>
          <p:nvPr/>
        </p:nvSpPr>
        <p:spPr>
          <a:xfrm>
            <a:off x="3923928" y="3717032"/>
            <a:ext cx="1080120" cy="720080"/>
          </a:xfrm>
          <a:prstGeom prst="arc">
            <a:avLst>
              <a:gd name="adj1" fmla="val 11802449"/>
              <a:gd name="adj2" fmla="val 20404511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louk 19"/>
          <p:cNvSpPr/>
          <p:nvPr/>
        </p:nvSpPr>
        <p:spPr>
          <a:xfrm rot="10800000">
            <a:off x="3851920" y="3789040"/>
            <a:ext cx="1080120" cy="720080"/>
          </a:xfrm>
          <a:prstGeom prst="arc">
            <a:avLst>
              <a:gd name="adj1" fmla="val 11802449"/>
              <a:gd name="adj2" fmla="val 20404511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louk 20"/>
          <p:cNvSpPr/>
          <p:nvPr/>
        </p:nvSpPr>
        <p:spPr>
          <a:xfrm>
            <a:off x="4860032" y="3717032"/>
            <a:ext cx="288032" cy="792088"/>
          </a:xfrm>
          <a:prstGeom prst="arc">
            <a:avLst>
              <a:gd name="adj1" fmla="val 17523188"/>
              <a:gd name="adj2" fmla="val 3981069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louk 21"/>
          <p:cNvSpPr/>
          <p:nvPr/>
        </p:nvSpPr>
        <p:spPr>
          <a:xfrm rot="10800000">
            <a:off x="3707904" y="3717032"/>
            <a:ext cx="288032" cy="792088"/>
          </a:xfrm>
          <a:prstGeom prst="arc">
            <a:avLst>
              <a:gd name="adj1" fmla="val 17523188"/>
              <a:gd name="adj2" fmla="val 3981069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louk 23"/>
          <p:cNvSpPr/>
          <p:nvPr/>
        </p:nvSpPr>
        <p:spPr>
          <a:xfrm rot="13290510">
            <a:off x="2694012" y="2430048"/>
            <a:ext cx="2727626" cy="2537342"/>
          </a:xfrm>
          <a:prstGeom prst="arc">
            <a:avLst>
              <a:gd name="adj1" fmla="val 17386841"/>
              <a:gd name="adj2" fmla="val 18625788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louk 24"/>
          <p:cNvSpPr/>
          <p:nvPr/>
        </p:nvSpPr>
        <p:spPr>
          <a:xfrm rot="15415966">
            <a:off x="2664124" y="3281296"/>
            <a:ext cx="2727626" cy="2537342"/>
          </a:xfrm>
          <a:prstGeom prst="arc">
            <a:avLst>
              <a:gd name="adj1" fmla="val 17386841"/>
              <a:gd name="adj2" fmla="val 18625788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louk 25"/>
          <p:cNvSpPr/>
          <p:nvPr/>
        </p:nvSpPr>
        <p:spPr>
          <a:xfrm rot="18287277">
            <a:off x="3588058" y="2924095"/>
            <a:ext cx="2727626" cy="2537342"/>
          </a:xfrm>
          <a:prstGeom prst="arc">
            <a:avLst>
              <a:gd name="adj1" fmla="val 17386841"/>
              <a:gd name="adj2" fmla="val 18625788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louk 26"/>
          <p:cNvSpPr/>
          <p:nvPr/>
        </p:nvSpPr>
        <p:spPr>
          <a:xfrm rot="21259148">
            <a:off x="2530645" y="2909698"/>
            <a:ext cx="2727626" cy="2537342"/>
          </a:xfrm>
          <a:prstGeom prst="arc">
            <a:avLst>
              <a:gd name="adj1" fmla="val 17386841"/>
              <a:gd name="adj2" fmla="val 18625788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6228830" y="3224589"/>
            <a:ext cx="35939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p</a:t>
            </a:r>
            <a:endParaRPr lang="cs-CZ" sz="26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300838" y="4808765"/>
            <a:ext cx="35939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q</a:t>
            </a:r>
            <a:endParaRPr lang="cs-CZ" sz="2600" dirty="0"/>
          </a:p>
        </p:txBody>
      </p:sp>
      <p:cxnSp>
        <p:nvCxnSpPr>
          <p:cNvPr id="30" name="Přímá spojovací čára 29"/>
          <p:cNvCxnSpPr/>
          <p:nvPr/>
        </p:nvCxnSpPr>
        <p:spPr>
          <a:xfrm>
            <a:off x="6156176" y="4077072"/>
            <a:ext cx="0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>
            <a:off x="6084168" y="4149080"/>
            <a:ext cx="1440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 flipH="1" flipV="1">
            <a:off x="5940152" y="3501008"/>
            <a:ext cx="216024" cy="6480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čára 42"/>
          <p:cNvCxnSpPr/>
          <p:nvPr/>
        </p:nvCxnSpPr>
        <p:spPr>
          <a:xfrm flipH="1">
            <a:off x="5940152" y="4149080"/>
            <a:ext cx="216024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ovéPole 44"/>
          <p:cNvSpPr txBox="1"/>
          <p:nvPr/>
        </p:nvSpPr>
        <p:spPr>
          <a:xfrm>
            <a:off x="6084168" y="4077072"/>
            <a:ext cx="28803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46" name="Oblouk 45"/>
          <p:cNvSpPr/>
          <p:nvPr/>
        </p:nvSpPr>
        <p:spPr>
          <a:xfrm rot="908609">
            <a:off x="5839072" y="4536674"/>
            <a:ext cx="259219" cy="363167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louk 46"/>
          <p:cNvSpPr/>
          <p:nvPr/>
        </p:nvSpPr>
        <p:spPr>
          <a:xfrm rot="3663468">
            <a:off x="5807343" y="3390119"/>
            <a:ext cx="288032" cy="360040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Elipsa 48"/>
          <p:cNvSpPr/>
          <p:nvPr/>
        </p:nvSpPr>
        <p:spPr>
          <a:xfrm>
            <a:off x="6012160" y="4635136"/>
            <a:ext cx="18000" cy="18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Elipsa 50"/>
          <p:cNvSpPr/>
          <p:nvPr/>
        </p:nvSpPr>
        <p:spPr>
          <a:xfrm>
            <a:off x="6012160" y="3555016"/>
            <a:ext cx="18000" cy="18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Narýsuj dvě různoběžky a sestroj osy jejich úhlů.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4427984" y="5013176"/>
            <a:ext cx="47320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o</a:t>
            </a:r>
            <a:r>
              <a:rPr lang="cs-CZ" sz="2600" baseline="-25000" dirty="0" smtClean="0"/>
              <a:t>2</a:t>
            </a:r>
            <a:endParaRPr lang="cs-CZ" sz="2600" baseline="-25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835696" y="4016677"/>
            <a:ext cx="47320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o</a:t>
            </a:r>
            <a:r>
              <a:rPr lang="cs-CZ" sz="2600" baseline="-25000" dirty="0" smtClean="0"/>
              <a:t>1</a:t>
            </a:r>
            <a:endParaRPr lang="cs-CZ" sz="2600" baseline="-25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3" dur="1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6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25" grpId="0" animBg="1"/>
      <p:bldP spid="26" grpId="0" animBg="1"/>
      <p:bldP spid="27" grpId="0" animBg="1"/>
      <p:bldP spid="45" grpId="0"/>
      <p:bldP spid="46" grpId="0" animBg="1"/>
      <p:bldP spid="47" grpId="0" animBg="1"/>
      <p:bldP spid="49" grpId="0" animBg="1"/>
      <p:bldP spid="51" grpId="0" animBg="1"/>
      <p:bldP spid="33" grpId="0"/>
      <p:bldP spid="3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Elipsa 9"/>
          <p:cNvSpPr/>
          <p:nvPr/>
        </p:nvSpPr>
        <p:spPr>
          <a:xfrm>
            <a:off x="5868384" y="2276872"/>
            <a:ext cx="2160000" cy="2160000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n>
                <a:solidFill>
                  <a:schemeClr val="accent1"/>
                </a:solidFill>
              </a:ln>
              <a:solidFill>
                <a:schemeClr val="accent1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6228184" y="2636912"/>
            <a:ext cx="1440000" cy="1440000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Postupuj podle zadání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186808" cy="4525963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AutoNum type="arabicParenR"/>
            </a:pPr>
            <a:r>
              <a:rPr lang="cs-CZ" dirty="0" smtClean="0"/>
              <a:t>Narýsuj </a:t>
            </a:r>
            <a:r>
              <a:rPr lang="cs-CZ" i="1" dirty="0" smtClean="0"/>
              <a:t>k</a:t>
            </a:r>
            <a:r>
              <a:rPr lang="cs-CZ" i="1" baseline="-25000" dirty="0" smtClean="0"/>
              <a:t>1</a:t>
            </a:r>
            <a:r>
              <a:rPr lang="cs-CZ" dirty="0" smtClean="0"/>
              <a:t>(S; 4 cm)</a:t>
            </a:r>
          </a:p>
          <a:p>
            <a:pPr marL="514350" indent="-514350">
              <a:buFont typeface="Arial" pitchFamily="34" charset="0"/>
              <a:buAutoNum type="arabicParenR"/>
            </a:pPr>
            <a:r>
              <a:rPr lang="cs-CZ" dirty="0" smtClean="0"/>
              <a:t>Narýsuj </a:t>
            </a:r>
            <a:r>
              <a:rPr lang="cs-CZ" i="1" dirty="0" smtClean="0"/>
              <a:t>k</a:t>
            </a:r>
            <a:r>
              <a:rPr lang="cs-CZ" i="1" baseline="-25000" dirty="0" smtClean="0"/>
              <a:t>2</a:t>
            </a:r>
            <a:r>
              <a:rPr lang="cs-CZ" dirty="0" smtClean="0"/>
              <a:t>(S; 6 cm)</a:t>
            </a:r>
          </a:p>
          <a:p>
            <a:pPr marL="514350" indent="-514350">
              <a:buAutoNum type="arabicParenR"/>
            </a:pPr>
            <a:r>
              <a:rPr lang="cs-CZ" dirty="0" smtClean="0"/>
              <a:t>Barevně vybarvi množinu bodů, které mají od bodu S vzdálenost větší nebo rovnu 4 cm a zároveň menší nebo rovnu 6 cm.</a:t>
            </a:r>
          </a:p>
          <a:p>
            <a:pPr marL="514350" indent="-514350">
              <a:buAutoNum type="arabicParenR"/>
            </a:pPr>
            <a:r>
              <a:rPr lang="cs-CZ" dirty="0" smtClean="0"/>
              <a:t>Pojmenuj vybarvený útvar.</a:t>
            </a:r>
            <a:endParaRPr lang="cs-CZ" dirty="0"/>
          </a:p>
        </p:txBody>
      </p:sp>
      <p:sp>
        <p:nvSpPr>
          <p:cNvPr id="6" name="Volný tvar 5"/>
          <p:cNvSpPr/>
          <p:nvPr/>
        </p:nvSpPr>
        <p:spPr>
          <a:xfrm>
            <a:off x="6967959" y="3310359"/>
            <a:ext cx="0" cy="127322"/>
          </a:xfrm>
          <a:custGeom>
            <a:avLst/>
            <a:gdLst>
              <a:gd name="connsiteX0" fmla="*/ 0 w 0"/>
              <a:gd name="connsiteY0" fmla="*/ 0 h 127322"/>
              <a:gd name="connsiteX1" fmla="*/ 0 w 0"/>
              <a:gd name="connsiteY1" fmla="*/ 127322 h 1273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127322">
                <a:moveTo>
                  <a:pt x="0" y="0"/>
                </a:moveTo>
                <a:lnTo>
                  <a:pt x="0" y="127322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olný tvar 6"/>
          <p:cNvSpPr/>
          <p:nvPr/>
        </p:nvSpPr>
        <p:spPr>
          <a:xfrm>
            <a:off x="6898511" y="3379808"/>
            <a:ext cx="115747" cy="0"/>
          </a:xfrm>
          <a:custGeom>
            <a:avLst/>
            <a:gdLst>
              <a:gd name="connsiteX0" fmla="*/ 0 w 115747"/>
              <a:gd name="connsiteY0" fmla="*/ 0 h 0"/>
              <a:gd name="connsiteX1" fmla="*/ 115747 w 115747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5747">
                <a:moveTo>
                  <a:pt x="0" y="0"/>
                </a:moveTo>
                <a:lnTo>
                  <a:pt x="115747" y="0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6876256" y="3356992"/>
            <a:ext cx="28803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S</a:t>
            </a:r>
            <a:endParaRPr lang="cs-CZ" sz="2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228184" y="5157192"/>
            <a:ext cx="147341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mezikruží</a:t>
            </a:r>
            <a:endParaRPr lang="cs-CZ" sz="2600" dirty="0"/>
          </a:p>
        </p:txBody>
      </p:sp>
      <p:sp>
        <p:nvSpPr>
          <p:cNvPr id="12" name="Elipsa 11"/>
          <p:cNvSpPr/>
          <p:nvPr/>
        </p:nvSpPr>
        <p:spPr>
          <a:xfrm>
            <a:off x="5868144" y="2276872"/>
            <a:ext cx="2160000" cy="21600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5868144" y="3933056"/>
            <a:ext cx="3674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</a:t>
            </a:r>
            <a:r>
              <a:rPr lang="cs-CZ" baseline="-25000" dirty="0" smtClean="0"/>
              <a:t>2</a:t>
            </a:r>
            <a:endParaRPr lang="cs-CZ" baseline="-25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228184" y="3356992"/>
            <a:ext cx="3674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</a:t>
            </a:r>
            <a:r>
              <a:rPr lang="cs-CZ" baseline="-25000" dirty="0" smtClean="0"/>
              <a:t>1</a:t>
            </a:r>
            <a:endParaRPr lang="cs-CZ" baseline="-25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53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500"/>
                            </p:stCondLst>
                            <p:childTnLst>
                              <p:par>
                                <p:cTn id="53" presetID="53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9" grpId="0" animBg="1"/>
      <p:bldP spid="6" grpId="0" animBg="1"/>
      <p:bldP spid="7" grpId="0" animBg="1"/>
      <p:bldP spid="8" grpId="0"/>
      <p:bldP spid="11" grpId="0"/>
      <p:bldP spid="12" grpId="0" animBg="1"/>
      <p:bldP spid="13" grpId="0"/>
      <p:bldP spid="1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archiv autora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281</TotalTime>
  <Words>526</Words>
  <Application>Microsoft Office PowerPoint</Application>
  <PresentationFormat>Předvádění na obrazovce (4:3)</PresentationFormat>
  <Paragraphs>110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sady Office</vt:lpstr>
      <vt:lpstr>1_Motiv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Množiny bodů v rovině</vt:lpstr>
      <vt:lpstr>Vzdálenost dvou rovnoběžek</vt:lpstr>
      <vt:lpstr>Množina bodů</vt:lpstr>
      <vt:lpstr>Množina bodů</vt:lpstr>
      <vt:lpstr>Snímek 6</vt:lpstr>
      <vt:lpstr>Snímek 7</vt:lpstr>
      <vt:lpstr>Snímek 8</vt:lpstr>
      <vt:lpstr>Osa úhlu</vt:lpstr>
      <vt:lpstr>Postupuj podle zadání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Množiny bodů v rovině</dc:title>
  <dc:creator>Roman</dc:creator>
  <cp:lastModifiedBy>Roman Marshner</cp:lastModifiedBy>
  <cp:revision>32</cp:revision>
  <dcterms:created xsi:type="dcterms:W3CDTF">2012-05-07T18:02:37Z</dcterms:created>
  <dcterms:modified xsi:type="dcterms:W3CDTF">2012-05-21T12:15:53Z</dcterms:modified>
</cp:coreProperties>
</file>