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slides/slide4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95" r:id="rId3"/>
    <p:sldId id="275" r:id="rId4"/>
    <p:sldId id="276" r:id="rId5"/>
    <p:sldId id="296" r:id="rId6"/>
    <p:sldId id="297" r:id="rId7"/>
    <p:sldId id="272" r:id="rId8"/>
    <p:sldId id="258" r:id="rId9"/>
    <p:sldId id="298" r:id="rId10"/>
    <p:sldId id="259" r:id="rId11"/>
    <p:sldId id="271" r:id="rId12"/>
    <p:sldId id="299" r:id="rId13"/>
    <p:sldId id="260" r:id="rId14"/>
    <p:sldId id="277" r:id="rId15"/>
    <p:sldId id="261" r:id="rId16"/>
    <p:sldId id="279" r:id="rId17"/>
    <p:sldId id="300" r:id="rId18"/>
    <p:sldId id="301" r:id="rId19"/>
    <p:sldId id="285" r:id="rId20"/>
    <p:sldId id="302" r:id="rId21"/>
    <p:sldId id="281" r:id="rId22"/>
    <p:sldId id="262" r:id="rId23"/>
    <p:sldId id="290" r:id="rId24"/>
    <p:sldId id="284" r:id="rId25"/>
    <p:sldId id="286" r:id="rId26"/>
    <p:sldId id="282" r:id="rId27"/>
    <p:sldId id="287" r:id="rId28"/>
    <p:sldId id="283" r:id="rId29"/>
    <p:sldId id="289" r:id="rId30"/>
    <p:sldId id="288" r:id="rId31"/>
    <p:sldId id="264" r:id="rId32"/>
    <p:sldId id="303" r:id="rId33"/>
    <p:sldId id="308" r:id="rId34"/>
    <p:sldId id="305" r:id="rId35"/>
    <p:sldId id="306" r:id="rId36"/>
    <p:sldId id="268" r:id="rId37"/>
    <p:sldId id="307" r:id="rId38"/>
    <p:sldId id="292" r:id="rId39"/>
    <p:sldId id="294" r:id="rId40"/>
    <p:sldId id="310" r:id="rId41"/>
    <p:sldId id="270" r:id="rId42"/>
    <p:sldId id="293" r:id="rId4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CCFF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4" d="100"/>
          <a:sy n="104" d="100"/>
        </p:scale>
        <p:origin x="-174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B7BE7-34A7-4DE9-972B-0BC9FCD5582D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EE934-E92B-41C5-9D94-F3A653CD7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B7BE7-34A7-4DE9-972B-0BC9FCD5582D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EE934-E92B-41C5-9D94-F3A653CD7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B7BE7-34A7-4DE9-972B-0BC9FCD5582D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EE934-E92B-41C5-9D94-F3A653CD7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B7BE7-34A7-4DE9-972B-0BC9FCD5582D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EE934-E92B-41C5-9D94-F3A653CD7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B7BE7-34A7-4DE9-972B-0BC9FCD5582D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EE934-E92B-41C5-9D94-F3A653CD7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B7BE7-34A7-4DE9-972B-0BC9FCD5582D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EE934-E92B-41C5-9D94-F3A653CD7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B7BE7-34A7-4DE9-972B-0BC9FCD5582D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EE934-E92B-41C5-9D94-F3A653CD7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B7BE7-34A7-4DE9-972B-0BC9FCD5582D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EE934-E92B-41C5-9D94-F3A653CD7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B7BE7-34A7-4DE9-972B-0BC9FCD5582D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EE934-E92B-41C5-9D94-F3A653CD7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B7BE7-34A7-4DE9-972B-0BC9FCD5582D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EE934-E92B-41C5-9D94-F3A653CD7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54B7BE7-34A7-4DE9-972B-0BC9FCD5582D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85EE934-E92B-41C5-9D94-F3A653CD7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5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54B7BE7-34A7-4DE9-972B-0BC9FCD5582D}" type="datetimeFigureOut">
              <a:rPr lang="cs-CZ" smtClean="0"/>
              <a:pPr/>
              <a:t>21.5.2012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85EE934-E92B-41C5-9D94-F3A653CD70DC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5.gi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c/cf/AnnaofAustria08.jpg" TargetMode="External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0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://upload.wikimedia.org/wikipedia/commons/a/aa/Mazarin.jpg" TargetMode="External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4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gif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8/85/Maria_Teresa12.jpg" TargetMode="External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18.jpe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jpeg"/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jpeg"/><Relationship Id="rId2" Type="http://schemas.openxmlformats.org/officeDocument/2006/relationships/image" Target="../media/image31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3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jpeg"/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jpeg"/><Relationship Id="rId2" Type="http://schemas.openxmlformats.org/officeDocument/2006/relationships/image" Target="../media/image36.jpe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jpe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jpeg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://imageshack.us/" TargetMode="External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1.jpeg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b/b5/Sebastien_le_Prestre_de_Vauban.png" TargetMode="External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4.xml"/><Relationship Id="rId4" Type="http://schemas.openxmlformats.org/officeDocument/2006/relationships/image" Target="../media/image42.png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1/Vaubau_par_Pierre_Duc.jpg" TargetMode="External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jpeg"/><Relationship Id="rId5" Type="http://schemas.openxmlformats.org/officeDocument/2006/relationships/hyperlink" Target="//upload.wikimedia.org/wikipedia/commons/5/5a/Citadelle_Besan%C3%A7on.jpg" TargetMode="External"/><Relationship Id="rId4" Type="http://schemas.openxmlformats.org/officeDocument/2006/relationships/image" Target="../media/image43.jpe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4/Vaubaninvalides01.JPG" TargetMode="External"/><Relationship Id="rId2" Type="http://schemas.openxmlformats.org/officeDocument/2006/relationships/image" Target="../media/image40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5.jpeg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d/d4/Philip_V_3.jpg" TargetMode="External"/><Relationship Id="rId2" Type="http://schemas.openxmlformats.org/officeDocument/2006/relationships/image" Target="../media/image4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7.jpeg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jpe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.xml"/></Relationships>
</file>

<file path=ppt/slides/_rels/slide35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a/a4/LouisXIVVersailles.jpg" TargetMode="External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1.jpeg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4/49/Chateau-de-versailles-cour.jpg" TargetMode="External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2.jpeg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3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54.jpeg"/></Relationships>
</file>

<file path=ppt/slides/_rels/slide3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.xml"/></Relationships>
</file>

<file path=ppt/slides/_rels/slide39.xml.rels><?xml version="1.0" encoding="UTF-8" standalone="yes"?>
<Relationships xmlns="http://schemas.openxmlformats.org/package/2006/relationships"><Relationship Id="rId3" Type="http://schemas.openxmlformats.org/officeDocument/2006/relationships/image" Target="../media/image56.jpeg"/><Relationship Id="rId2" Type="http://schemas.openxmlformats.org/officeDocument/2006/relationships/image" Target="../media/image49.jpeg"/><Relationship Id="rId1" Type="http://schemas.openxmlformats.org/officeDocument/2006/relationships/slideLayout" Target="../slideLayouts/slideLayout6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Picture 2" descr="http://francie.slantour.cz/foto/versailles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6" y="1340066"/>
            <a:ext cx="9080500" cy="547331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55576" y="2102991"/>
            <a:ext cx="7772400" cy="1470025"/>
          </a:xfrm>
        </p:spPr>
        <p:txBody>
          <a:bodyPr>
            <a:prstTxWarp prst="textArchUp">
              <a:avLst/>
            </a:prstTxWarp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6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Francie za vlády Ludvíka XIV.</a:t>
            </a:r>
            <a:br>
              <a:rPr lang="cs-CZ" sz="6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r>
              <a:rPr lang="cs-CZ" sz="6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(1643 – 1715)</a:t>
            </a:r>
            <a:br>
              <a:rPr lang="cs-CZ" sz="60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endParaRPr lang="cs-CZ" sz="60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15616" y="3212976"/>
            <a:ext cx="6984776" cy="1008112"/>
          </a:xfrm>
        </p:spPr>
        <p:txBody>
          <a:bodyPr>
            <a:normAutofit/>
          </a:bodyPr>
          <a:lstStyle/>
          <a:p>
            <a:r>
              <a:rPr lang="cs-CZ" noProof="1" smtClean="0">
                <a:solidFill>
                  <a:schemeClr val="bg1"/>
                </a:solidFill>
              </a:rPr>
              <a:t>Mgr. Kateřina </a:t>
            </a:r>
            <a:r>
              <a:rPr lang="cs-CZ" noProof="1" smtClean="0">
                <a:solidFill>
                  <a:schemeClr val="bg1"/>
                </a:solidFill>
              </a:rPr>
              <a:t>Karbulová</a:t>
            </a:r>
            <a:endParaRPr lang="cs-CZ" noProof="1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2226" name="Picture 2" descr="http://upload.wikimedia.org/wikipedia/commons/f/fc/Schloss-Versaille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2771800" y="188640"/>
            <a:ext cx="3801746" cy="1200329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72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Versailles</a:t>
            </a:r>
            <a:endParaRPr lang="cs-CZ" sz="72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20" name="Picture 4" descr="http://www.afrikaonline.cz/image/picture/200705242154_vychod%20Slunce%20nad%20Mawenz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8018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-108520" y="44624"/>
            <a:ext cx="6861448" cy="1143000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54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Francie v 17. století</a:t>
            </a:r>
            <a:endParaRPr lang="cs-CZ" sz="54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484784"/>
            <a:ext cx="4038600" cy="4525963"/>
          </a:xfrm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nejlidnatější vyspělá země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absolutistická monarchie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po smrti </a:t>
            </a:r>
            <a:r>
              <a:rPr lang="cs-CZ" dirty="0" smtClean="0">
                <a:solidFill>
                  <a:srgbClr val="FFFF00"/>
                </a:solidFill>
              </a:rPr>
              <a:t>Ludvíka XIII. </a:t>
            </a:r>
            <a:r>
              <a:rPr lang="cs-CZ" dirty="0" smtClean="0">
                <a:solidFill>
                  <a:schemeClr val="bg1"/>
                </a:solidFill>
              </a:rPr>
              <a:t>nastupuje na trůn jeho pětiletý syn </a:t>
            </a:r>
            <a:r>
              <a:rPr lang="cs-CZ" dirty="0" smtClean="0">
                <a:solidFill>
                  <a:srgbClr val="FFFF00"/>
                </a:solidFill>
              </a:rPr>
              <a:t>Ludvík XIV</a:t>
            </a:r>
            <a:r>
              <a:rPr lang="cs-CZ" dirty="0" smtClean="0">
                <a:solidFill>
                  <a:schemeClr val="bg1"/>
                </a:solidFill>
              </a:rPr>
              <a:t>.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regentská vlády matky </a:t>
            </a:r>
            <a:r>
              <a:rPr lang="cs-CZ" i="1" dirty="0" smtClean="0">
                <a:solidFill>
                  <a:srgbClr val="FF0000"/>
                </a:solidFill>
              </a:rPr>
              <a:t>Anny Rakouské a kardinála </a:t>
            </a:r>
            <a:r>
              <a:rPr lang="cs-CZ" i="1" dirty="0" err="1" smtClean="0">
                <a:solidFill>
                  <a:srgbClr val="FF0000"/>
                </a:solidFill>
              </a:rPr>
              <a:t>Mazarina</a:t>
            </a:r>
            <a:endParaRPr lang="cs-CZ" i="1" dirty="0">
              <a:solidFill>
                <a:srgbClr val="FF0000"/>
              </a:solidFill>
            </a:endParaRPr>
          </a:p>
        </p:txBody>
      </p:sp>
      <p:pic>
        <p:nvPicPr>
          <p:cNvPr id="30722" name="Picture 2" descr="http://simonak.eu/images/obrazky_ostatni_strany/h_k/6_7_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139952" y="1495935"/>
            <a:ext cx="4392488" cy="495740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6" name="TextovéPole 5"/>
          <p:cNvSpPr txBox="1"/>
          <p:nvPr/>
        </p:nvSpPr>
        <p:spPr>
          <a:xfrm>
            <a:off x="5436096" y="6309320"/>
            <a:ext cx="247260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Ludvík XIV. v osmi letech</a:t>
            </a:r>
            <a:endParaRPr lang="cs-CZ" dirty="0"/>
          </a:p>
        </p:txBody>
      </p:sp>
      <p:pic>
        <p:nvPicPr>
          <p:cNvPr id="34818" name="Picture 2" descr="http://nd04.jxs.cz/097/280/f063e75ba5_72630967_o2.gi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286500" y="-37331"/>
            <a:ext cx="2857500" cy="2962275"/>
          </a:xfrm>
          <a:prstGeom prst="rect">
            <a:avLst/>
          </a:prstGeom>
          <a:noFill/>
        </p:spPr>
      </p:pic>
      <p:sp>
        <p:nvSpPr>
          <p:cNvPr id="8" name="Šipka doprava 7"/>
          <p:cNvSpPr/>
          <p:nvPr/>
        </p:nvSpPr>
        <p:spPr>
          <a:xfrm>
            <a:off x="4067944" y="4077072"/>
            <a:ext cx="648072" cy="216024"/>
          </a:xfrm>
          <a:prstGeom prst="rightArrow">
            <a:avLst/>
          </a:prstGeom>
          <a:solidFill>
            <a:schemeClr val="bg1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481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307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8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3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8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9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6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8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2" descr="http://zdendos.inted.cz/fotky/slunc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54311" y="0"/>
            <a:ext cx="9198311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Ludvík XIV. (* 1638 – †1715)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39552" y="4797152"/>
            <a:ext cx="4536504" cy="1584176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doba vlády </a:t>
            </a:r>
            <a:r>
              <a:rPr lang="cs-CZ" b="1" dirty="0" smtClean="0">
                <a:solidFill>
                  <a:srgbClr val="FFFF00"/>
                </a:solidFill>
              </a:rPr>
              <a:t>1643 - 1715 </a:t>
            </a:r>
            <a:r>
              <a:rPr lang="cs-CZ" dirty="0" smtClean="0">
                <a:solidFill>
                  <a:schemeClr val="bg1"/>
                </a:solidFill>
              </a:rPr>
              <a:t>= sedmdesát dva let, nejdéle ve francouzské historii</a:t>
            </a: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</p:txBody>
      </p:sp>
      <p:pic>
        <p:nvPicPr>
          <p:cNvPr id="32770" name="Picture 2" descr="http://upload.wikimedia.org/wikipedia/commons/5/5f/Louis_XIV_of_Franc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423037"/>
            <a:ext cx="3384376" cy="4814275"/>
          </a:xfrm>
          <a:prstGeom prst="ellipse">
            <a:avLst/>
          </a:prstGeom>
          <a:solidFill>
            <a:schemeClr val="accent6">
              <a:lumMod val="75000"/>
            </a:schemeClr>
          </a:solidFill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6" name="Obdélník 5"/>
          <p:cNvSpPr/>
          <p:nvPr/>
        </p:nvSpPr>
        <p:spPr>
          <a:xfrm>
            <a:off x="539552" y="1484784"/>
            <a:ext cx="3030958" cy="138499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 řečený </a:t>
            </a:r>
            <a:r>
              <a:rPr lang="cs-CZ" sz="2800" i="1" dirty="0" smtClean="0">
                <a:solidFill>
                  <a:schemeClr val="bg1"/>
                </a:solidFill>
              </a:rPr>
              <a:t>Král Slunce</a:t>
            </a:r>
          </a:p>
          <a:p>
            <a:pPr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</a:rPr>
              <a:t> z rodu Bourbonů</a:t>
            </a:r>
          </a:p>
          <a:p>
            <a:endParaRPr lang="cs-CZ" sz="2800" i="1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nd04.jxs.cz/143/404/170172f739_73174708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6512" y="0"/>
            <a:ext cx="9144000" cy="6858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6" name="Picture 2" descr="http://upload.wikimedia.org/wikipedia/commons/thumb/b/b9/MariaAnnaofSpain06.jpg/220px-MariaAnnaofSpain0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9512" y="1628800"/>
            <a:ext cx="4536504" cy="4896544"/>
          </a:xfrm>
          <a:prstGeom prst="ellipse">
            <a:avLst/>
          </a:prstGeom>
          <a:ln w="190500" cap="rnd">
            <a:solidFill>
              <a:srgbClr val="FFFF00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7" name="Rectangle 2"/>
          <p:cNvSpPr txBox="1">
            <a:spLocks noRot="1" noChangeArrowheads="1"/>
          </p:cNvSpPr>
          <p:nvPr/>
        </p:nvSpPr>
        <p:spPr>
          <a:xfrm>
            <a:off x="1691680" y="44624"/>
            <a:ext cx="5904656" cy="1143000"/>
          </a:xfrm>
          <a:prstGeom prst="rect">
            <a:avLst/>
          </a:prstGeom>
          <a:solidFill>
            <a:srgbClr val="FFFF00"/>
          </a:solidFill>
        </p:spPr>
        <p:txBody>
          <a:bodyPr>
            <a:normAutofit fontScale="90000" lnSpcReduction="20000"/>
            <a:scene3d>
              <a:camera prst="orthographicFront"/>
              <a:lightRig rig="balanced" dir="t">
                <a:rot lat="0" lon="0" rev="2100000"/>
              </a:lightRig>
            </a:scene3d>
            <a:sp3d extrusionH="57150" prstMaterial="metal">
              <a:bevelT w="38100" h="25400"/>
              <a:contourClr>
                <a:schemeClr val="bg2"/>
              </a:contourClr>
            </a:sp3d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normalizeH="0" baseline="0" noProof="0" dirty="0" smtClean="0">
                <a:ln w="50800"/>
                <a:uLnTx/>
                <a:uFillTx/>
                <a:latin typeface="+mj-lt"/>
                <a:ea typeface="+mj-ea"/>
                <a:cs typeface="+mj-cs"/>
              </a:rPr>
              <a:t>Matka</a:t>
            </a:r>
            <a:r>
              <a:rPr kumimoji="0" lang="cs-CZ" sz="4400" b="1" i="0" u="none" strike="noStrike" kern="1200" normalizeH="0" noProof="0" dirty="0" smtClean="0">
                <a:ln w="50800"/>
                <a:uLnTx/>
                <a:uFillTx/>
                <a:latin typeface="+mj-lt"/>
                <a:ea typeface="+mj-ea"/>
                <a:cs typeface="+mj-cs"/>
              </a:rPr>
              <a:t> - </a:t>
            </a:r>
            <a:r>
              <a:rPr kumimoji="0" lang="cs-CZ" sz="4400" b="1" i="0" u="none" strike="noStrike" kern="1200" normalizeH="0" baseline="0" noProof="0" dirty="0" smtClean="0">
                <a:ln w="50800"/>
                <a:uLnTx/>
                <a:uFillTx/>
                <a:latin typeface="+mj-lt"/>
                <a:ea typeface="+mj-ea"/>
                <a:cs typeface="+mj-cs"/>
              </a:rPr>
              <a:t>Anna Rakouská </a:t>
            </a:r>
          </a:p>
          <a:p>
            <a:pPr lvl="0" algn="ctr">
              <a:spcBef>
                <a:spcPct val="0"/>
              </a:spcBef>
            </a:pPr>
            <a:r>
              <a:rPr kumimoji="0" lang="cs-CZ" sz="4400" b="1" i="0" u="none" strike="noStrike" kern="1200" normalizeH="0" baseline="0" noProof="0" dirty="0" smtClean="0">
                <a:ln w="50800"/>
                <a:uLnTx/>
                <a:uFillTx/>
                <a:latin typeface="+mj-lt"/>
                <a:ea typeface="+mj-ea"/>
                <a:cs typeface="+mj-cs"/>
              </a:rPr>
              <a:t>(</a:t>
            </a:r>
            <a:r>
              <a:rPr lang="cs-CZ" sz="4000" b="1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*</a:t>
            </a:r>
            <a:r>
              <a:rPr kumimoji="0" lang="cs-CZ" sz="4400" b="1" i="0" u="none" strike="noStrike" kern="1200" normalizeH="0" baseline="0" noProof="0" dirty="0" smtClean="0">
                <a:ln w="50800"/>
                <a:uLnTx/>
                <a:uFillTx/>
                <a:latin typeface="+mj-lt"/>
                <a:ea typeface="+mj-ea"/>
                <a:cs typeface="+mj-cs"/>
              </a:rPr>
              <a:t>1601 – </a:t>
            </a:r>
            <a:r>
              <a:rPr lang="cs-CZ" sz="4000" b="1" dirty="0" smtClean="0">
                <a:ln w="11430"/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†</a:t>
            </a:r>
            <a:r>
              <a:rPr kumimoji="0" lang="cs-CZ" sz="4400" b="1" i="0" u="none" strike="noStrike" kern="1200" normalizeH="0" baseline="0" noProof="0" dirty="0" smtClean="0">
                <a:ln w="50800"/>
                <a:uLnTx/>
                <a:uFillTx/>
                <a:latin typeface="+mj-lt"/>
                <a:ea typeface="+mj-ea"/>
                <a:cs typeface="+mj-cs"/>
              </a:rPr>
              <a:t>1666)</a:t>
            </a:r>
            <a:endParaRPr kumimoji="0" lang="cs-CZ" sz="4400" b="1" i="0" u="none" strike="noStrike" kern="1200" normalizeH="0" baseline="0" noProof="0" dirty="0">
              <a:ln w="50800"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8" name="Zástupný symbol pro obsah 12"/>
          <p:cNvSpPr txBox="1">
            <a:spLocks/>
          </p:cNvSpPr>
          <p:nvPr/>
        </p:nvSpPr>
        <p:spPr>
          <a:xfrm>
            <a:off x="4932040" y="1196752"/>
            <a:ext cx="4032448" cy="5517232"/>
          </a:xfrm>
          <a:prstGeom prst="rect">
            <a:avLst/>
          </a:prstGeom>
          <a:solidFill>
            <a:srgbClr val="FFFF00"/>
          </a:solidFill>
        </p:spPr>
        <p:txBody>
          <a:bodyPr>
            <a:no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8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nejstarší dcera španělského krále Filipa III. ze španělské větve Habsburků a Markéty Habsburské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8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bratr -  král Španělska Filip IV.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8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katolička </a:t>
            </a: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8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přítelkyně kardinála </a:t>
            </a:r>
            <a:r>
              <a:rPr kumimoji="0" lang="cs-CZ" sz="2800" b="0" i="1" u="none" strike="noStrike" kern="1200" cap="none" spc="0" normalizeH="0" baseline="0" noProof="0" dirty="0" err="1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Mazarina</a:t>
            </a:r>
            <a:endParaRPr kumimoji="0" lang="cs-CZ" sz="2800" b="0" i="1" u="none" strike="noStrike" kern="1200" cap="none" spc="0" normalizeH="0" baseline="0" noProof="0" dirty="0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kumimoji="0" lang="cs-CZ" sz="2800" b="0" i="1" u="none" strike="noStrike" kern="1200" cap="none" spc="0" normalizeH="0" baseline="0" noProof="0" dirty="0" smtClean="0">
                <a:ln>
                  <a:noFill/>
                </a:ln>
                <a:effectLst/>
                <a:uLnTx/>
                <a:uFillTx/>
                <a:latin typeface="+mn-lt"/>
                <a:ea typeface="+mn-ea"/>
                <a:cs typeface="+mn-cs"/>
              </a:rPr>
              <a:t>nepříliš zdařilé manželství</a:t>
            </a:r>
            <a:endParaRPr kumimoji="0" lang="cs-CZ" sz="2800" b="0" i="1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1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3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2000"/>
                            </p:stCondLst>
                            <p:childTnLst>
                              <p:par>
                                <p:cTn id="15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7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4000"/>
                            </p:stCondLst>
                            <p:childTnLst>
                              <p:par>
                                <p:cTn id="19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1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5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8000"/>
                            </p:stCondLst>
                            <p:childTnLst>
                              <p:par>
                                <p:cTn id="27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9" dur="2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10000"/>
                            </p:stCondLst>
                            <p:childTnLst>
                              <p:par>
                                <p:cTn id="31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33" dur="2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7" grpId="1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 descr="http://nd04.jxs.cz/143/404/170172f739_73174708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6512" y="-44624"/>
            <a:ext cx="9144000" cy="6858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3" name="Picture 6" descr="Soubor:AnnaofAustria08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47665" y="188640"/>
            <a:ext cx="5904656" cy="5994728"/>
          </a:xfrm>
          <a:prstGeom prst="ellipse">
            <a:avLst/>
          </a:prstGeom>
          <a:ln w="190500" cap="rnd">
            <a:solidFill>
              <a:srgbClr val="FFFF00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4" name="Obdélník 3"/>
          <p:cNvSpPr/>
          <p:nvPr/>
        </p:nvSpPr>
        <p:spPr>
          <a:xfrm>
            <a:off x="2555776" y="6279703"/>
            <a:ext cx="3818994" cy="461665"/>
          </a:xfrm>
          <a:prstGeom prst="rect">
            <a:avLst/>
          </a:prstGeom>
          <a:solidFill>
            <a:srgbClr val="FFFF00"/>
          </a:solidFill>
        </p:spPr>
        <p:txBody>
          <a:bodyPr wrap="none">
            <a:spAutoFit/>
          </a:bodyPr>
          <a:lstStyle/>
          <a:p>
            <a:r>
              <a:rPr lang="cs-CZ" sz="2400" i="1" dirty="0" smtClean="0"/>
              <a:t>Anna Rakouská s oběma syny</a:t>
            </a: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://t2.gstatic.com/images?q=tbn:ANd9GcSQritVoroyBy5R3eZ6ewY5mJ1Yyy30ffctx0wA9iny52i1ElPgmRL2zue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Otec -  Ludvík XIII. (*1601 - † 1643) 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3840" y="1556792"/>
            <a:ext cx="4038600" cy="4525963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syn krále Jindřicha IV. Navarrského </a:t>
            </a:r>
          </a:p>
          <a:p>
            <a:r>
              <a:rPr lang="cs-CZ" i="1" dirty="0" smtClean="0">
                <a:solidFill>
                  <a:schemeClr val="bg1"/>
                </a:solidFill>
              </a:rPr>
              <a:t>v  době jeho nezletilosti v letech 1610-17 vládla za něho jako regentka jeho matka - Marie </a:t>
            </a:r>
            <a:r>
              <a:rPr lang="cs-CZ" i="1" dirty="0" err="1" smtClean="0">
                <a:solidFill>
                  <a:schemeClr val="bg1"/>
                </a:solidFill>
              </a:rPr>
              <a:t>Medicejská</a:t>
            </a:r>
            <a:endParaRPr lang="cs-CZ" i="1" dirty="0" smtClean="0">
              <a:solidFill>
                <a:schemeClr val="bg1"/>
              </a:solidFill>
            </a:endParaRPr>
          </a:p>
          <a:p>
            <a:r>
              <a:rPr lang="cs-CZ" i="1" dirty="0" smtClean="0">
                <a:solidFill>
                  <a:schemeClr val="bg1"/>
                </a:solidFill>
              </a:rPr>
              <a:t>nejvlivnější osobnost za jeho vlády - kardinál  </a:t>
            </a:r>
            <a:r>
              <a:rPr lang="cs-CZ" i="1" dirty="0" err="1" smtClean="0">
                <a:solidFill>
                  <a:schemeClr val="bg1"/>
                </a:solidFill>
              </a:rPr>
              <a:t>Richelieu</a:t>
            </a:r>
            <a:r>
              <a:rPr lang="cs-CZ" i="1" dirty="0" smtClean="0">
                <a:solidFill>
                  <a:schemeClr val="bg1"/>
                </a:solidFill>
              </a:rPr>
              <a:t>  </a:t>
            </a:r>
            <a:br>
              <a:rPr lang="cs-CZ" i="1" dirty="0" smtClean="0">
                <a:solidFill>
                  <a:schemeClr val="bg1"/>
                </a:solidFill>
              </a:rPr>
            </a:br>
            <a:endParaRPr lang="cs-CZ" i="1" dirty="0">
              <a:solidFill>
                <a:schemeClr val="bg1"/>
              </a:solidFill>
            </a:endParaRPr>
          </a:p>
        </p:txBody>
      </p:sp>
      <p:pic>
        <p:nvPicPr>
          <p:cNvPr id="5" name="Picture 4" descr="http://forum.valka.cz/files/ludvik_xiii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1412776"/>
            <a:ext cx="3744416" cy="4920491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http://images.bigoo.ws/content/background/color_red/color_red_15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18256"/>
            <a:ext cx="9144000" cy="68762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837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Arial" charset="0"/>
              </a:rPr>
              <a:t>Kardinál </a:t>
            </a:r>
            <a:r>
              <a:rPr lang="cs-CZ" b="1" spc="150" dirty="0" err="1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Arial" charset="0"/>
              </a:rPr>
              <a:t>Jules</a:t>
            </a:r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Arial" charset="0"/>
              </a:rPr>
              <a:t> </a:t>
            </a:r>
            <a:r>
              <a:rPr lang="cs-CZ" b="1" spc="150" dirty="0" err="1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Arial" charset="0"/>
              </a:rPr>
              <a:t>Mazarin</a:t>
            </a:r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Arial" charset="0"/>
              </a:rPr>
              <a:t> </a:t>
            </a:r>
            <a:b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Arial" charset="0"/>
              </a:rPr>
            </a:br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Arial" charset="0"/>
              </a:rPr>
              <a:t>(</a:t>
            </a:r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*</a:t>
            </a:r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Arial" charset="0"/>
              </a:rPr>
              <a:t>16O2 – </a:t>
            </a:r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†</a:t>
            </a:r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Arial" charset="0"/>
              </a:rPr>
              <a:t>1661)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Arial" charset="0"/>
            </a:endParaRPr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2"/>
          </p:nvPr>
        </p:nvSpPr>
        <p:spPr>
          <a:xfrm>
            <a:off x="4427984" y="1816224"/>
            <a:ext cx="4320480" cy="3917032"/>
          </a:xfrm>
        </p:spPr>
        <p:txBody>
          <a:bodyPr>
            <a:normAutofit lnSpcReduction="10000"/>
          </a:bodyPr>
          <a:lstStyle/>
          <a:p>
            <a:r>
              <a:rPr lang="cs-CZ" i="1" dirty="0" smtClean="0">
                <a:solidFill>
                  <a:srgbClr val="FFFF00"/>
                </a:solidFill>
              </a:rPr>
              <a:t>italský politik a diplomat</a:t>
            </a:r>
          </a:p>
          <a:p>
            <a:r>
              <a:rPr lang="cs-CZ" i="1" dirty="0" smtClean="0">
                <a:solidFill>
                  <a:schemeClr val="bg1"/>
                </a:solidFill>
              </a:rPr>
              <a:t>od roku 1642 až do své smrti působil jako </a:t>
            </a:r>
            <a:r>
              <a:rPr lang="cs-CZ" i="1" dirty="0" smtClean="0">
                <a:solidFill>
                  <a:srgbClr val="FFFF00"/>
                </a:solidFill>
              </a:rPr>
              <a:t>první ministr Francie a současně měl titul kardinála</a:t>
            </a:r>
          </a:p>
          <a:p>
            <a:r>
              <a:rPr lang="cs-CZ" i="1" dirty="0" smtClean="0">
                <a:solidFill>
                  <a:schemeClr val="bg1"/>
                </a:solidFill>
              </a:rPr>
              <a:t>na konci 30tileté války prosadil zájmy Francie = 1648 vestfálským mírem zisk části Alsaska</a:t>
            </a:r>
          </a:p>
          <a:p>
            <a:endParaRPr lang="cs-CZ" i="1" dirty="0">
              <a:solidFill>
                <a:schemeClr val="bg1"/>
              </a:solidFill>
            </a:endParaRPr>
          </a:p>
        </p:txBody>
      </p:sp>
      <p:pic>
        <p:nvPicPr>
          <p:cNvPr id="12290" name="Picture 2" descr="Soubor:Mazarin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1412776"/>
            <a:ext cx="3672408" cy="4929407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1229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1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5" dur="2000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9" dur="2000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C0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http://images.bigoo.ws/content/background/color_red/color_red_155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80112" y="-18256"/>
            <a:ext cx="3563888" cy="687625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noFill/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 fontScale="90000"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Stavovský odboj proti </a:t>
            </a:r>
            <a:r>
              <a:rPr lang="cs-CZ" b="1" spc="150" dirty="0" err="1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Mazarinovi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5496" y="1268760"/>
            <a:ext cx="5688632" cy="5589240"/>
          </a:xfrm>
        </p:spPr>
        <p:txBody>
          <a:bodyPr>
            <a:noAutofit/>
          </a:bodyPr>
          <a:lstStyle/>
          <a:p>
            <a:r>
              <a:rPr lang="cs-CZ" b="1" i="1" dirty="0" smtClean="0">
                <a:solidFill>
                  <a:srgbClr val="66CCFF"/>
                </a:solidFill>
              </a:rPr>
              <a:t>stavovský odboj 1648 -1653</a:t>
            </a:r>
          </a:p>
          <a:p>
            <a:r>
              <a:rPr lang="cs-CZ" b="1" i="1" dirty="0" smtClean="0">
                <a:solidFill>
                  <a:srgbClr val="92D050"/>
                </a:solidFill>
              </a:rPr>
              <a:t>fronda parlamentu </a:t>
            </a:r>
            <a:r>
              <a:rPr lang="cs-CZ" dirty="0" smtClean="0">
                <a:solidFill>
                  <a:schemeClr val="bg1"/>
                </a:solidFill>
              </a:rPr>
              <a:t>= vystoupení měšťanstva  proti jeho absolutismu, vysokým daním = poraženi</a:t>
            </a:r>
          </a:p>
          <a:p>
            <a:r>
              <a:rPr lang="cs-CZ" b="1" i="1" dirty="0" smtClean="0">
                <a:solidFill>
                  <a:srgbClr val="92D050"/>
                </a:solidFill>
              </a:rPr>
              <a:t>fronda princů </a:t>
            </a:r>
            <a:r>
              <a:rPr lang="cs-CZ" b="1" i="1" dirty="0" smtClean="0">
                <a:solidFill>
                  <a:schemeClr val="bg1"/>
                </a:solidFill>
              </a:rPr>
              <a:t>165O</a:t>
            </a:r>
            <a:r>
              <a:rPr lang="cs-CZ" dirty="0" smtClean="0">
                <a:solidFill>
                  <a:schemeClr val="bg1"/>
                </a:solidFill>
              </a:rPr>
              <a:t>, v čele </a:t>
            </a:r>
            <a:r>
              <a:rPr lang="cs-CZ" b="1" dirty="0" smtClean="0">
                <a:solidFill>
                  <a:srgbClr val="FFFF00"/>
                </a:solidFill>
              </a:rPr>
              <a:t>Louis II. de </a:t>
            </a:r>
            <a:r>
              <a:rPr lang="cs-CZ" b="1" dirty="0" err="1" smtClean="0">
                <a:solidFill>
                  <a:srgbClr val="FFFF00"/>
                </a:solidFill>
              </a:rPr>
              <a:t>Condé</a:t>
            </a:r>
            <a:r>
              <a:rPr lang="cs-CZ" dirty="0" smtClean="0">
                <a:solidFill>
                  <a:schemeClr val="bg1"/>
                </a:solidFill>
              </a:rPr>
              <a:t>, podpora Španělska, </a:t>
            </a:r>
            <a:r>
              <a:rPr lang="cs-CZ" dirty="0" err="1" smtClean="0">
                <a:solidFill>
                  <a:schemeClr val="bg1"/>
                </a:solidFill>
              </a:rPr>
              <a:t>Mazarin</a:t>
            </a:r>
            <a:r>
              <a:rPr lang="cs-CZ" dirty="0" smtClean="0">
                <a:solidFill>
                  <a:schemeClr val="bg1"/>
                </a:solidFill>
              </a:rPr>
              <a:t> vyhnán z Francie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nejednota princů a parlamentu = </a:t>
            </a:r>
            <a:r>
              <a:rPr lang="cs-CZ" b="1" i="1" dirty="0" smtClean="0">
                <a:solidFill>
                  <a:schemeClr val="tx2">
                    <a:lumMod val="50000"/>
                  </a:schemeClr>
                </a:solidFill>
              </a:rPr>
              <a:t>poraženi</a:t>
            </a:r>
            <a:r>
              <a:rPr lang="cs-CZ" dirty="0" smtClean="0">
                <a:solidFill>
                  <a:schemeClr val="bg1"/>
                </a:solidFill>
              </a:rPr>
              <a:t>, návrat </a:t>
            </a:r>
            <a:r>
              <a:rPr lang="cs-CZ" dirty="0" err="1" smtClean="0">
                <a:solidFill>
                  <a:schemeClr val="bg1"/>
                </a:solidFill>
              </a:rPr>
              <a:t>Mazarina</a:t>
            </a:r>
            <a:r>
              <a:rPr lang="cs-CZ" dirty="0" smtClean="0">
                <a:solidFill>
                  <a:schemeClr val="bg1"/>
                </a:solidFill>
              </a:rPr>
              <a:t>, návrat k absolutismu</a:t>
            </a:r>
          </a:p>
          <a:p>
            <a:pPr>
              <a:buNone/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http://www.internetstones.com/image-files/louis-ii-de-bourbon-the-prince-of-cond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724128" y="1196752"/>
            <a:ext cx="3278333" cy="4536504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://francie.slantour.cz/foto/versailles-1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6" y="0"/>
            <a:ext cx="9080500" cy="69573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939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Arial" charset="0"/>
              </a:rPr>
              <a:t>Ludvík </a:t>
            </a:r>
            <a:r>
              <a:rPr lang="cs-CZ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Arial" charset="0"/>
              </a:rPr>
              <a:t>XIV. </a:t>
            </a:r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Arial" charset="0"/>
              </a:rPr>
              <a:t>-</a:t>
            </a:r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„ Stát  jsem  já…“</a:t>
            </a:r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Arial" charset="0"/>
              </a:rPr>
              <a:t> 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Arial" charset="0"/>
            </a:endParaRPr>
          </a:p>
        </p:txBody>
      </p:sp>
      <p:sp>
        <p:nvSpPr>
          <p:cNvPr id="59396" name="Rectangle 4"/>
          <p:cNvSpPr>
            <a:spLocks noGrp="1" noRot="1" noChangeArrowheads="1"/>
          </p:cNvSpPr>
          <p:nvPr>
            <p:ph type="body" sz="half" idx="2"/>
          </p:nvPr>
        </p:nvSpPr>
        <p:spPr>
          <a:xfrm>
            <a:off x="4139952" y="1135285"/>
            <a:ext cx="4038600" cy="4525963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cs-CZ" b="1" dirty="0" smtClean="0">
                <a:solidFill>
                  <a:schemeClr val="bg1"/>
                </a:solidFill>
                <a:effectLst/>
              </a:rPr>
              <a:t>po </a:t>
            </a:r>
            <a:r>
              <a:rPr lang="cs-CZ" b="1" dirty="0">
                <a:solidFill>
                  <a:schemeClr val="bg1"/>
                </a:solidFill>
                <a:effectLst/>
              </a:rPr>
              <a:t>třicetileté válce</a:t>
            </a:r>
            <a:r>
              <a:rPr lang="cs-CZ" dirty="0">
                <a:solidFill>
                  <a:schemeClr val="bg1"/>
                </a:solidFill>
                <a:effectLst/>
              </a:rPr>
              <a:t> Francie </a:t>
            </a:r>
            <a:r>
              <a:rPr lang="cs-CZ" dirty="0" smtClean="0">
                <a:solidFill>
                  <a:schemeClr val="bg1"/>
                </a:solidFill>
                <a:effectLst/>
              </a:rPr>
              <a:t>evropskou velmocí</a:t>
            </a:r>
            <a:endParaRPr lang="cs-CZ" dirty="0">
              <a:solidFill>
                <a:schemeClr val="bg1"/>
              </a:solidFill>
              <a:effectLst/>
            </a:endParaRP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bg1"/>
                </a:solidFill>
                <a:effectLst/>
              </a:rPr>
              <a:t>absolutistický </a:t>
            </a:r>
            <a:r>
              <a:rPr lang="cs-CZ" dirty="0">
                <a:solidFill>
                  <a:schemeClr val="bg1"/>
                </a:solidFill>
                <a:effectLst/>
              </a:rPr>
              <a:t>panovník, </a:t>
            </a:r>
            <a:r>
              <a:rPr lang="cs-CZ" b="1" dirty="0">
                <a:solidFill>
                  <a:schemeClr val="bg1"/>
                </a:solidFill>
                <a:effectLst/>
              </a:rPr>
              <a:t>šlechta neměla podíl na </a:t>
            </a:r>
            <a:r>
              <a:rPr lang="cs-CZ" b="1" dirty="0" smtClean="0">
                <a:solidFill>
                  <a:schemeClr val="bg1"/>
                </a:solidFill>
                <a:effectLst/>
              </a:rPr>
              <a:t>vládě</a:t>
            </a:r>
          </a:p>
          <a:p>
            <a:pPr>
              <a:lnSpc>
                <a:spcPct val="90000"/>
              </a:lnSpc>
            </a:pPr>
            <a:r>
              <a:rPr lang="cs-CZ" b="1" dirty="0" smtClean="0">
                <a:solidFill>
                  <a:srgbClr val="FFFF00"/>
                </a:solidFill>
              </a:rPr>
              <a:t>rozvoj, ale i úpadek Francie</a:t>
            </a:r>
            <a:endParaRPr lang="cs-CZ" b="1" dirty="0">
              <a:solidFill>
                <a:srgbClr val="FFFF00"/>
              </a:solidFill>
              <a:effectLst/>
            </a:endParaRPr>
          </a:p>
          <a:p>
            <a:pPr>
              <a:lnSpc>
                <a:spcPct val="90000"/>
              </a:lnSpc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1266" name="Picture 2" descr="http://img.signaly.cz/blogy/p/i/tka.signaly.cz/2008-7-2-louisxiv.gi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187624" y="1319692"/>
            <a:ext cx="3024336" cy="4773604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 spd="slow">
    <p:strips dir="l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939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593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593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3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593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939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://nd01.jxs.cz/693/853/18dddbb3da_1982921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686800" cy="1143000"/>
          </a:xfrm>
        </p:spPr>
        <p:txBody>
          <a:bodyPr>
            <a:normAutofit fontScale="90000"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Manželka - Marie Tereza Habsburská</a:t>
            </a:r>
            <a:b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</a:br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(* 1638 – †1683)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283968" y="1855365"/>
            <a:ext cx="4608512" cy="3805883"/>
          </a:xfrm>
          <a:solidFill>
            <a:srgbClr val="002060"/>
          </a:solidFill>
        </p:spPr>
        <p:txBody>
          <a:bodyPr>
            <a:noAutofit/>
          </a:bodyPr>
          <a:lstStyle/>
          <a:p>
            <a:r>
              <a:rPr lang="cs-CZ" i="1" dirty="0" smtClean="0">
                <a:solidFill>
                  <a:schemeClr val="bg1"/>
                </a:solidFill>
              </a:rPr>
              <a:t>sestřenice Ludvíka XIV.</a:t>
            </a:r>
          </a:p>
          <a:p>
            <a:r>
              <a:rPr lang="cs-CZ" i="1" dirty="0" smtClean="0">
                <a:solidFill>
                  <a:schemeClr val="bg1"/>
                </a:solidFill>
              </a:rPr>
              <a:t>otec -španělský král Filip IV.</a:t>
            </a:r>
          </a:p>
          <a:p>
            <a:r>
              <a:rPr lang="cs-CZ" i="1" dirty="0" smtClean="0">
                <a:solidFill>
                  <a:schemeClr val="bg1"/>
                </a:solidFill>
              </a:rPr>
              <a:t>matka Izabela Bourbonská  (otec Jindřich IV. </a:t>
            </a:r>
            <a:r>
              <a:rPr lang="cs-CZ" i="1" dirty="0" err="1" smtClean="0">
                <a:solidFill>
                  <a:schemeClr val="bg1"/>
                </a:solidFill>
              </a:rPr>
              <a:t>Navarský</a:t>
            </a:r>
            <a:r>
              <a:rPr lang="cs-CZ" i="1" dirty="0" smtClean="0">
                <a:solidFill>
                  <a:schemeClr val="bg1"/>
                </a:solidFill>
              </a:rPr>
              <a:t> , matka Marie </a:t>
            </a:r>
            <a:r>
              <a:rPr lang="cs-CZ" i="1" dirty="0" err="1" smtClean="0">
                <a:solidFill>
                  <a:schemeClr val="bg1"/>
                </a:solidFill>
              </a:rPr>
              <a:t>Medicejská</a:t>
            </a:r>
            <a:r>
              <a:rPr lang="cs-CZ" i="1" dirty="0" smtClean="0">
                <a:solidFill>
                  <a:schemeClr val="bg1"/>
                </a:solidFill>
              </a:rPr>
              <a:t>, bratr Ludvík XIII.) </a:t>
            </a:r>
          </a:p>
          <a:p>
            <a:endParaRPr lang="cs-CZ" i="1" dirty="0">
              <a:solidFill>
                <a:schemeClr val="bg1"/>
              </a:solidFill>
            </a:endParaRPr>
          </a:p>
        </p:txBody>
      </p:sp>
      <p:pic>
        <p:nvPicPr>
          <p:cNvPr id="28674" name="Picture 2" descr="Soubor:Maria Teresa12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536" y="1556792"/>
            <a:ext cx="3672408" cy="4880222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5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9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23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  <a:ln>
            <a:noFill/>
          </a:ln>
        </p:spPr>
        <p:txBody>
          <a:bodyPr>
            <a:normAutofit fontScale="90000"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Společenská struktura společnosti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08720"/>
            <a:ext cx="8892480" cy="5318051"/>
          </a:xfrm>
          <a:noFill/>
        </p:spPr>
        <p:txBody>
          <a:bodyPr>
            <a:noAutofit/>
          </a:bodyPr>
          <a:lstStyle/>
          <a:p>
            <a:pPr>
              <a:buNone/>
            </a:pPr>
            <a:r>
              <a:rPr lang="cs-CZ" sz="2700" dirty="0" smtClean="0">
                <a:solidFill>
                  <a:schemeClr val="bg1"/>
                </a:solidFill>
              </a:rPr>
              <a:t>3 stavy</a:t>
            </a:r>
          </a:p>
          <a:p>
            <a:r>
              <a:rPr lang="cs-CZ" sz="2700" dirty="0" smtClean="0">
                <a:solidFill>
                  <a:srgbClr val="FF0000"/>
                </a:solidFill>
              </a:rPr>
              <a:t>1.stav:</a:t>
            </a:r>
            <a:r>
              <a:rPr lang="cs-CZ" sz="2700" dirty="0" smtClean="0">
                <a:solidFill>
                  <a:schemeClr val="bg1"/>
                </a:solidFill>
              </a:rPr>
              <a:t> </a:t>
            </a:r>
            <a:r>
              <a:rPr lang="cs-CZ" sz="2700" dirty="0" smtClean="0">
                <a:solidFill>
                  <a:srgbClr val="FFFF00"/>
                </a:solidFill>
              </a:rPr>
              <a:t>král, šlechta </a:t>
            </a:r>
            <a:r>
              <a:rPr lang="cs-CZ" sz="2700" dirty="0" smtClean="0">
                <a:solidFill>
                  <a:schemeClr val="bg1"/>
                </a:solidFill>
              </a:rPr>
              <a:t>( 150 000 – nepodnikala), </a:t>
            </a:r>
            <a:r>
              <a:rPr lang="cs-CZ" sz="2700" dirty="0" smtClean="0">
                <a:solidFill>
                  <a:srgbClr val="FFFF00"/>
                </a:solidFill>
              </a:rPr>
              <a:t>vysocí církevní hodnostáři</a:t>
            </a:r>
            <a:r>
              <a:rPr lang="cs-CZ" sz="2700" dirty="0" smtClean="0">
                <a:solidFill>
                  <a:schemeClr val="bg1"/>
                </a:solidFill>
              </a:rPr>
              <a:t> ( biskupové, opati, kanovníci)</a:t>
            </a:r>
          </a:p>
          <a:p>
            <a:r>
              <a:rPr lang="cs-CZ" sz="2700" dirty="0" smtClean="0">
                <a:solidFill>
                  <a:srgbClr val="FF0000"/>
                </a:solidFill>
              </a:rPr>
              <a:t>2. stav: </a:t>
            </a:r>
            <a:r>
              <a:rPr lang="cs-CZ" sz="2700" dirty="0" smtClean="0">
                <a:solidFill>
                  <a:srgbClr val="FFFF00"/>
                </a:solidFill>
              </a:rPr>
              <a:t>duchovenstvo</a:t>
            </a:r>
            <a:r>
              <a:rPr lang="cs-CZ" sz="2700" dirty="0" smtClean="0">
                <a:solidFill>
                  <a:schemeClr val="bg1"/>
                </a:solidFill>
              </a:rPr>
              <a:t> ( 130 000)</a:t>
            </a:r>
          </a:p>
          <a:p>
            <a:r>
              <a:rPr lang="cs-CZ" sz="2700" dirty="0" smtClean="0">
                <a:solidFill>
                  <a:srgbClr val="FF0000"/>
                </a:solidFill>
              </a:rPr>
              <a:t>3. stav: </a:t>
            </a:r>
            <a:r>
              <a:rPr lang="cs-CZ" sz="2700" dirty="0" smtClean="0">
                <a:solidFill>
                  <a:srgbClr val="FFFF00"/>
                </a:solidFill>
              </a:rPr>
              <a:t>buržoazie</a:t>
            </a:r>
            <a:r>
              <a:rPr lang="cs-CZ" sz="2700" dirty="0" smtClean="0">
                <a:solidFill>
                  <a:schemeClr val="bg1"/>
                </a:solidFill>
              </a:rPr>
              <a:t> - </a:t>
            </a:r>
            <a:r>
              <a:rPr lang="cs-CZ" sz="2700" b="1" i="1" dirty="0" smtClean="0">
                <a:solidFill>
                  <a:schemeClr val="bg1"/>
                </a:solidFill>
              </a:rPr>
              <a:t>jediná platí daně</a:t>
            </a:r>
          </a:p>
          <a:p>
            <a:pPr>
              <a:buNone/>
            </a:pPr>
            <a:r>
              <a:rPr lang="cs-CZ" sz="2700" dirty="0" smtClean="0">
                <a:solidFill>
                  <a:schemeClr val="bg1"/>
                </a:solidFill>
              </a:rPr>
              <a:t>    - velkoburžoazie = finančníci, bankéři, akcionáři</a:t>
            </a:r>
          </a:p>
          <a:p>
            <a:pPr>
              <a:buNone/>
            </a:pPr>
            <a:r>
              <a:rPr lang="cs-CZ" sz="2700" dirty="0" smtClean="0">
                <a:solidFill>
                  <a:schemeClr val="bg1"/>
                </a:solidFill>
              </a:rPr>
              <a:t>    - maloburžoazie - obchodníci, drobní podnikatelé</a:t>
            </a:r>
          </a:p>
          <a:p>
            <a:pPr>
              <a:buNone/>
            </a:pPr>
            <a:r>
              <a:rPr lang="cs-CZ" sz="2700" dirty="0" smtClean="0">
                <a:solidFill>
                  <a:schemeClr val="bg1"/>
                </a:solidFill>
              </a:rPr>
              <a:t>    - inteligence  - lékaři, advokáti, vědci, umělci</a:t>
            </a:r>
          </a:p>
          <a:p>
            <a:r>
              <a:rPr lang="cs-CZ" sz="2700" dirty="0" smtClean="0">
                <a:solidFill>
                  <a:schemeClr val="bg1"/>
                </a:solidFill>
              </a:rPr>
              <a:t>ostatní : </a:t>
            </a:r>
            <a:r>
              <a:rPr lang="cs-CZ" sz="2700" i="1" dirty="0" smtClean="0">
                <a:solidFill>
                  <a:srgbClr val="FFFF00"/>
                </a:solidFill>
              </a:rPr>
              <a:t>měšťané</a:t>
            </a:r>
            <a:r>
              <a:rPr lang="cs-CZ" sz="2700" dirty="0" smtClean="0">
                <a:solidFill>
                  <a:schemeClr val="bg1"/>
                </a:solidFill>
              </a:rPr>
              <a:t>, </a:t>
            </a:r>
            <a:r>
              <a:rPr lang="cs-CZ" sz="2700" i="1" dirty="0" smtClean="0">
                <a:solidFill>
                  <a:srgbClr val="FFFF00"/>
                </a:solidFill>
              </a:rPr>
              <a:t>venkovský lid </a:t>
            </a:r>
            <a:r>
              <a:rPr lang="cs-CZ" sz="2700" dirty="0" smtClean="0">
                <a:solidFill>
                  <a:schemeClr val="bg1"/>
                </a:solidFill>
              </a:rPr>
              <a:t>– 80 %, rolníci, velké daně, bída, úpadek zemědělství, povstání, </a:t>
            </a:r>
            <a:r>
              <a:rPr lang="cs-CZ" sz="2700" i="1" dirty="0" smtClean="0">
                <a:solidFill>
                  <a:srgbClr val="FFFF00"/>
                </a:solidFill>
              </a:rPr>
              <a:t>městský lid </a:t>
            </a:r>
            <a:r>
              <a:rPr lang="cs-CZ" sz="2700" dirty="0" smtClean="0">
                <a:solidFill>
                  <a:schemeClr val="bg1"/>
                </a:solidFill>
              </a:rPr>
              <a:t>– tovaryši, dělníci, řemeslníci, chudina</a:t>
            </a:r>
            <a:endParaRPr lang="cs-CZ" sz="27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5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0" dur="1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5" dur="1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 descr="http://newlifechurchva.org/blue-background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44624"/>
            <a:ext cx="9144000" cy="6858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8674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5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Opory Ludvíka XIV. </a:t>
            </a:r>
            <a:endParaRPr lang="cs-CZ" sz="54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28675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179512" y="980728"/>
            <a:ext cx="8496944" cy="496855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cs-CZ" sz="2600" dirty="0" smtClean="0">
                <a:solidFill>
                  <a:schemeClr val="bg1"/>
                </a:solidFill>
              </a:rPr>
              <a:t>katolická církev ( dragonády)</a:t>
            </a:r>
          </a:p>
          <a:p>
            <a:pPr>
              <a:lnSpc>
                <a:spcPct val="90000"/>
              </a:lnSpc>
            </a:pPr>
            <a:r>
              <a:rPr lang="cs-CZ" sz="2600" dirty="0" smtClean="0">
                <a:solidFill>
                  <a:schemeClr val="bg1"/>
                </a:solidFill>
              </a:rPr>
              <a:t>budování policejní sítě, intendanti = královi zplnomocněnci nad určitými oblastmi</a:t>
            </a:r>
          </a:p>
          <a:p>
            <a:pPr>
              <a:lnSpc>
                <a:spcPct val="90000"/>
              </a:lnSpc>
            </a:pPr>
            <a:r>
              <a:rPr lang="cs-CZ" sz="2600" dirty="0" smtClean="0">
                <a:solidFill>
                  <a:schemeClr val="bg1"/>
                </a:solidFill>
              </a:rPr>
              <a:t>stálá profesionální armáda</a:t>
            </a:r>
          </a:p>
          <a:p>
            <a:pPr>
              <a:lnSpc>
                <a:spcPct val="90000"/>
              </a:lnSpc>
            </a:pPr>
            <a:r>
              <a:rPr lang="cs-CZ" sz="2600" dirty="0" smtClean="0">
                <a:solidFill>
                  <a:schemeClr val="bg1"/>
                </a:solidFill>
              </a:rPr>
              <a:t>byrokratická úřednická státní správa</a:t>
            </a:r>
          </a:p>
          <a:p>
            <a:pPr>
              <a:lnSpc>
                <a:spcPct val="90000"/>
              </a:lnSpc>
            </a:pPr>
            <a:r>
              <a:rPr lang="cs-CZ" sz="2600" dirty="0" smtClean="0">
                <a:solidFill>
                  <a:schemeClr val="bg1"/>
                </a:solidFill>
              </a:rPr>
              <a:t>vzdělaní ministři a rádci z řad bohatých</a:t>
            </a:r>
          </a:p>
          <a:p>
            <a:pPr>
              <a:lnSpc>
                <a:spcPct val="90000"/>
              </a:lnSpc>
              <a:buNone/>
            </a:pPr>
            <a:r>
              <a:rPr lang="cs-CZ" sz="2600" dirty="0" smtClean="0">
                <a:solidFill>
                  <a:schemeClr val="bg1"/>
                </a:solidFill>
              </a:rPr>
              <a:t>    měšťanů (bál se moci svých příbuzných </a:t>
            </a:r>
          </a:p>
          <a:p>
            <a:pPr>
              <a:lnSpc>
                <a:spcPct val="90000"/>
              </a:lnSpc>
              <a:buNone/>
            </a:pPr>
            <a:r>
              <a:rPr lang="cs-CZ" sz="2600" dirty="0" smtClean="0">
                <a:solidFill>
                  <a:schemeClr val="bg1"/>
                </a:solidFill>
              </a:rPr>
              <a:t>    a šlechty)</a:t>
            </a:r>
          </a:p>
          <a:p>
            <a:pPr>
              <a:lnSpc>
                <a:spcPct val="90000"/>
              </a:lnSpc>
            </a:pPr>
            <a:r>
              <a:rPr lang="cs-CZ" sz="2600" dirty="0" smtClean="0">
                <a:solidFill>
                  <a:schemeClr val="bg1"/>
                </a:solidFill>
              </a:rPr>
              <a:t>tři nejdůležitější ministři Ludvíka XIV.:</a:t>
            </a:r>
          </a:p>
          <a:p>
            <a:pPr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    </a:t>
            </a:r>
            <a:r>
              <a:rPr lang="cs-CZ" sz="2600" dirty="0" err="1" smtClean="0">
                <a:solidFill>
                  <a:srgbClr val="FFFF00"/>
                </a:solidFill>
              </a:rPr>
              <a:t>Jean</a:t>
            </a:r>
            <a:r>
              <a:rPr lang="cs-CZ" sz="2600" dirty="0" smtClean="0">
                <a:solidFill>
                  <a:srgbClr val="FFFF00"/>
                </a:solidFill>
              </a:rPr>
              <a:t>-</a:t>
            </a:r>
            <a:r>
              <a:rPr lang="cs-CZ" sz="2600" dirty="0" err="1" smtClean="0">
                <a:solidFill>
                  <a:srgbClr val="FFFF00"/>
                </a:solidFill>
              </a:rPr>
              <a:t>Baptiste</a:t>
            </a:r>
            <a:r>
              <a:rPr lang="cs-CZ" sz="2600" dirty="0" smtClean="0">
                <a:solidFill>
                  <a:srgbClr val="FFFF00"/>
                </a:solidFill>
              </a:rPr>
              <a:t> </a:t>
            </a:r>
            <a:r>
              <a:rPr lang="cs-CZ" sz="2600" dirty="0" err="1" smtClean="0">
                <a:solidFill>
                  <a:srgbClr val="FFFF00"/>
                </a:solidFill>
              </a:rPr>
              <a:t>Colbert</a:t>
            </a:r>
            <a:r>
              <a:rPr lang="cs-CZ" sz="2600" dirty="0" smtClean="0">
                <a:solidFill>
                  <a:srgbClr val="FFFF00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 - ministr financí</a:t>
            </a:r>
          </a:p>
          <a:p>
            <a:pPr>
              <a:buNone/>
            </a:pPr>
            <a:r>
              <a:rPr lang="cs-CZ" sz="2600" dirty="0" smtClean="0">
                <a:solidFill>
                  <a:srgbClr val="FFFF00"/>
                </a:solidFill>
              </a:rPr>
              <a:t>    </a:t>
            </a:r>
            <a:r>
              <a:rPr lang="cs-CZ" sz="2600" dirty="0" err="1" smtClean="0">
                <a:solidFill>
                  <a:srgbClr val="FFFF00"/>
                </a:solidFill>
              </a:rPr>
              <a:t>Hugues</a:t>
            </a:r>
            <a:r>
              <a:rPr lang="cs-CZ" sz="2600" dirty="0" smtClean="0">
                <a:solidFill>
                  <a:srgbClr val="FFFF00"/>
                </a:solidFill>
              </a:rPr>
              <a:t> de </a:t>
            </a:r>
            <a:r>
              <a:rPr lang="cs-CZ" sz="2600" dirty="0" err="1" smtClean="0">
                <a:solidFill>
                  <a:srgbClr val="FFFF00"/>
                </a:solidFill>
              </a:rPr>
              <a:t>Lionne</a:t>
            </a:r>
            <a:r>
              <a:rPr lang="cs-CZ" sz="2600" dirty="0" smtClean="0">
                <a:solidFill>
                  <a:srgbClr val="FFFF00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-  ministr zahraničí </a:t>
            </a:r>
          </a:p>
          <a:p>
            <a:pPr>
              <a:buNone/>
            </a:pPr>
            <a:r>
              <a:rPr lang="cs-CZ" sz="2600" dirty="0" smtClean="0">
                <a:solidFill>
                  <a:schemeClr val="bg1"/>
                </a:solidFill>
              </a:rPr>
              <a:t>    </a:t>
            </a:r>
            <a:r>
              <a:rPr lang="cs-CZ" sz="2600" dirty="0" smtClean="0">
                <a:solidFill>
                  <a:srgbClr val="FFFF00"/>
                </a:solidFill>
              </a:rPr>
              <a:t>Michel </a:t>
            </a:r>
            <a:r>
              <a:rPr lang="cs-CZ" sz="2600" dirty="0" err="1" smtClean="0">
                <a:solidFill>
                  <a:srgbClr val="FFFF00"/>
                </a:solidFill>
              </a:rPr>
              <a:t>Le</a:t>
            </a:r>
            <a:r>
              <a:rPr lang="cs-CZ" sz="2600" dirty="0" smtClean="0">
                <a:solidFill>
                  <a:srgbClr val="FFFF00"/>
                </a:solidFill>
              </a:rPr>
              <a:t> </a:t>
            </a:r>
            <a:r>
              <a:rPr lang="cs-CZ" sz="2600" dirty="0" err="1" smtClean="0">
                <a:solidFill>
                  <a:srgbClr val="FFFF00"/>
                </a:solidFill>
              </a:rPr>
              <a:t>Tellier</a:t>
            </a:r>
            <a:r>
              <a:rPr lang="cs-CZ" sz="2600" dirty="0" smtClean="0">
                <a:solidFill>
                  <a:srgbClr val="FFFF00"/>
                </a:solidFill>
              </a:rPr>
              <a:t> </a:t>
            </a:r>
            <a:r>
              <a:rPr lang="cs-CZ" sz="2600" dirty="0" smtClean="0">
                <a:solidFill>
                  <a:schemeClr val="bg1"/>
                </a:solidFill>
              </a:rPr>
              <a:t>-  ministr vojenství</a:t>
            </a:r>
          </a:p>
          <a:p>
            <a:pPr>
              <a:buNone/>
            </a:pPr>
            <a:r>
              <a:rPr lang="cs-CZ" sz="2600" b="1" spc="150" dirty="0" smtClean="0">
                <a:ln w="11430"/>
                <a:solidFill>
                  <a:schemeClr val="bg1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  </a:t>
            </a:r>
            <a:r>
              <a:rPr lang="cs-CZ" sz="2600" spc="150" dirty="0" err="1" smtClean="0">
                <a:ln w="11430"/>
                <a:solidFill>
                  <a:srgbClr val="FFFF00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Sébastien</a:t>
            </a:r>
            <a:r>
              <a:rPr lang="cs-CZ" sz="2600" spc="150" dirty="0" smtClean="0">
                <a:ln w="11430"/>
                <a:solidFill>
                  <a:srgbClr val="FFFF00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sz="2600" spc="150" dirty="0" err="1" smtClean="0">
                <a:ln w="11430"/>
                <a:solidFill>
                  <a:srgbClr val="FFFF00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Le</a:t>
            </a:r>
            <a:r>
              <a:rPr lang="cs-CZ" sz="2600" spc="150" dirty="0" smtClean="0">
                <a:ln w="11430"/>
                <a:solidFill>
                  <a:srgbClr val="FFFF00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sz="2600" spc="150" dirty="0" err="1" smtClean="0">
                <a:ln w="11430"/>
                <a:solidFill>
                  <a:srgbClr val="FFFF00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Prestre</a:t>
            </a:r>
            <a:r>
              <a:rPr lang="cs-CZ" sz="2600" spc="150" dirty="0" smtClean="0">
                <a:ln w="11430"/>
                <a:solidFill>
                  <a:srgbClr val="FFFF00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de </a:t>
            </a:r>
            <a:r>
              <a:rPr lang="cs-CZ" sz="2600" spc="150" dirty="0" err="1" smtClean="0">
                <a:ln w="11430"/>
                <a:solidFill>
                  <a:srgbClr val="FFFF00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Vauban</a:t>
            </a:r>
            <a:r>
              <a:rPr lang="cs-CZ" sz="2600" spc="150" dirty="0" smtClean="0">
                <a:ln w="11430"/>
                <a:solidFill>
                  <a:srgbClr val="FFFF00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sz="2600" spc="150" dirty="0" smtClean="0">
                <a:ln w="11430"/>
                <a:solidFill>
                  <a:schemeClr val="bg1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- vojenský inženýr </a:t>
            </a:r>
            <a:r>
              <a:rPr lang="cs-CZ" sz="2600" b="1" spc="150" dirty="0" smtClean="0">
                <a:ln w="11430"/>
                <a:solidFill>
                  <a:schemeClr val="bg1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/>
            </a:r>
            <a:br>
              <a:rPr lang="cs-CZ" sz="2600" b="1" spc="150" dirty="0" smtClean="0">
                <a:ln w="11430"/>
                <a:solidFill>
                  <a:schemeClr val="bg1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</a:br>
            <a:endParaRPr lang="cs-CZ" sz="2600" dirty="0" smtClean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cs-CZ" sz="2600" dirty="0" smtClean="0">
              <a:solidFill>
                <a:schemeClr val="bg1"/>
              </a:solidFill>
            </a:endParaRPr>
          </a:p>
          <a:p>
            <a:pPr>
              <a:lnSpc>
                <a:spcPct val="90000"/>
              </a:lnSpc>
            </a:pPr>
            <a:endParaRPr lang="cs-CZ" sz="2600" dirty="0">
              <a:solidFill>
                <a:schemeClr val="bg1"/>
              </a:solidFill>
            </a:endParaRPr>
          </a:p>
        </p:txBody>
      </p:sp>
      <p:pic>
        <p:nvPicPr>
          <p:cNvPr id="4" name="Picture 2" descr="http://t1.gstatic.com/images?q=tbn:ANd9GcSNv0fewmZA1VsML24WqXifMFRhljhkJuwcRY0ugsz4jkDjyXGsl0GpYj9nYA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300192" y="2420888"/>
            <a:ext cx="2460229" cy="374441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6" name="Šipka doprava 5"/>
          <p:cNvSpPr/>
          <p:nvPr/>
        </p:nvSpPr>
        <p:spPr>
          <a:xfrm>
            <a:off x="5868144" y="4869160"/>
            <a:ext cx="978408" cy="484632"/>
          </a:xfrm>
          <a:prstGeom prst="rightArrow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286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286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286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86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86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2867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2867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28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28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2867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8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8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2867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286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86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867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500"/>
                                        <p:tgtEl>
                                          <p:spTgt spid="286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86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867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500"/>
                                        <p:tgtEl>
                                          <p:spTgt spid="2867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867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500" fill="hold"/>
                                        <p:tgtEl>
                                          <p:spTgt spid="28675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4" presetID="24" presetClass="entr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96" dur="1" fill="hold"/>
                                        <p:tgtEl>
                                          <p:spTgt spid="286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7" fill="hold">
                            <p:stCondLst>
                              <p:cond delay="500"/>
                            </p:stCondLst>
                            <p:childTnLst>
                              <p:par>
                                <p:cTn id="98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0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01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3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  <p:bldP spid="28674" grpId="1"/>
      <p:bldP spid="28675" grpId="0" build="p"/>
      <p:bldP spid="6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2" descr="http://thumbs.dreamstime.com/thumb_490/126980466695Qk6J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147679" cy="6858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44624"/>
            <a:ext cx="8229600" cy="1143000"/>
          </a:xfrm>
        </p:spPr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Náboženská politika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rgbClr val="002060"/>
          </a:solidFill>
        </p:spPr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heslo – „ Jeden král, jedna víra, jeden zákon“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1685 zrušen Nantský edikt </a:t>
            </a:r>
            <a:r>
              <a:rPr lang="cs-CZ" dirty="0" smtClean="0">
                <a:solidFill>
                  <a:schemeClr val="bg1"/>
                </a:solidFill>
              </a:rPr>
              <a:t> = opět pronásledování nekatolíků = hugenotů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dragonády = násilné ubytování dragounů u hugenotů = změna víry nebo emigrace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5" name="Picture 2" descr="http://upload.wikimedia.org/wikipedia/commons/thumb/4/40/Louis-xiv-lebrunl.jpg/220px-Louis-xiv-lebrun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8024" y="1412776"/>
            <a:ext cx="4176464" cy="4992773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4" name="Picture 4" descr="http://thumbnail038.mylivepage.com/chunk38/502782/599/small_POZAD%C3%8D%20-SLUNCE.gif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46944"/>
            <a:ext cx="9144000" cy="683844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2292" name="Rectangle 4"/>
          <p:cNvSpPr>
            <a:spLocks noGrp="1" noRot="1" noChangeArrowheads="1"/>
          </p:cNvSpPr>
          <p:nvPr>
            <p:ph type="title"/>
          </p:nvPr>
        </p:nvSpPr>
        <p:spPr>
          <a:xfrm>
            <a:off x="395536" y="197768"/>
            <a:ext cx="8229600" cy="1143000"/>
          </a:xfrm>
        </p:spPr>
        <p:txBody>
          <a:bodyPr>
            <a:normAutofit fontScale="90000"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Arial" charset="0"/>
              </a:rPr>
              <a:t>Ludvík </a:t>
            </a:r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Arial" charset="0"/>
              </a:rPr>
              <a:t>XIV. - hospodářská politika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Arial" charset="0"/>
            </a:endParaRPr>
          </a:p>
        </p:txBody>
      </p:sp>
      <p:sp>
        <p:nvSpPr>
          <p:cNvPr id="12297" name="Rectangle 9"/>
          <p:cNvSpPr>
            <a:spLocks noGrp="1" noRot="1" noChangeArrowheads="1"/>
          </p:cNvSpPr>
          <p:nvPr>
            <p:ph type="body" sz="half" idx="2"/>
          </p:nvPr>
        </p:nvSpPr>
        <p:spPr>
          <a:xfrm>
            <a:off x="4499992" y="1628800"/>
            <a:ext cx="4320480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feudalismus</a:t>
            </a:r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král + katolická církev + šlechta X poddaní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rozmařilý, nákladný život</a:t>
            </a:r>
            <a:endParaRPr lang="cs-CZ" dirty="0">
              <a:solidFill>
                <a:schemeClr val="bg1"/>
              </a:solidFill>
            </a:endParaRPr>
          </a:p>
          <a:p>
            <a:r>
              <a:rPr lang="cs-CZ" dirty="0" smtClean="0">
                <a:solidFill>
                  <a:schemeClr val="bg1"/>
                </a:solidFill>
              </a:rPr>
              <a:t>vysoká cla, vysoký </a:t>
            </a:r>
            <a:r>
              <a:rPr lang="cs-CZ" dirty="0">
                <a:solidFill>
                  <a:schemeClr val="bg1"/>
                </a:solidFill>
              </a:rPr>
              <a:t>pronájem </a:t>
            </a:r>
            <a:r>
              <a:rPr lang="cs-CZ" dirty="0" smtClean="0">
                <a:solidFill>
                  <a:schemeClr val="bg1"/>
                </a:solidFill>
              </a:rPr>
              <a:t>půdy, zvyšování daní = nespokojenost </a:t>
            </a:r>
            <a:r>
              <a:rPr lang="cs-CZ" dirty="0">
                <a:solidFill>
                  <a:schemeClr val="bg1"/>
                </a:solidFill>
              </a:rPr>
              <a:t>poddaných</a:t>
            </a:r>
          </a:p>
        </p:txBody>
      </p:sp>
      <p:pic>
        <p:nvPicPr>
          <p:cNvPr id="12295" name="Picture 7" descr="louisXIV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95536" y="1484313"/>
            <a:ext cx="3816350" cy="5040312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6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72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5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30" dur="5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2" grpId="0"/>
      <p:bldP spid="12297" grpId="0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 descr="http://wallpapers.fun4you.cz/walls/w1973/7994_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9514" y="0"/>
            <a:ext cx="9148018" cy="6858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48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rPr>
              <a:t>Hospodářská politika</a:t>
            </a:r>
            <a:endParaRPr lang="cs-CZ" sz="48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+mn-lt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07504" y="1855365"/>
            <a:ext cx="4680520" cy="4525963"/>
          </a:xfrm>
          <a:solidFill>
            <a:srgbClr val="FFC000"/>
          </a:solidFill>
        </p:spPr>
        <p:txBody>
          <a:bodyPr>
            <a:noAutofit/>
          </a:bodyPr>
          <a:lstStyle/>
          <a:p>
            <a:r>
              <a:rPr lang="cs-CZ" b="1" dirty="0" smtClean="0"/>
              <a:t>podpora podnikání</a:t>
            </a:r>
          </a:p>
          <a:p>
            <a:r>
              <a:rPr lang="cs-CZ" dirty="0" smtClean="0"/>
              <a:t>šlechta se ale bála podnikat = prvenství stále patří Anglii</a:t>
            </a:r>
          </a:p>
          <a:p>
            <a:r>
              <a:rPr lang="cs-CZ" dirty="0" smtClean="0"/>
              <a:t>manufakturní výroba soustředěna na luxusní zboží</a:t>
            </a:r>
          </a:p>
          <a:p>
            <a:r>
              <a:rPr lang="cs-CZ" b="1" dirty="0" smtClean="0">
                <a:solidFill>
                  <a:schemeClr val="bg2">
                    <a:lumMod val="25000"/>
                  </a:schemeClr>
                </a:solidFill>
              </a:rPr>
              <a:t>ministr financí </a:t>
            </a:r>
            <a:r>
              <a:rPr lang="cs-CZ" b="1" dirty="0" err="1" smtClean="0">
                <a:solidFill>
                  <a:schemeClr val="bg2">
                    <a:lumMod val="25000"/>
                  </a:schemeClr>
                </a:solidFill>
              </a:rPr>
              <a:t>Colbert</a:t>
            </a:r>
            <a:endParaRPr lang="cs-CZ" b="1" dirty="0" smtClean="0">
              <a:solidFill>
                <a:schemeClr val="bg2">
                  <a:lumMod val="25000"/>
                </a:schemeClr>
              </a:solidFill>
            </a:endParaRPr>
          </a:p>
          <a:p>
            <a:r>
              <a:rPr lang="cs-CZ" b="1" dirty="0" smtClean="0"/>
              <a:t>nová odbytiště, kolonie</a:t>
            </a:r>
          </a:p>
          <a:p>
            <a:r>
              <a:rPr lang="cs-CZ" b="1" dirty="0" smtClean="0"/>
              <a:t>vznik Východoindické a Západoindické společnosti</a:t>
            </a:r>
            <a:endParaRPr lang="cs-CZ" b="1" dirty="0"/>
          </a:p>
        </p:txBody>
      </p:sp>
      <p:pic>
        <p:nvPicPr>
          <p:cNvPr id="33794" name="Picture 2" descr="http://www.galleryhistoricalfigures.com/images/Louis_XIV_Robes_Full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220072" y="1124744"/>
            <a:ext cx="3609975" cy="5419725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6" dur="1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1" dur="1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48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Pronikání do kolonií</a:t>
            </a:r>
            <a:endParaRPr lang="cs-CZ" sz="48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1484784"/>
            <a:ext cx="4038600" cy="4525963"/>
          </a:xfrm>
        </p:spPr>
        <p:txBody>
          <a:bodyPr>
            <a:normAutofit/>
          </a:bodyPr>
          <a:lstStyle/>
          <a:p>
            <a:r>
              <a:rPr lang="cs-CZ" dirty="0" smtClean="0">
                <a:solidFill>
                  <a:schemeClr val="bg1"/>
                </a:solidFill>
              </a:rPr>
              <a:t>nová odbytiště – Kanada ( kožešiny)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Severní Amerika (Louisiana – třtinové plantáže)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Madagaskar, Indonésie, území v Indii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obchod s </a:t>
            </a:r>
            <a:r>
              <a:rPr lang="cs-CZ" dirty="0" err="1" smtClean="0">
                <a:solidFill>
                  <a:schemeClr val="bg1"/>
                </a:solidFill>
              </a:rPr>
              <a:t>černošškými</a:t>
            </a:r>
            <a:r>
              <a:rPr lang="cs-CZ" dirty="0" smtClean="0">
                <a:solidFill>
                  <a:schemeClr val="bg1"/>
                </a:solidFill>
              </a:rPr>
              <a:t> otroky</a:t>
            </a:r>
          </a:p>
          <a:p>
            <a:pPr>
              <a:buNone/>
            </a:pPr>
            <a:endParaRPr lang="cs-CZ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  <p:pic>
        <p:nvPicPr>
          <p:cNvPr id="53250" name="Picture 2" descr="http://www.frenchcreoles.com/louisian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332607" y="2924944"/>
            <a:ext cx="4559873" cy="34563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2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5325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F200"/>
            </a:gs>
            <a:gs pos="45000">
              <a:srgbClr val="FF7A00"/>
            </a:gs>
            <a:gs pos="70000">
              <a:srgbClr val="FF0300"/>
            </a:gs>
            <a:gs pos="100000">
              <a:srgbClr val="4D0808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323528" y="44624"/>
            <a:ext cx="8385175" cy="1023938"/>
          </a:xfrm>
        </p:spPr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pPr algn="ctr"/>
            <a:r>
              <a:rPr lang="cs-CZ" b="1" spc="150" dirty="0">
                <a:ln w="11430"/>
                <a:solidFill>
                  <a:srgbClr val="C00000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rPr>
              <a:t>Poloha Louisiany v </a:t>
            </a:r>
            <a:r>
              <a:rPr lang="cs-CZ" b="1" spc="150" dirty="0" smtClean="0">
                <a:ln w="11430"/>
                <a:solidFill>
                  <a:srgbClr val="C00000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  <a:latin typeface="+mn-lt"/>
              </a:rPr>
              <a:t>USA</a:t>
            </a:r>
            <a:endParaRPr lang="cs-CZ" b="1" spc="150" dirty="0">
              <a:ln w="11430"/>
              <a:solidFill>
                <a:srgbClr val="C00000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  <a:latin typeface="+mn-lt"/>
            </a:endParaRPr>
          </a:p>
        </p:txBody>
      </p:sp>
      <p:pic>
        <p:nvPicPr>
          <p:cNvPr id="41988" name="Picture 4" descr="Map of Louisiana Purchase"/>
          <p:cNvPicPr>
            <a:picLocks noChangeAspect="1" noChangeArrowheads="1"/>
          </p:cNvPicPr>
          <p:nvPr/>
        </p:nvPicPr>
        <p:blipFill>
          <a:blip r:embed="rId2" cstate="print"/>
          <a:srcRect l="3787" t="9134" r="2057" b="10971"/>
          <a:stretch>
            <a:fillRect/>
          </a:stretch>
        </p:blipFill>
        <p:spPr bwMode="auto">
          <a:xfrm>
            <a:off x="323528" y="1268760"/>
            <a:ext cx="8561194" cy="5256584"/>
          </a:xfrm>
          <a:prstGeom prst="rect">
            <a:avLst/>
          </a:prstGeom>
          <a:noFill/>
          <a:ln>
            <a:solidFill>
              <a:srgbClr val="C00000"/>
            </a:solidFill>
          </a:ln>
        </p:spPr>
      </p:pic>
      <p:sp>
        <p:nvSpPr>
          <p:cNvPr id="6" name="Šipka dolů 5"/>
          <p:cNvSpPr/>
          <p:nvPr/>
        </p:nvSpPr>
        <p:spPr>
          <a:xfrm>
            <a:off x="3851920" y="836712"/>
            <a:ext cx="700656" cy="1554472"/>
          </a:xfrm>
          <a:prstGeom prst="downArrow">
            <a:avLst>
              <a:gd name="adj1" fmla="val 34055"/>
              <a:gd name="adj2" fmla="val 50000"/>
            </a:avLst>
          </a:prstGeom>
          <a:solidFill>
            <a:srgbClr val="FFFF00"/>
          </a:solidFill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</p:cSld>
  <p:clrMapOvr>
    <a:masterClrMapping/>
  </p:clrMapOvr>
  <p:transition spd="slow">
    <p:comb dir="vert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198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6" grpId="0"/>
      <p:bldP spid="6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-27384"/>
            <a:ext cx="8229600" cy="1143000"/>
          </a:xfrm>
        </p:spPr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48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Kanada</a:t>
            </a:r>
            <a:endParaRPr lang="cs-CZ" sz="48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5184576" cy="5877272"/>
          </a:xfrm>
        </p:spPr>
        <p:txBody>
          <a:bodyPr>
            <a:noAutofit/>
          </a:bodyPr>
          <a:lstStyle/>
          <a:p>
            <a:r>
              <a:rPr lang="cs-CZ" sz="2500" i="1" dirty="0" smtClean="0">
                <a:solidFill>
                  <a:schemeClr val="bg1"/>
                </a:solidFill>
              </a:rPr>
              <a:t>měla se stát Novou Francií</a:t>
            </a:r>
          </a:p>
          <a:p>
            <a:r>
              <a:rPr lang="cs-CZ" sz="2500" i="1" dirty="0" smtClean="0">
                <a:solidFill>
                  <a:schemeClr val="bg1"/>
                </a:solidFill>
              </a:rPr>
              <a:t>v roce 1683 žilo v této největší francouzské kolonii už víc než 10.000 Francouzů</a:t>
            </a:r>
          </a:p>
          <a:p>
            <a:r>
              <a:rPr lang="cs-CZ" sz="2500" b="1" i="1" dirty="0" smtClean="0">
                <a:solidFill>
                  <a:srgbClr val="FFC000"/>
                </a:solidFill>
              </a:rPr>
              <a:t>objevena Mississippi </a:t>
            </a:r>
          </a:p>
          <a:p>
            <a:r>
              <a:rPr lang="cs-CZ" sz="2500" b="1" i="1" dirty="0" smtClean="0">
                <a:solidFill>
                  <a:srgbClr val="FFFF00"/>
                </a:solidFill>
              </a:rPr>
              <a:t>Robert de La </a:t>
            </a:r>
            <a:r>
              <a:rPr lang="cs-CZ" sz="2500" b="1" i="1" dirty="0" err="1" smtClean="0">
                <a:solidFill>
                  <a:srgbClr val="FFFF00"/>
                </a:solidFill>
              </a:rPr>
              <a:t>Salle</a:t>
            </a:r>
            <a:r>
              <a:rPr lang="cs-CZ" sz="2500" b="1" i="1" dirty="0" smtClean="0">
                <a:solidFill>
                  <a:srgbClr val="FFFF00"/>
                </a:solidFill>
              </a:rPr>
              <a:t>  </a:t>
            </a:r>
            <a:r>
              <a:rPr lang="cs-CZ" sz="2500" i="1" dirty="0" smtClean="0">
                <a:solidFill>
                  <a:schemeClr val="bg1"/>
                </a:solidFill>
              </a:rPr>
              <a:t>zabral pro krále obrovské území v širokém dalekém okolí řeky, nazvané na počest francouzského krále – </a:t>
            </a:r>
            <a:r>
              <a:rPr lang="cs-CZ" sz="2500" i="1" dirty="0" smtClean="0">
                <a:solidFill>
                  <a:srgbClr val="FFFF00"/>
                </a:solidFill>
              </a:rPr>
              <a:t>Louisiana</a:t>
            </a:r>
          </a:p>
          <a:p>
            <a:r>
              <a:rPr lang="cs-CZ" sz="2500" i="1" dirty="0" smtClean="0">
                <a:solidFill>
                  <a:schemeClr val="bg1"/>
                </a:solidFill>
              </a:rPr>
              <a:t>v Karibiku začaly vzkvétat francouzské kolonie v Antilách - příliv otroků a pěstování koloniálních plodin, hlavně cukru </a:t>
            </a:r>
            <a:br>
              <a:rPr lang="cs-CZ" sz="2500" i="1" dirty="0" smtClean="0">
                <a:solidFill>
                  <a:schemeClr val="bg1"/>
                </a:solidFill>
              </a:rPr>
            </a:br>
            <a:r>
              <a:rPr lang="cs-CZ" sz="2500" i="1" dirty="0" smtClean="0">
                <a:solidFill>
                  <a:schemeClr val="bg1"/>
                </a:solidFill>
              </a:rPr>
              <a:t/>
            </a:r>
            <a:br>
              <a:rPr lang="cs-CZ" sz="2500" i="1" dirty="0" smtClean="0">
                <a:solidFill>
                  <a:schemeClr val="bg1"/>
                </a:solidFill>
              </a:rPr>
            </a:br>
            <a:r>
              <a:rPr lang="cs-CZ" sz="2500" i="1" dirty="0" smtClean="0">
                <a:solidFill>
                  <a:schemeClr val="bg1"/>
                </a:solidFill>
              </a:rPr>
              <a:t/>
            </a:r>
            <a:br>
              <a:rPr lang="cs-CZ" sz="2500" i="1" dirty="0" smtClean="0">
                <a:solidFill>
                  <a:schemeClr val="bg1"/>
                </a:solidFill>
              </a:rPr>
            </a:br>
            <a:endParaRPr lang="cs-CZ" sz="2500" i="1" dirty="0">
              <a:solidFill>
                <a:schemeClr val="bg1"/>
              </a:solidFill>
            </a:endParaRPr>
          </a:p>
        </p:txBody>
      </p:sp>
      <p:pic>
        <p:nvPicPr>
          <p:cNvPr id="19460" name="Picture 4" descr="http://wwp.greenwichmeantime.com/images/usa/mississippi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508104" y="476672"/>
            <a:ext cx="3168352" cy="2486171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19462" name="Picture 6" descr="http://www.tpwd.state.tx.us/learning/webcasts/texas/images/05_la_sal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940152" y="3284984"/>
            <a:ext cx="2381250" cy="31337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0" name="Obdélník 9"/>
          <p:cNvSpPr/>
          <p:nvPr/>
        </p:nvSpPr>
        <p:spPr>
          <a:xfrm>
            <a:off x="6228184" y="6021288"/>
            <a:ext cx="1952009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b="1" i="1" dirty="0" smtClean="0">
                <a:solidFill>
                  <a:srgbClr val="002060"/>
                </a:solidFill>
              </a:rPr>
              <a:t>Robert de La </a:t>
            </a:r>
            <a:r>
              <a:rPr lang="cs-CZ" b="1" i="1" dirty="0" err="1" smtClean="0">
                <a:solidFill>
                  <a:srgbClr val="002060"/>
                </a:solidFill>
              </a:rPr>
              <a:t>Salle</a:t>
            </a:r>
            <a:r>
              <a:rPr lang="cs-CZ" b="1" i="1" dirty="0" smtClean="0">
                <a:solidFill>
                  <a:srgbClr val="002060"/>
                </a:solidFill>
              </a:rPr>
              <a:t> </a:t>
            </a:r>
            <a:endParaRPr lang="cs-CZ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1946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4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18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" fill="hold">
                            <p:stCondLst>
                              <p:cond delay="4000"/>
                            </p:stCondLst>
                            <p:childTnLst>
                              <p:par>
                                <p:cTn id="20" presetID="1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6000"/>
                            </p:stCondLst>
                            <p:childTnLst>
                              <p:par>
                                <p:cTn id="24" presetID="1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8000"/>
                            </p:stCondLst>
                            <p:childTnLst>
                              <p:par>
                                <p:cTn id="28" presetID="1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0000"/>
                            </p:stCondLst>
                            <p:childTnLst>
                              <p:par>
                                <p:cTn id="32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1946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3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0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4274" name="Picture 2" descr="http://www.enchantedlearning.com/explorers/gifs/Lasallemap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339752" y="1052736"/>
            <a:ext cx="6264696" cy="5356432"/>
          </a:xfrm>
          <a:prstGeom prst="rect">
            <a:avLst/>
          </a:prstGeom>
          <a:noFill/>
        </p:spPr>
      </p:pic>
      <p:pic>
        <p:nvPicPr>
          <p:cNvPr id="54276" name="Picture 4" descr="http://www.jimwegryn.com/Names/Ships/label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51520" y="260648"/>
            <a:ext cx="2924324" cy="2292244"/>
          </a:xfrm>
          <a:prstGeom prst="rect">
            <a:avLst/>
          </a:prstGeom>
          <a:noFill/>
        </p:spPr>
      </p:pic>
      <p:pic>
        <p:nvPicPr>
          <p:cNvPr id="54278" name="Picture 6" descr="http://cache2.artprintimages.com/p/LRG/37/3729/UZQAF00Z/art-print/robert-cavalier-sieur-de-la-salle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2996952"/>
            <a:ext cx="2001182" cy="266429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427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5427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2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5427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www.blueskiesmusic.net/sitebuilder/images/Blue_background_2-1184x75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6512" y="0"/>
            <a:ext cx="9144000" cy="6858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0" y="44624"/>
            <a:ext cx="9144000" cy="1143000"/>
          </a:xfrm>
        </p:spPr>
        <p:txBody>
          <a:bodyPr>
            <a:no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4000" b="1" spc="150" dirty="0" err="1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Jean</a:t>
            </a:r>
            <a:r>
              <a:rPr lang="cs-CZ" sz="40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-</a:t>
            </a:r>
            <a:r>
              <a:rPr lang="cs-CZ" sz="4000" b="1" spc="150" dirty="0" err="1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Baptiste</a:t>
            </a:r>
            <a:r>
              <a:rPr lang="cs-CZ" sz="40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sz="4000" b="1" spc="150" dirty="0" err="1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Colbert</a:t>
            </a:r>
            <a:r>
              <a:rPr lang="cs-CZ" sz="40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(*1619 – †1683)</a:t>
            </a:r>
            <a:endParaRPr lang="cs-CZ" sz="40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323528" y="1268760"/>
            <a:ext cx="8820472" cy="4525963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ministr financí ( i hospodářství, obchodu, námořnictva  a kolonií v jedné osobě)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autorem mnoha občanských, trestních, obchodních a jiných nařízení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1666 založil Akademii věd</a:t>
            </a:r>
          </a:p>
        </p:txBody>
      </p:sp>
      <p:pic>
        <p:nvPicPr>
          <p:cNvPr id="38914" name="Picture 2" descr="http://simonak.eu/images/obrazky_ostatni_strany/h_k/9_6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75654" y="2924944"/>
            <a:ext cx="2672810" cy="35283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chemeClr val="bg1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Obdélník 7"/>
          <p:cNvSpPr/>
          <p:nvPr/>
        </p:nvSpPr>
        <p:spPr>
          <a:xfrm>
            <a:off x="467544" y="5745450"/>
            <a:ext cx="5256584" cy="707886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cs-CZ" sz="2000" i="1" dirty="0" smtClean="0">
                <a:solidFill>
                  <a:schemeClr val="bg1"/>
                </a:solidFill>
              </a:rPr>
              <a:t>Těmito slovy se rozloučil umírající kardinál </a:t>
            </a:r>
          </a:p>
          <a:p>
            <a:pPr algn="ctr"/>
            <a:r>
              <a:rPr lang="cs-CZ" sz="2000" i="1" dirty="0" err="1" smtClean="0">
                <a:solidFill>
                  <a:schemeClr val="bg1"/>
                </a:solidFill>
              </a:rPr>
              <a:t>Mazarin</a:t>
            </a:r>
            <a:r>
              <a:rPr lang="cs-CZ" sz="2000" i="1" dirty="0" smtClean="0">
                <a:solidFill>
                  <a:schemeClr val="bg1"/>
                </a:solidFill>
              </a:rPr>
              <a:t> s francouzským králem Ludvíkem XIV. </a:t>
            </a:r>
            <a:endParaRPr lang="cs-CZ" sz="2000" i="1" dirty="0">
              <a:solidFill>
                <a:schemeClr val="bg1"/>
              </a:solidFill>
            </a:endParaRPr>
          </a:p>
        </p:txBody>
      </p:sp>
      <p:sp>
        <p:nvSpPr>
          <p:cNvPr id="9" name="Vodorovný svitek 8"/>
          <p:cNvSpPr/>
          <p:nvPr/>
        </p:nvSpPr>
        <p:spPr>
          <a:xfrm>
            <a:off x="611560" y="3645024"/>
            <a:ext cx="4680520" cy="1944216"/>
          </a:xfrm>
          <a:prstGeom prst="horizontalScroll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1115616" y="3956863"/>
            <a:ext cx="4032448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 smtClean="0"/>
              <a:t>Dlužím Vám mnoho,“ ale myslím, že jsme vyrovnáni, když vám dávám </a:t>
            </a:r>
            <a:r>
              <a:rPr lang="cs-CZ" sz="2400" i="1" dirty="0" err="1" smtClean="0"/>
              <a:t>Colberta</a:t>
            </a:r>
            <a:r>
              <a:rPr lang="cs-CZ" sz="2400" i="1" dirty="0" smtClean="0"/>
              <a:t>.“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0" dur="1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4" dur="1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8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animBg="1"/>
      <p:bldP spid="9" grpId="0" animBg="1"/>
      <p:bldP spid="1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nd01.jxs.cz/227/417/8fa8cecfd9_39995477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8018" cy="6858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16393" name="Rectangle 9"/>
          <p:cNvSpPr>
            <a:spLocks noGrp="1" noRot="1" noChangeArrowheads="1"/>
          </p:cNvSpPr>
          <p:nvPr>
            <p:ph type="body" sz="half" idx="2"/>
          </p:nvPr>
        </p:nvSpPr>
        <p:spPr>
          <a:xfrm>
            <a:off x="395536" y="1385392"/>
            <a:ext cx="4896544" cy="3699792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cs-CZ" b="1" i="1" dirty="0">
                <a:solidFill>
                  <a:schemeClr val="bg1"/>
                </a:solidFill>
                <a:effectLst/>
                <a:sym typeface="Wingdings 3" pitchFamily="18" charset="2"/>
              </a:rPr>
              <a:t>hospodářská </a:t>
            </a:r>
            <a:r>
              <a:rPr lang="cs-CZ" b="1" i="1" dirty="0" smtClean="0">
                <a:solidFill>
                  <a:schemeClr val="bg1"/>
                </a:solidFill>
                <a:effectLst/>
                <a:sym typeface="Wingdings 3" pitchFamily="18" charset="2"/>
              </a:rPr>
              <a:t>politika</a:t>
            </a:r>
            <a:r>
              <a:rPr lang="cs-CZ" dirty="0" smtClean="0">
                <a:solidFill>
                  <a:schemeClr val="bg1"/>
                </a:solidFill>
                <a:sym typeface="Wingdings 3" pitchFamily="18" charset="2"/>
              </a:rPr>
              <a:t>, merkantilismus = </a:t>
            </a:r>
            <a:r>
              <a:rPr lang="cs-CZ" dirty="0" smtClean="0">
                <a:solidFill>
                  <a:schemeClr val="bg1"/>
                </a:solidFill>
                <a:effectLst/>
                <a:sym typeface="Wingdings 3" pitchFamily="18" charset="2"/>
              </a:rPr>
              <a:t>obchodování</a:t>
            </a:r>
          </a:p>
          <a:p>
            <a:pPr>
              <a:lnSpc>
                <a:spcPct val="90000"/>
              </a:lnSpc>
            </a:pPr>
            <a:r>
              <a:rPr lang="cs-CZ" dirty="0" smtClean="0">
                <a:solidFill>
                  <a:schemeClr val="bg1"/>
                </a:solidFill>
              </a:rPr>
              <a:t>„merkantilismus“ =  latinsky –</a:t>
            </a:r>
            <a:r>
              <a:rPr lang="cs-CZ" dirty="0" err="1" smtClean="0">
                <a:solidFill>
                  <a:schemeClr val="bg1"/>
                </a:solidFill>
              </a:rPr>
              <a:t>mercator</a:t>
            </a:r>
            <a:r>
              <a:rPr lang="cs-CZ" dirty="0" smtClean="0">
                <a:solidFill>
                  <a:schemeClr val="bg1"/>
                </a:solidFill>
              </a:rPr>
              <a:t> = obchodník, </a:t>
            </a:r>
            <a:r>
              <a:rPr lang="cs-CZ" dirty="0" err="1" smtClean="0">
                <a:solidFill>
                  <a:schemeClr val="bg1"/>
                </a:solidFill>
              </a:rPr>
              <a:t>Mercurius</a:t>
            </a:r>
            <a:r>
              <a:rPr lang="cs-CZ" dirty="0" smtClean="0">
                <a:solidFill>
                  <a:schemeClr val="bg1"/>
                </a:solidFill>
              </a:rPr>
              <a:t>  = římský bůh obchodu</a:t>
            </a:r>
          </a:p>
          <a:p>
            <a:pPr>
              <a:lnSpc>
                <a:spcPct val="90000"/>
              </a:lnSpc>
            </a:pP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8196" name="Picture 4" descr="http://upload.wikimedia.org/wikipedia/commons/thumb/7/70/Jean-Baptiste_Colbert.jpg/220px-Jean-Baptiste_Colbert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088" y="1340768"/>
            <a:ext cx="3351141" cy="4752528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323528" y="44624"/>
            <a:ext cx="8229600" cy="1143000"/>
          </a:xfrm>
        </p:spPr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54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Merkantilismus</a:t>
            </a:r>
            <a:endParaRPr lang="cs-CZ" sz="54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</p:cSld>
  <p:clrMapOvr>
    <a:masterClrMapping/>
  </p:clrMapOvr>
  <p:transition>
    <p:strips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39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6393" grpId="0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27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457200" y="-99392"/>
            <a:ext cx="8229600" cy="1143000"/>
          </a:xfrm>
        </p:spPr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Zásady merkantilismu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7504" y="836712"/>
            <a:ext cx="8784976" cy="4525963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využívat zdroje z vlastní země, vlastní suroviny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bohatství země je určeno množstvím drahých kovů v zemi = neplatit zlatem a stříbrem za cizí výrobky, nakupovat v cizině výměnou za vlastní výrobky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vyvážet zboží do ciziny za zlato a stříbro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vyhledávat trhy v cizině k prodeji vlastních výrobků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bohatství se vytváří v obchodních vztazích (mezinárodní obchod)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vydávání ochranných cel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nakupovat v cizině výrobky v polotovaru, doma je opracovat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pečovat o zalidnění země, o vzdělání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60" name="Picture 4" descr="http://nd01.jxs.cz/149/438/e724ad0b53_21731903_o2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157567" cy="685800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Kde vzít na nákladný život krále?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820472" cy="4525963"/>
          </a:xfrm>
        </p:spPr>
        <p:txBody>
          <a:bodyPr>
            <a:noAutofit/>
          </a:bodyPr>
          <a:lstStyle/>
          <a:p>
            <a:r>
              <a:rPr lang="cs-CZ" sz="2800" i="1" dirty="0" smtClean="0">
                <a:solidFill>
                  <a:schemeClr val="bg1"/>
                </a:solidFill>
              </a:rPr>
              <a:t>financování válek, zvětšování armády a loďstva, budování pevností, vydržování královského dvora a nákladné stavby jako Versailles </a:t>
            </a:r>
          </a:p>
          <a:p>
            <a:r>
              <a:rPr lang="cs-CZ" sz="2800" i="1" dirty="0" smtClean="0">
                <a:solidFill>
                  <a:schemeClr val="bg1"/>
                </a:solidFill>
              </a:rPr>
              <a:t>Francie neměla žádné kolonie se zlatem a stříbrem jako   Španělé</a:t>
            </a:r>
          </a:p>
          <a:p>
            <a:r>
              <a:rPr lang="cs-CZ" sz="2800" i="1" dirty="0" smtClean="0">
                <a:solidFill>
                  <a:schemeClr val="bg1"/>
                </a:solidFill>
              </a:rPr>
              <a:t>neměla obchodní loďstvo jako Nizozemí, které obchodovalo s Evropou se zbožím z dalekých zemí</a:t>
            </a:r>
          </a:p>
          <a:p>
            <a:r>
              <a:rPr lang="cs-CZ" sz="2800" i="1" dirty="0" smtClean="0">
                <a:solidFill>
                  <a:schemeClr val="bg1"/>
                </a:solidFill>
              </a:rPr>
              <a:t> </a:t>
            </a:r>
            <a:r>
              <a:rPr lang="cs-CZ" sz="2800" i="1" dirty="0" err="1" smtClean="0">
                <a:solidFill>
                  <a:schemeClr val="bg1"/>
                </a:solidFill>
              </a:rPr>
              <a:t>Colbert</a:t>
            </a:r>
            <a:r>
              <a:rPr lang="cs-CZ" sz="2800" i="1" dirty="0" smtClean="0">
                <a:solidFill>
                  <a:schemeClr val="bg1"/>
                </a:solidFill>
              </a:rPr>
              <a:t> usiloval o zisk nových a rozšíření stávajících zámořských území</a:t>
            </a:r>
          </a:p>
          <a:p>
            <a:r>
              <a:rPr lang="cs-CZ" sz="2800" i="1" dirty="0" smtClean="0">
                <a:solidFill>
                  <a:schemeClr val="bg1"/>
                </a:solidFill>
              </a:rPr>
              <a:t>v Senegalu byla založena francouzská obchodní základna</a:t>
            </a:r>
          </a:p>
          <a:p>
            <a:r>
              <a:rPr lang="cs-CZ" sz="2800" i="1" dirty="0" smtClean="0">
                <a:solidFill>
                  <a:schemeClr val="bg1"/>
                </a:solidFill>
              </a:rPr>
              <a:t> francouzské výboje v Indii</a:t>
            </a:r>
          </a:p>
          <a:p>
            <a:r>
              <a:rPr lang="cs-CZ" sz="2800" i="1" dirty="0" smtClean="0">
                <a:solidFill>
                  <a:schemeClr val="bg1"/>
                </a:solidFill>
              </a:rPr>
              <a:t>podporoval osídlení v Severní Americe </a:t>
            </a:r>
            <a:endParaRPr lang="cs-CZ" sz="2800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6000"/>
                            </p:stCondLst>
                            <p:childTnLst>
                              <p:par>
                                <p:cTn id="21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8000"/>
                            </p:stCondLst>
                            <p:childTnLst>
                              <p:par>
                                <p:cTn id="25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0000"/>
                            </p:stCondLst>
                            <p:childTnLst>
                              <p:par>
                                <p:cTn id="29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2000"/>
                            </p:stCondLst>
                            <p:childTnLst>
                              <p:par>
                                <p:cTn id="33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39999">
              <a:srgbClr val="0A128C"/>
            </a:gs>
            <a:gs pos="70000">
              <a:srgbClr val="181CC7"/>
            </a:gs>
            <a:gs pos="88000">
              <a:srgbClr val="7005D4"/>
            </a:gs>
            <a:gs pos="100000">
              <a:srgbClr val="8C3D91"/>
            </a:gs>
          </a:gsLst>
          <a:path path="rect">
            <a:fillToRect l="100000" t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48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Válečné loďstvo</a:t>
            </a:r>
            <a:endParaRPr lang="cs-CZ" sz="48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279301"/>
            <a:ext cx="5112568" cy="4525963"/>
          </a:xfrm>
        </p:spPr>
        <p:txBody>
          <a:bodyPr>
            <a:noAutofit/>
          </a:bodyPr>
          <a:lstStyle/>
          <a:p>
            <a:r>
              <a:rPr lang="cs-CZ" sz="2600" i="1" dirty="0" smtClean="0">
                <a:solidFill>
                  <a:schemeClr val="bg1"/>
                </a:solidFill>
              </a:rPr>
              <a:t>v katastrofálním stavu</a:t>
            </a:r>
          </a:p>
          <a:p>
            <a:r>
              <a:rPr lang="cs-CZ" sz="2600" i="1" dirty="0" err="1" smtClean="0">
                <a:solidFill>
                  <a:schemeClr val="bg1"/>
                </a:solidFill>
              </a:rPr>
              <a:t>Colbert</a:t>
            </a:r>
            <a:r>
              <a:rPr lang="cs-CZ" sz="2600" i="1" dirty="0" smtClean="0">
                <a:solidFill>
                  <a:schemeClr val="bg1"/>
                </a:solidFill>
              </a:rPr>
              <a:t> a později jeho syn </a:t>
            </a:r>
            <a:r>
              <a:rPr lang="cs-CZ" sz="2600" i="1" dirty="0" err="1" smtClean="0">
                <a:solidFill>
                  <a:schemeClr val="bg1"/>
                </a:solidFill>
              </a:rPr>
              <a:t>Siegnelay</a:t>
            </a:r>
            <a:r>
              <a:rPr lang="cs-CZ" sz="2600" i="1" dirty="0" smtClean="0">
                <a:solidFill>
                  <a:schemeClr val="bg1"/>
                </a:solidFill>
              </a:rPr>
              <a:t> v Brestu, </a:t>
            </a:r>
            <a:r>
              <a:rPr lang="cs-CZ" sz="2600" i="1" dirty="0" err="1" smtClean="0">
                <a:solidFill>
                  <a:schemeClr val="bg1"/>
                </a:solidFill>
              </a:rPr>
              <a:t>Dunkerque</a:t>
            </a:r>
            <a:r>
              <a:rPr lang="cs-CZ" sz="2600" i="1" dirty="0" smtClean="0">
                <a:solidFill>
                  <a:schemeClr val="bg1"/>
                </a:solidFill>
              </a:rPr>
              <a:t>, </a:t>
            </a:r>
            <a:r>
              <a:rPr lang="cs-CZ" sz="2600" i="1" dirty="0" err="1" smtClean="0">
                <a:solidFill>
                  <a:schemeClr val="bg1"/>
                </a:solidFill>
              </a:rPr>
              <a:t>Rochefortu</a:t>
            </a:r>
            <a:r>
              <a:rPr lang="cs-CZ" sz="2600" i="1" dirty="0" smtClean="0">
                <a:solidFill>
                  <a:schemeClr val="bg1"/>
                </a:solidFill>
              </a:rPr>
              <a:t> a </a:t>
            </a:r>
            <a:r>
              <a:rPr lang="cs-CZ" sz="2600" i="1" dirty="0" err="1" smtClean="0">
                <a:solidFill>
                  <a:schemeClr val="bg1"/>
                </a:solidFill>
              </a:rPr>
              <a:t>Toulonu</a:t>
            </a:r>
            <a:r>
              <a:rPr lang="cs-CZ" sz="2600" i="1" dirty="0" smtClean="0">
                <a:solidFill>
                  <a:schemeClr val="bg1"/>
                </a:solidFill>
              </a:rPr>
              <a:t> rozšiřovaly a opevňovaly válečné přístavy</a:t>
            </a:r>
          </a:p>
          <a:p>
            <a:r>
              <a:rPr lang="cs-CZ" sz="2600" i="1" dirty="0" smtClean="0">
                <a:solidFill>
                  <a:schemeClr val="bg1"/>
                </a:solidFill>
              </a:rPr>
              <a:t>stavby nových moderních loděnic</a:t>
            </a:r>
          </a:p>
          <a:p>
            <a:r>
              <a:rPr lang="cs-CZ" sz="2600" i="1" dirty="0" smtClean="0">
                <a:solidFill>
                  <a:schemeClr val="bg1"/>
                </a:solidFill>
              </a:rPr>
              <a:t>na konci 70. let měli Francouzi v Atlantiku už 116 velkých a 80 menších válečných lodí</a:t>
            </a:r>
          </a:p>
          <a:p>
            <a:r>
              <a:rPr lang="cs-CZ" sz="2600" i="1" dirty="0" smtClean="0">
                <a:solidFill>
                  <a:schemeClr val="bg1"/>
                </a:solidFill>
              </a:rPr>
              <a:t>ve Středomoří zajišťovalo ochranu francouzských zájmů 40 galér</a:t>
            </a:r>
          </a:p>
          <a:p>
            <a:r>
              <a:rPr lang="cs-CZ" sz="2600" i="1" dirty="0" smtClean="0">
                <a:solidFill>
                  <a:schemeClr val="bg1"/>
                </a:solidFill>
              </a:rPr>
              <a:t> 500 obchodních plavidel</a:t>
            </a:r>
          </a:p>
          <a:p>
            <a:endParaRPr lang="cs-CZ" sz="2600" i="1" dirty="0" smtClean="0">
              <a:solidFill>
                <a:schemeClr val="bg1"/>
              </a:solidFill>
            </a:endParaRPr>
          </a:p>
          <a:p>
            <a:endParaRPr lang="cs-CZ" sz="2600" i="1" dirty="0" smtClean="0">
              <a:solidFill>
                <a:schemeClr val="bg1"/>
              </a:solidFill>
            </a:endParaRPr>
          </a:p>
          <a:p>
            <a:endParaRPr lang="cs-CZ" sz="2600" i="1" dirty="0">
              <a:solidFill>
                <a:schemeClr val="bg1"/>
              </a:solidFill>
            </a:endParaRPr>
          </a:p>
        </p:txBody>
      </p:sp>
      <p:pic>
        <p:nvPicPr>
          <p:cNvPr id="18434" name="Picture 2" descr="http://pic.aceboard.net/img/5500/8828/112439256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64088" y="1052736"/>
            <a:ext cx="3384376" cy="270861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580112" y="4005064"/>
            <a:ext cx="3168352" cy="2308324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Francouzské loďstvo bylo dobře připraveno na střetnutí i s nejmocnější námořní velmocí té doby – Nizozemskem.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1843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16" presetClass="entr" presetSubtype="2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000"/>
                            </p:stCondLst>
                            <p:childTnLst>
                              <p:par>
                                <p:cTn id="37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9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 animBg="1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 descr="http://www.backgroundimages.info/images/image/green%20background%20im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-27384"/>
            <a:ext cx="9144000" cy="688538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7160" y="274638"/>
            <a:ext cx="9011344" cy="1143000"/>
          </a:xfrm>
        </p:spPr>
        <p:txBody>
          <a:bodyPr>
            <a:no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Michel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Le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 </a:t>
            </a:r>
            <a:r>
              <a:rPr lang="cs-CZ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Tellier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, markýz de </a:t>
            </a:r>
            <a:r>
              <a:rPr lang="cs-CZ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Louvois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/>
            </a:r>
            <a:b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</a:b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124744"/>
            <a:ext cx="4680520" cy="4525963"/>
          </a:xfrm>
        </p:spPr>
        <p:txBody>
          <a:bodyPr>
            <a:noAutofit/>
          </a:bodyPr>
          <a:lstStyle/>
          <a:p>
            <a:r>
              <a:rPr lang="cs-CZ" sz="2800" i="1" dirty="0" smtClean="0"/>
              <a:t>v 70. letech </a:t>
            </a:r>
            <a:r>
              <a:rPr lang="cs-CZ" sz="2800" b="1" i="1" dirty="0" smtClean="0"/>
              <a:t>ministrem války </a:t>
            </a:r>
            <a:r>
              <a:rPr lang="cs-CZ" sz="2800" i="1" dirty="0" smtClean="0"/>
              <a:t>po svém otci</a:t>
            </a:r>
          </a:p>
          <a:p>
            <a:r>
              <a:rPr lang="cs-CZ" sz="2800" i="1" dirty="0" smtClean="0"/>
              <a:t>špatný rádce v zahraniční politice</a:t>
            </a:r>
          </a:p>
          <a:p>
            <a:r>
              <a:rPr lang="cs-CZ" sz="2800" i="1" dirty="0" smtClean="0"/>
              <a:t>obhajoval francouzskou dobyvačnou politiku v zahraničí a nelítostnou přísnost proti domácím odpůrcům královského režimu</a:t>
            </a:r>
          </a:p>
          <a:p>
            <a:r>
              <a:rPr lang="cs-CZ" sz="2800" i="1" dirty="0" smtClean="0"/>
              <a:t>vznik disciplinované placené armády</a:t>
            </a:r>
          </a:p>
        </p:txBody>
      </p:sp>
      <p:pic>
        <p:nvPicPr>
          <p:cNvPr id="37890" name="Picture 2" descr="Obrázek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932040" y="980728"/>
            <a:ext cx="3915119" cy="4968552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3789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16" presetClass="entr" presetSubtype="2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backgroundimages.info/images/image/green%20background%20im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-27384"/>
            <a:ext cx="9144000" cy="688538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16632"/>
            <a:ext cx="8784976" cy="6480720"/>
          </a:xfrm>
        </p:spPr>
        <p:txBody>
          <a:bodyPr>
            <a:noAutofit/>
          </a:bodyPr>
          <a:lstStyle/>
          <a:p>
            <a:r>
              <a:rPr lang="cs-CZ" sz="2700" i="1" dirty="0" smtClean="0"/>
              <a:t>verbování, </a:t>
            </a:r>
            <a:r>
              <a:rPr lang="cs-CZ" sz="2700" i="1" dirty="0" smtClean="0">
                <a:solidFill>
                  <a:srgbClr val="FFFF00"/>
                </a:solidFill>
              </a:rPr>
              <a:t>vznik kasáren</a:t>
            </a:r>
            <a:r>
              <a:rPr lang="cs-CZ" sz="2700" i="1" dirty="0" smtClean="0"/>
              <a:t>, pravidelná strava, </a:t>
            </a:r>
            <a:r>
              <a:rPr lang="cs-CZ" sz="2700" i="1" dirty="0" smtClean="0">
                <a:solidFill>
                  <a:srgbClr val="FFFF00"/>
                </a:solidFill>
              </a:rPr>
              <a:t>žold</a:t>
            </a:r>
          </a:p>
          <a:p>
            <a:r>
              <a:rPr lang="cs-CZ" sz="2700" i="1" dirty="0" smtClean="0"/>
              <a:t>první pokusy ustrojit vojáky do stejné, barevně sladěné uniformy</a:t>
            </a:r>
          </a:p>
          <a:p>
            <a:r>
              <a:rPr lang="cs-CZ" sz="2700" i="1" dirty="0" smtClean="0">
                <a:solidFill>
                  <a:srgbClr val="FFFF00"/>
                </a:solidFill>
              </a:rPr>
              <a:t>zlepšena výzbroj  </a:t>
            </a:r>
            <a:r>
              <a:rPr lang="cs-CZ" sz="2700" i="1" dirty="0" smtClean="0"/>
              <a:t>- mušketa s doutnákem postupně nahrazena puškou s křesacím zámkem</a:t>
            </a:r>
          </a:p>
          <a:p>
            <a:r>
              <a:rPr lang="cs-CZ" sz="2700" i="1" dirty="0" smtClean="0"/>
              <a:t>vymizela kopí, </a:t>
            </a:r>
            <a:r>
              <a:rPr lang="cs-CZ" sz="2700" i="1" dirty="0" err="1" smtClean="0"/>
              <a:t>Vauban</a:t>
            </a:r>
            <a:r>
              <a:rPr lang="cs-CZ" sz="2700" i="1" dirty="0" smtClean="0"/>
              <a:t> vynalezl </a:t>
            </a:r>
            <a:r>
              <a:rPr lang="cs-CZ" sz="2700" i="1" dirty="0" smtClean="0">
                <a:solidFill>
                  <a:srgbClr val="FFFF00"/>
                </a:solidFill>
              </a:rPr>
              <a:t>systém připevnění bajonetu </a:t>
            </a:r>
            <a:r>
              <a:rPr lang="cs-CZ" sz="2700" i="1" dirty="0" smtClean="0"/>
              <a:t>k hlavni pušky, který nebránil ve vlastní střelbě</a:t>
            </a:r>
          </a:p>
          <a:p>
            <a:r>
              <a:rPr lang="cs-CZ" sz="2700" i="1" dirty="0" smtClean="0"/>
              <a:t>jízda, místo mečů šavle</a:t>
            </a:r>
          </a:p>
          <a:p>
            <a:r>
              <a:rPr lang="cs-CZ" sz="2700" i="1" dirty="0" smtClean="0">
                <a:solidFill>
                  <a:srgbClr val="FFFF00"/>
                </a:solidFill>
              </a:rPr>
              <a:t>pistole ustoupily karabinám</a:t>
            </a:r>
          </a:p>
          <a:p>
            <a:r>
              <a:rPr lang="cs-CZ" sz="2700" i="1" dirty="0" smtClean="0"/>
              <a:t>vylepšeno dělostřelectvo</a:t>
            </a:r>
          </a:p>
          <a:p>
            <a:r>
              <a:rPr lang="cs-CZ" sz="2700" i="1" dirty="0" smtClean="0"/>
              <a:t>francouzská armáda skládala z pluků pěchoty, jezdectva a elitních vojenských oddílů - </a:t>
            </a:r>
            <a:r>
              <a:rPr lang="cs-CZ" sz="2700" i="1" dirty="0" smtClean="0">
                <a:solidFill>
                  <a:srgbClr val="FFFF00"/>
                </a:solidFill>
              </a:rPr>
              <a:t>královské gardy a mušketýrů</a:t>
            </a:r>
          </a:p>
          <a:p>
            <a:r>
              <a:rPr lang="cs-CZ" sz="2700" i="1" dirty="0" smtClean="0"/>
              <a:t>nově zřízeny setniny granátníků, dělostřelců a vojenských profesionálů na dobývání a obranu pevností – </a:t>
            </a:r>
            <a:r>
              <a:rPr lang="cs-CZ" sz="2700" i="1" dirty="0" smtClean="0">
                <a:solidFill>
                  <a:srgbClr val="FFFF00"/>
                </a:solidFill>
              </a:rPr>
              <a:t>ženistů </a:t>
            </a:r>
            <a:r>
              <a:rPr lang="cs-CZ" sz="2700" i="1" dirty="0" smtClean="0"/>
              <a:t/>
            </a:r>
            <a:br>
              <a:rPr lang="cs-CZ" sz="2700" i="1" dirty="0" smtClean="0"/>
            </a:br>
            <a:r>
              <a:rPr lang="cs-CZ" sz="2700" i="1" dirty="0" smtClean="0"/>
              <a:t/>
            </a:r>
            <a:br>
              <a:rPr lang="cs-CZ" sz="2700" i="1" dirty="0" smtClean="0"/>
            </a:br>
            <a:r>
              <a:rPr lang="cs-CZ" sz="2700" i="1" dirty="0" smtClean="0"/>
              <a:t> </a:t>
            </a:r>
            <a:br>
              <a:rPr lang="cs-CZ" sz="2700" i="1" dirty="0" smtClean="0"/>
            </a:br>
            <a:r>
              <a:rPr lang="cs-CZ" sz="2700" i="1" dirty="0" smtClean="0"/>
              <a:t/>
            </a:r>
            <a:br>
              <a:rPr lang="cs-CZ" sz="2700" i="1" dirty="0" smtClean="0"/>
            </a:br>
            <a:endParaRPr lang="cs-CZ" sz="2700" i="1" dirty="0" smtClean="0"/>
          </a:p>
          <a:p>
            <a:endParaRPr lang="cs-CZ" sz="27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12000"/>
                            </p:stCondLst>
                            <p:childTnLst>
                              <p:par>
                                <p:cTn id="29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4000"/>
                            </p:stCondLst>
                            <p:childTnLst>
                              <p:par>
                                <p:cTn id="33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6000"/>
                            </p:stCondLst>
                            <p:childTnLst>
                              <p:par>
                                <p:cTn id="37" presetID="16" presetClass="entr" presetSubtype="37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Vertical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://www.backgroundimages.info/images/image/green%20background%20im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-27384"/>
            <a:ext cx="9144000" cy="6885384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 fontScale="90000"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err="1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Sébastien</a:t>
            </a:r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b="1" spc="150" dirty="0" err="1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Le</a:t>
            </a:r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r>
              <a:rPr lang="cs-CZ" b="1" spc="150" dirty="0" err="1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Prestre</a:t>
            </a:r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de </a:t>
            </a:r>
            <a:r>
              <a:rPr lang="cs-CZ" b="1" spc="150" dirty="0" err="1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Vauban</a:t>
            </a:r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</a:t>
            </a:r>
            <a:b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</a:br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(*1633 – †1707)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79512" y="1340768"/>
            <a:ext cx="5256584" cy="5328592"/>
          </a:xfrm>
        </p:spPr>
        <p:txBody>
          <a:bodyPr>
            <a:noAutofit/>
          </a:bodyPr>
          <a:lstStyle/>
          <a:p>
            <a:r>
              <a:rPr lang="cs-CZ" sz="2400" i="1" dirty="0" smtClean="0"/>
              <a:t>markýz, maršál,inženýr</a:t>
            </a:r>
          </a:p>
          <a:p>
            <a:r>
              <a:rPr lang="cs-CZ" sz="2400" i="1" dirty="0" smtClean="0"/>
              <a:t> pocházel z řad burgundské šlechty</a:t>
            </a:r>
          </a:p>
          <a:p>
            <a:r>
              <a:rPr lang="cs-CZ" sz="2400" i="1" dirty="0" smtClean="0"/>
              <a:t>nejzkušenější  osobnost na ministerstvu válku</a:t>
            </a:r>
          </a:p>
          <a:p>
            <a:r>
              <a:rPr lang="cs-CZ" sz="2400" b="1" i="1" dirty="0" err="1" smtClean="0">
                <a:solidFill>
                  <a:srgbClr val="FFFF00"/>
                </a:solidFill>
              </a:rPr>
              <a:t>Vaubanova</a:t>
            </a:r>
            <a:r>
              <a:rPr lang="cs-CZ" sz="2400" b="1" i="1" dirty="0" smtClean="0">
                <a:solidFill>
                  <a:srgbClr val="FFFF00"/>
                </a:solidFill>
              </a:rPr>
              <a:t> příručka obléhání</a:t>
            </a:r>
            <a:r>
              <a:rPr lang="cs-CZ" sz="2400" i="1" dirty="0" smtClean="0">
                <a:solidFill>
                  <a:srgbClr val="FFFF00"/>
                </a:solidFill>
              </a:rPr>
              <a:t> </a:t>
            </a:r>
          </a:p>
          <a:p>
            <a:r>
              <a:rPr lang="cs-CZ" sz="2400" i="1" dirty="0" smtClean="0"/>
              <a:t>zdokonalil obléhací metody, budoval pevnosti po celé Francii ( 30, 300 zdokonalil)</a:t>
            </a:r>
          </a:p>
          <a:p>
            <a:r>
              <a:rPr lang="cs-CZ" sz="2400" i="1" dirty="0" smtClean="0"/>
              <a:t>severovýchodní a severní hranici státu - „železná zeď“ několikrát zachránila Francii před totální porážkou a vpádem nepřátel do nitra země až k Paříži</a:t>
            </a:r>
            <a:br>
              <a:rPr lang="cs-CZ" sz="2400" i="1" dirty="0" smtClean="0"/>
            </a:br>
            <a:r>
              <a:rPr lang="cs-CZ" sz="2400" i="1" dirty="0" smtClean="0"/>
              <a:t/>
            </a:r>
            <a:br>
              <a:rPr lang="cs-CZ" sz="2400" i="1" dirty="0" smtClean="0"/>
            </a:br>
            <a:r>
              <a:rPr lang="cs-CZ" sz="2400" i="1" dirty="0" smtClean="0"/>
              <a:t> </a:t>
            </a:r>
            <a:br>
              <a:rPr lang="cs-CZ" sz="2400" i="1" dirty="0" smtClean="0"/>
            </a:br>
            <a:r>
              <a:rPr lang="cs-CZ" sz="2400" i="1" dirty="0" smtClean="0"/>
              <a:t/>
            </a:r>
            <a:br>
              <a:rPr lang="cs-CZ" sz="2400" i="1" dirty="0" smtClean="0"/>
            </a:br>
            <a:r>
              <a:rPr lang="cs-CZ" sz="2400" i="1" dirty="0" smtClean="0"/>
              <a:t/>
            </a:r>
            <a:br>
              <a:rPr lang="cs-CZ" sz="2400" i="1" dirty="0" smtClean="0"/>
            </a:br>
            <a:endParaRPr lang="cs-CZ" sz="2400" i="1" dirty="0"/>
          </a:p>
        </p:txBody>
      </p:sp>
      <p:pic>
        <p:nvPicPr>
          <p:cNvPr id="36870" name="Picture 6" descr="Soubor:Sebastien le Prestre de Vauban.pn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868143" y="980728"/>
            <a:ext cx="3111827" cy="4824536"/>
          </a:xfrm>
          <a:prstGeom prst="ellipse">
            <a:avLst/>
          </a:prstGeom>
          <a:ln w="190500" cap="rnd">
            <a:solidFill>
              <a:srgbClr val="C8C6BD"/>
            </a:solidFill>
            <a:prstDash val="solid"/>
          </a:ln>
          <a:effectLst>
            <a:outerShdw blurRad="127000" algn="bl" rotWithShape="0">
              <a:srgbClr val="000000"/>
            </a:outerShdw>
          </a:effectLst>
          <a:scene3d>
            <a:camera prst="perspectiveFront" fov="5400000"/>
            <a:lightRig rig="threePt" dir="t">
              <a:rot lat="0" lon="0" rev="192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</p:pic>
      <p:sp>
        <p:nvSpPr>
          <p:cNvPr id="7" name="Obdélník 6"/>
          <p:cNvSpPr/>
          <p:nvPr/>
        </p:nvSpPr>
        <p:spPr>
          <a:xfrm>
            <a:off x="5580112" y="5877272"/>
            <a:ext cx="3384376" cy="707886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wrap="square">
            <a:spAutoFit/>
          </a:bodyPr>
          <a:lstStyle/>
          <a:p>
            <a:r>
              <a:rPr lang="cs-CZ" sz="2000" i="1" dirty="0" smtClean="0"/>
              <a:t>„Město obležené </a:t>
            </a:r>
            <a:r>
              <a:rPr lang="cs-CZ" sz="2000" i="1" dirty="0" err="1" smtClean="0"/>
              <a:t>Vaubanem</a:t>
            </a:r>
            <a:r>
              <a:rPr lang="cs-CZ" sz="2000" i="1" dirty="0" smtClean="0"/>
              <a:t> </a:t>
            </a:r>
          </a:p>
          <a:p>
            <a:r>
              <a:rPr lang="cs-CZ" sz="2000" i="1" dirty="0" smtClean="0"/>
              <a:t>je předem dobyté město“.</a:t>
            </a:r>
            <a:endParaRPr lang="cs-CZ" sz="20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8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3687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4000"/>
                            </p:stCondLst>
                            <p:childTnLst>
                              <p:par>
                                <p:cTn id="25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6000"/>
                            </p:stCondLst>
                            <p:childTnLst>
                              <p:par>
                                <p:cTn id="29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8000"/>
                            </p:stCondLst>
                            <p:childTnLst>
                              <p:par>
                                <p:cTn id="33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0000"/>
                            </p:stCondLst>
                            <p:childTnLst>
                              <p:par>
                                <p:cTn id="37" presetID="16" presetClass="entr" presetSubtype="4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3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www.backgroundimages.info/images/image/green%20background%20im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-27384"/>
            <a:ext cx="9144000" cy="6885384"/>
          </a:xfrm>
          <a:prstGeom prst="rect">
            <a:avLst/>
          </a:prstGeom>
          <a:noFill/>
        </p:spPr>
      </p:pic>
      <p:pic>
        <p:nvPicPr>
          <p:cNvPr id="2" name="Picture 4" descr="Soubor:Vaubau par Pierre Duc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03848" y="2402886"/>
            <a:ext cx="5688632" cy="426647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 fontScale="90000"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err="1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Vaubanova</a:t>
            </a:r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 plastika umístěná v citadele pevnosti </a:t>
            </a:r>
            <a:r>
              <a:rPr lang="cs-CZ" b="1" spc="150" dirty="0" err="1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Besançon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47106" name="Picture 2" descr="Soubor:Citadelle Besançon.jpg">
            <a:hlinkClick r:id="rId5"/>
          </p:cNvPr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203516" y="1340768"/>
            <a:ext cx="4800532" cy="324036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4710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www.backgroundimages.info/images/image/green%20background%20imag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" y="-27384"/>
            <a:ext cx="9144000" cy="6885384"/>
          </a:xfrm>
          <a:prstGeom prst="rect">
            <a:avLst/>
          </a:prstGeom>
          <a:noFill/>
        </p:spPr>
      </p:pic>
      <p:pic>
        <p:nvPicPr>
          <p:cNvPr id="46082" name="Picture 2" descr="Soubor:Vaubaninvalides01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92080" y="548680"/>
            <a:ext cx="3672408" cy="4896544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Obdélník 5"/>
          <p:cNvSpPr/>
          <p:nvPr/>
        </p:nvSpPr>
        <p:spPr>
          <a:xfrm>
            <a:off x="5580112" y="5661248"/>
            <a:ext cx="3037178" cy="830997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wrap="none">
            <a:spAutoFit/>
          </a:bodyPr>
          <a:lstStyle/>
          <a:p>
            <a:r>
              <a:rPr lang="cs-CZ" sz="2400" i="1" dirty="0" err="1" smtClean="0"/>
              <a:t>Vaubanův</a:t>
            </a:r>
            <a:r>
              <a:rPr lang="cs-CZ" sz="2400" i="1" dirty="0" smtClean="0"/>
              <a:t> pomník</a:t>
            </a:r>
          </a:p>
          <a:p>
            <a:r>
              <a:rPr lang="cs-CZ" sz="2400" i="1" dirty="0" smtClean="0"/>
              <a:t> v pařížské invalidovně.</a:t>
            </a:r>
            <a:endParaRPr lang="cs-CZ" sz="2400" i="1" dirty="0"/>
          </a:p>
        </p:txBody>
      </p:sp>
      <p:sp>
        <p:nvSpPr>
          <p:cNvPr id="8" name="Obdélník 7"/>
          <p:cNvSpPr/>
          <p:nvPr/>
        </p:nvSpPr>
        <p:spPr>
          <a:xfrm>
            <a:off x="251520" y="476672"/>
            <a:ext cx="5112568" cy="48320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800" i="1" dirty="0" smtClean="0">
                <a:solidFill>
                  <a:schemeClr val="bg1"/>
                </a:solidFill>
              </a:rPr>
              <a:t> burgundský šlechtic</a:t>
            </a:r>
          </a:p>
          <a:p>
            <a:pPr>
              <a:buFont typeface="Arial" pitchFamily="34" charset="0"/>
              <a:buChar char="•"/>
            </a:pPr>
            <a:r>
              <a:rPr lang="cs-CZ" sz="2800" i="1" dirty="0" smtClean="0">
                <a:solidFill>
                  <a:schemeClr val="bg1"/>
                </a:solidFill>
              </a:rPr>
              <a:t> poctivý, spravedlivý, skromný,</a:t>
            </a:r>
          </a:p>
          <a:p>
            <a:r>
              <a:rPr lang="cs-CZ" sz="2800" i="1" dirty="0" smtClean="0">
                <a:solidFill>
                  <a:schemeClr val="bg1"/>
                </a:solidFill>
              </a:rPr>
              <a:t>  soucitný</a:t>
            </a:r>
          </a:p>
          <a:p>
            <a:pPr>
              <a:buFont typeface="Arial" pitchFamily="34" charset="0"/>
              <a:buChar char="•"/>
            </a:pPr>
            <a:r>
              <a:rPr lang="cs-CZ" sz="2800" i="1" dirty="0" smtClean="0">
                <a:solidFill>
                  <a:schemeClr val="bg1"/>
                </a:solidFill>
              </a:rPr>
              <a:t> silné sociální cítění – svými </a:t>
            </a:r>
          </a:p>
          <a:p>
            <a:r>
              <a:rPr lang="cs-CZ" sz="2800" i="1" dirty="0" smtClean="0">
                <a:solidFill>
                  <a:schemeClr val="bg1"/>
                </a:solidFill>
              </a:rPr>
              <a:t>  statěmi o sociální nerovnosti </a:t>
            </a:r>
          </a:p>
          <a:p>
            <a:r>
              <a:rPr lang="cs-CZ" sz="2800" i="1" dirty="0" smtClean="0">
                <a:solidFill>
                  <a:schemeClr val="bg1"/>
                </a:solidFill>
              </a:rPr>
              <a:t>  </a:t>
            </a:r>
            <a:r>
              <a:rPr lang="cs-CZ" sz="2800" i="1" dirty="0" smtClean="0">
                <a:solidFill>
                  <a:srgbClr val="FFFF00"/>
                </a:solidFill>
              </a:rPr>
              <a:t>upadl pak v nelibost u krále a </a:t>
            </a:r>
          </a:p>
          <a:p>
            <a:r>
              <a:rPr lang="cs-CZ" sz="2800" i="1" dirty="0" smtClean="0">
                <a:solidFill>
                  <a:srgbClr val="FFFF00"/>
                </a:solidFill>
              </a:rPr>
              <a:t>  bohatých vrstev</a:t>
            </a:r>
          </a:p>
          <a:p>
            <a:pPr>
              <a:buFont typeface="Arial" pitchFamily="34" charset="0"/>
              <a:buChar char="•"/>
            </a:pPr>
            <a:r>
              <a:rPr lang="cs-CZ" sz="2800" i="1" dirty="0" smtClean="0">
                <a:solidFill>
                  <a:schemeClr val="bg1"/>
                </a:solidFill>
              </a:rPr>
              <a:t> dodnes nese jeho jméno mnoho</a:t>
            </a:r>
          </a:p>
          <a:p>
            <a:r>
              <a:rPr lang="cs-CZ" sz="2800" i="1" dirty="0" smtClean="0">
                <a:solidFill>
                  <a:schemeClr val="bg1"/>
                </a:solidFill>
              </a:rPr>
              <a:t>  ulic náměstí, přírodních lokalit, </a:t>
            </a:r>
          </a:p>
          <a:p>
            <a:r>
              <a:rPr lang="cs-CZ" sz="2800" i="1" dirty="0" smtClean="0">
                <a:solidFill>
                  <a:schemeClr val="bg1"/>
                </a:solidFill>
              </a:rPr>
              <a:t>  hotelů, restaurací, kin atd. </a:t>
            </a:r>
          </a:p>
          <a:p>
            <a:pPr>
              <a:buFont typeface="Arial" pitchFamily="34" charset="0"/>
              <a:buChar char="•"/>
            </a:pPr>
            <a:endParaRPr lang="cs-CZ" sz="2800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608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6" presetClass="entr" presetSubtype="4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4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457200" y="-27384"/>
            <a:ext cx="8229600" cy="1143000"/>
          </a:xfrm>
        </p:spPr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Francie ve válkách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9939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179512" y="908720"/>
            <a:ext cx="8784976" cy="5472608"/>
          </a:xfrm>
        </p:spPr>
        <p:txBody>
          <a:bodyPr>
            <a:noAutofit/>
          </a:bodyPr>
          <a:lstStyle/>
          <a:p>
            <a:pPr>
              <a:buNone/>
            </a:pPr>
            <a:r>
              <a:rPr lang="cs-CZ" sz="2700" dirty="0" smtClean="0">
                <a:solidFill>
                  <a:schemeClr val="bg1"/>
                </a:solidFill>
              </a:rPr>
              <a:t>nepřátelé:</a:t>
            </a:r>
          </a:p>
          <a:p>
            <a:r>
              <a:rPr lang="cs-CZ" sz="2700" dirty="0" smtClean="0">
                <a:solidFill>
                  <a:schemeClr val="bg1"/>
                </a:solidFill>
              </a:rPr>
              <a:t>rakouští a španělští Habsburkové, Anglie</a:t>
            </a:r>
          </a:p>
          <a:p>
            <a:r>
              <a:rPr lang="cs-CZ" sz="2700" dirty="0" smtClean="0">
                <a:solidFill>
                  <a:schemeClr val="bg1"/>
                </a:solidFill>
              </a:rPr>
              <a:t>boje s </a:t>
            </a:r>
            <a:r>
              <a:rPr lang="cs-CZ" sz="2700" dirty="0" smtClean="0">
                <a:solidFill>
                  <a:srgbClr val="FFFF00"/>
                </a:solidFill>
              </a:rPr>
              <a:t>Augšpurskou ligou </a:t>
            </a:r>
            <a:r>
              <a:rPr lang="cs-CZ" sz="2700" dirty="0" smtClean="0">
                <a:solidFill>
                  <a:schemeClr val="bg1"/>
                </a:solidFill>
              </a:rPr>
              <a:t>( Německo, Anglie, Nizozemí, Švédsko, Španělsko):</a:t>
            </a:r>
          </a:p>
          <a:p>
            <a:pPr>
              <a:buFont typeface="Wingdings" pitchFamily="2" charset="2"/>
              <a:buChar char="Ø"/>
            </a:pPr>
            <a:r>
              <a:rPr lang="cs-CZ" sz="2700" i="1" dirty="0" smtClean="0">
                <a:solidFill>
                  <a:srgbClr val="FF0000"/>
                </a:solidFill>
              </a:rPr>
              <a:t>válka o dědictví falcké </a:t>
            </a:r>
            <a:r>
              <a:rPr lang="cs-CZ" sz="2700" dirty="0" smtClean="0">
                <a:solidFill>
                  <a:schemeClr val="bg1"/>
                </a:solidFill>
              </a:rPr>
              <a:t>( 1688 – 1697) = tzv.„devítiletá válka“ – Francie vítězí</a:t>
            </a:r>
          </a:p>
          <a:p>
            <a:pPr>
              <a:buFont typeface="Wingdings" pitchFamily="2" charset="2"/>
              <a:buChar char="Ø"/>
            </a:pPr>
            <a:r>
              <a:rPr lang="cs-CZ" sz="2700" i="1" dirty="0" smtClean="0">
                <a:solidFill>
                  <a:srgbClr val="FF0000"/>
                </a:solidFill>
              </a:rPr>
              <a:t>válka o dědictví španělské </a:t>
            </a:r>
            <a:r>
              <a:rPr lang="cs-CZ" sz="2700" dirty="0" smtClean="0">
                <a:solidFill>
                  <a:schemeClr val="bg1"/>
                </a:solidFill>
              </a:rPr>
              <a:t>( 1702 – 1712) – umírá bezdětný španělský král Karel II. = jeho sestry manželkami :</a:t>
            </a:r>
          </a:p>
          <a:p>
            <a:pPr>
              <a:buNone/>
            </a:pPr>
            <a:r>
              <a:rPr lang="cs-CZ" sz="2700" dirty="0" smtClean="0">
                <a:solidFill>
                  <a:schemeClr val="bg1"/>
                </a:solidFill>
              </a:rPr>
              <a:t>       </a:t>
            </a:r>
            <a:r>
              <a:rPr lang="cs-CZ" sz="2700" dirty="0" smtClean="0">
                <a:solidFill>
                  <a:srgbClr val="00B0F0"/>
                </a:solidFill>
              </a:rPr>
              <a:t>Marie Tereza + Ludvík XIV. z rodu Bourbonu</a:t>
            </a:r>
          </a:p>
          <a:p>
            <a:pPr>
              <a:buNone/>
            </a:pPr>
            <a:r>
              <a:rPr lang="cs-CZ" sz="2700" dirty="0" smtClean="0">
                <a:solidFill>
                  <a:schemeClr val="accent3"/>
                </a:solidFill>
              </a:rPr>
              <a:t>       Markéta Tereza + Leopold I.z rodu Habsburků</a:t>
            </a:r>
          </a:p>
          <a:p>
            <a:pPr>
              <a:buNone/>
            </a:pPr>
            <a:r>
              <a:rPr lang="cs-CZ" sz="2700" dirty="0" smtClean="0">
                <a:solidFill>
                  <a:schemeClr val="accent3"/>
                </a:solidFill>
              </a:rPr>
              <a:t>    </a:t>
            </a:r>
            <a:r>
              <a:rPr lang="cs-CZ" sz="2700" dirty="0" smtClean="0">
                <a:solidFill>
                  <a:schemeClr val="bg1"/>
                </a:solidFill>
              </a:rPr>
              <a:t>   ( Rakousko) =  nároky na trůn - </a:t>
            </a:r>
            <a:r>
              <a:rPr lang="cs-CZ" sz="2700" i="1" dirty="0" smtClean="0">
                <a:solidFill>
                  <a:srgbClr val="FFFF00"/>
                </a:solidFill>
              </a:rPr>
              <a:t>Bourbon nebo Habsburk?</a:t>
            </a:r>
            <a:endParaRPr lang="cs-CZ" sz="2700" i="1" dirty="0">
              <a:solidFill>
                <a:srgbClr val="FFFF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3993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6" dur="1" fill="hold"/>
                                        <p:tgtEl>
                                          <p:spTgt spid="3993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1" dur="1" fill="hold"/>
                                        <p:tgtEl>
                                          <p:spTgt spid="3993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3993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3993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6" dur="1" fill="hold"/>
                                        <p:tgtEl>
                                          <p:spTgt spid="3993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1" dur="1" fill="hold"/>
                                        <p:tgtEl>
                                          <p:spTgt spid="3993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6" dur="1" fill="hold"/>
                                        <p:tgtEl>
                                          <p:spTgt spid="3993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8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27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260648"/>
            <a:ext cx="8820472" cy="6264696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střídavé úspěchy i neúspěchy</a:t>
            </a:r>
          </a:p>
          <a:p>
            <a:r>
              <a:rPr lang="cs-CZ" sz="2800" dirty="0" smtClean="0">
                <a:solidFill>
                  <a:schemeClr val="bg1"/>
                </a:solidFill>
                <a:sym typeface="Wingdings 3" pitchFamily="18" charset="2"/>
              </a:rPr>
              <a:t>rozšířil Francii</a:t>
            </a:r>
            <a:r>
              <a:rPr lang="cs-CZ" sz="2800" dirty="0" smtClean="0">
                <a:sym typeface="Wingdings 3" pitchFamily="18" charset="2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sym typeface="Wingdings 3" pitchFamily="18" charset="2"/>
              </a:rPr>
              <a:t>o část jižního Nizozemí, Alsasko, Štrasburk</a:t>
            </a:r>
            <a:endParaRPr lang="cs-CZ" sz="2800" dirty="0" smtClean="0">
              <a:solidFill>
                <a:schemeClr val="bg1"/>
              </a:solidFill>
            </a:endParaRPr>
          </a:p>
          <a:p>
            <a:r>
              <a:rPr lang="cs-CZ" sz="2800" dirty="0" smtClean="0">
                <a:solidFill>
                  <a:schemeClr val="bg1"/>
                </a:solidFill>
              </a:rPr>
              <a:t>kompromis = na španělský trůn zvolen </a:t>
            </a:r>
            <a:r>
              <a:rPr lang="cs-CZ" sz="2800" b="1" dirty="0" smtClean="0">
                <a:solidFill>
                  <a:schemeClr val="bg1"/>
                </a:solidFill>
              </a:rPr>
              <a:t>vnuk</a:t>
            </a:r>
            <a:r>
              <a:rPr lang="cs-CZ" sz="2800" dirty="0" smtClean="0">
                <a:solidFill>
                  <a:schemeClr val="bg1"/>
                </a:solidFill>
              </a:rPr>
              <a:t> Ludvíka XIV. </a:t>
            </a:r>
            <a:r>
              <a:rPr lang="cs-CZ" sz="2800" dirty="0" smtClean="0">
                <a:solidFill>
                  <a:srgbClr val="FFFF00"/>
                </a:solidFill>
              </a:rPr>
              <a:t>Filip z </a:t>
            </a:r>
            <a:r>
              <a:rPr lang="cs-CZ" sz="2800" dirty="0" err="1" smtClean="0">
                <a:solidFill>
                  <a:srgbClr val="FFFF00"/>
                </a:solidFill>
              </a:rPr>
              <a:t>Anjou</a:t>
            </a:r>
            <a:r>
              <a:rPr lang="cs-CZ" sz="2800" dirty="0" smtClean="0">
                <a:solidFill>
                  <a:srgbClr val="FFFF00"/>
                </a:solidFill>
              </a:rPr>
              <a:t> jako Ludvík V. </a:t>
            </a:r>
            <a:r>
              <a:rPr lang="cs-CZ" sz="2800" dirty="0" smtClean="0">
                <a:solidFill>
                  <a:schemeClr val="bg1"/>
                </a:solidFill>
              </a:rPr>
              <a:t>– podmínka, že nesmí spojit Francii a Španělsko v jednu zem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finanční vyčerpání</a:t>
            </a:r>
          </a:p>
          <a:p>
            <a:endParaRPr lang="cs-CZ" sz="2800" dirty="0"/>
          </a:p>
        </p:txBody>
      </p:sp>
      <p:pic>
        <p:nvPicPr>
          <p:cNvPr id="55298" name="Picture 2" descr="http://leccos.com/pics/pic/filip_v._z_anjou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239767" y="2394966"/>
            <a:ext cx="2508697" cy="4202386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Obdélník 4"/>
          <p:cNvSpPr/>
          <p:nvPr/>
        </p:nvSpPr>
        <p:spPr>
          <a:xfrm>
            <a:off x="3059832" y="3342471"/>
            <a:ext cx="2808312" cy="2246769"/>
          </a:xfrm>
          <a:prstGeom prst="rect">
            <a:avLst/>
          </a:prstGeom>
          <a:ln>
            <a:solidFill>
              <a:srgbClr val="FFFF00"/>
            </a:solidFill>
          </a:ln>
        </p:spPr>
        <p:txBody>
          <a:bodyPr wrap="square">
            <a:spAutoFit/>
          </a:bodyPr>
          <a:lstStyle/>
          <a:p>
            <a:r>
              <a:rPr lang="cs-CZ" sz="2000" b="1" i="1" dirty="0" smtClean="0">
                <a:solidFill>
                  <a:schemeClr val="bg1"/>
                </a:solidFill>
              </a:rPr>
              <a:t>Filip V.</a:t>
            </a:r>
            <a:r>
              <a:rPr lang="cs-CZ" sz="2000" i="1" dirty="0" smtClean="0">
                <a:solidFill>
                  <a:schemeClr val="bg1"/>
                </a:solidFill>
              </a:rPr>
              <a:t> (</a:t>
            </a:r>
            <a:r>
              <a:rPr lang="cs-CZ" sz="2000" b="1" i="1" spc="150" dirty="0" smtClean="0">
                <a:ln w="11430"/>
                <a:solidFill>
                  <a:schemeClr val="bg1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*</a:t>
            </a:r>
            <a:r>
              <a:rPr lang="cs-CZ" sz="2000" i="1" dirty="0" smtClean="0">
                <a:solidFill>
                  <a:schemeClr val="bg1"/>
                </a:solidFill>
              </a:rPr>
              <a:t>1683 –</a:t>
            </a:r>
            <a:r>
              <a:rPr lang="cs-CZ" sz="2000" b="1" i="1" spc="150" dirty="0" smtClean="0">
                <a:ln w="11430"/>
                <a:solidFill>
                  <a:schemeClr val="bg1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†</a:t>
            </a:r>
            <a:r>
              <a:rPr lang="cs-CZ" sz="2000" i="1" dirty="0" smtClean="0">
                <a:solidFill>
                  <a:schemeClr val="bg1"/>
                </a:solidFill>
              </a:rPr>
              <a:t>1746) -španělský král z rodu Bourbonů vládnoucí v letech 1701 – 1746. Jeho otcem byl francouzský princ Ludvík, syn „krále Slunce“ Ludvíka XIV.</a:t>
            </a:r>
            <a:endParaRPr lang="cs-CZ" sz="2000" i="1" dirty="0">
              <a:solidFill>
                <a:schemeClr val="bg1"/>
              </a:solidFill>
            </a:endParaRPr>
          </a:p>
        </p:txBody>
      </p:sp>
      <p:pic>
        <p:nvPicPr>
          <p:cNvPr id="55300" name="Picture 4" descr="Soubor:Philip V 3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3356992"/>
            <a:ext cx="2321538" cy="316835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00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3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5530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6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2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1" dur="1" fill="hold"/>
                                        <p:tgtEl>
                                          <p:spTgt spid="5529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6" dur="1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path path="rect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xfrm>
            <a:off x="457200" y="44624"/>
            <a:ext cx="8229600" cy="1143000"/>
          </a:xfrm>
        </p:spPr>
        <p:txBody>
          <a:bodyPr>
            <a:normAutofit/>
          </a:bodyPr>
          <a:lstStyle/>
          <a:p>
            <a:r>
              <a:rPr lang="cs-CZ" sz="4800" dirty="0" smtClean="0">
                <a:solidFill>
                  <a:schemeClr val="bg1"/>
                </a:solidFill>
              </a:rPr>
              <a:t>Po smrti Ludvíka XIV.</a:t>
            </a:r>
            <a:endParaRPr lang="cs-CZ" sz="4800" dirty="0">
              <a:solidFill>
                <a:schemeClr val="bg1"/>
              </a:solidFill>
            </a:endParaRPr>
          </a:p>
        </p:txBody>
      </p:sp>
      <p:sp>
        <p:nvSpPr>
          <p:cNvPr id="7" name="Zástupný symbol pro obsah 6"/>
          <p:cNvSpPr>
            <a:spLocks noGrp="1"/>
          </p:cNvSpPr>
          <p:nvPr>
            <p:ph sz="half" idx="2"/>
          </p:nvPr>
        </p:nvSpPr>
        <p:spPr>
          <a:xfrm>
            <a:off x="4716016" y="1196752"/>
            <a:ext cx="4248472" cy="4525963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cs-CZ" dirty="0" smtClean="0">
                <a:solidFill>
                  <a:schemeClr val="bg1"/>
                </a:solidFill>
                <a:sym typeface="Wingdings 3" pitchFamily="18" charset="2"/>
              </a:rPr>
              <a:t>finanční vyčerpanost země</a:t>
            </a:r>
          </a:p>
          <a:p>
            <a:pPr>
              <a:lnSpc>
                <a:spcPct val="80000"/>
              </a:lnSpc>
            </a:pPr>
            <a:r>
              <a:rPr lang="cs-CZ" dirty="0" smtClean="0">
                <a:solidFill>
                  <a:schemeClr val="bg1"/>
                </a:solidFill>
                <a:sym typeface="Wingdings 3" pitchFamily="18" charset="2"/>
              </a:rPr>
              <a:t>na trůně pětiletý pravnuk  </a:t>
            </a:r>
            <a:r>
              <a:rPr lang="cs-CZ" dirty="0" smtClean="0">
                <a:solidFill>
                  <a:srgbClr val="FFFF00"/>
                </a:solidFill>
                <a:sym typeface="Wingdings 3" pitchFamily="18" charset="2"/>
              </a:rPr>
              <a:t>Ludvík XV.( 1715 – 1774)</a:t>
            </a:r>
          </a:p>
          <a:p>
            <a:pPr>
              <a:lnSpc>
                <a:spcPct val="80000"/>
              </a:lnSpc>
              <a:buNone/>
            </a:pPr>
            <a:r>
              <a:rPr lang="cs-CZ" dirty="0" smtClean="0">
                <a:solidFill>
                  <a:schemeClr val="bg1"/>
                </a:solidFill>
                <a:sym typeface="Wingdings 3" pitchFamily="18" charset="2"/>
              </a:rPr>
              <a:t>     ( slabý panovník)</a:t>
            </a:r>
          </a:p>
          <a:p>
            <a:pPr>
              <a:lnSpc>
                <a:spcPct val="80000"/>
              </a:lnSpc>
            </a:pPr>
            <a:r>
              <a:rPr lang="cs-CZ" dirty="0" smtClean="0">
                <a:solidFill>
                  <a:schemeClr val="bg1"/>
                </a:solidFill>
                <a:sym typeface="Wingdings 3" pitchFamily="18" charset="2"/>
              </a:rPr>
              <a:t>hluboké sociální rozdíly mezi obyvatelstvem vyvolaly za </a:t>
            </a:r>
            <a:r>
              <a:rPr lang="cs-CZ" dirty="0" smtClean="0">
                <a:solidFill>
                  <a:srgbClr val="FFFF00"/>
                </a:solidFill>
                <a:sym typeface="Wingdings 3" pitchFamily="18" charset="2"/>
              </a:rPr>
              <a:t>Ludvíka XVI. (1774 – 1792)</a:t>
            </a:r>
          </a:p>
          <a:p>
            <a:pPr>
              <a:lnSpc>
                <a:spcPct val="80000"/>
              </a:lnSpc>
            </a:pPr>
            <a:r>
              <a:rPr lang="cs-CZ" sz="3200" i="1" dirty="0" smtClean="0">
                <a:solidFill>
                  <a:srgbClr val="C00000"/>
                </a:solidFill>
                <a:sym typeface="Wingdings 3" pitchFamily="18" charset="2"/>
              </a:rPr>
              <a:t>Velkou francouzskou revoluci</a:t>
            </a:r>
          </a:p>
          <a:p>
            <a:pPr>
              <a:lnSpc>
                <a:spcPct val="80000"/>
              </a:lnSpc>
            </a:pPr>
            <a:endParaRPr lang="cs-CZ" dirty="0" smtClean="0">
              <a:solidFill>
                <a:schemeClr val="bg1"/>
              </a:solidFill>
            </a:endParaRPr>
          </a:p>
          <a:p>
            <a:endParaRPr lang="cs-CZ" dirty="0"/>
          </a:p>
        </p:txBody>
      </p:sp>
      <p:pic>
        <p:nvPicPr>
          <p:cNvPr id="43013" name="Picture 5" descr="versaille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268760"/>
            <a:ext cx="4302418" cy="3240360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8" name="Obdélník 7"/>
          <p:cNvSpPr/>
          <p:nvPr/>
        </p:nvSpPr>
        <p:spPr>
          <a:xfrm>
            <a:off x="1115616" y="4653136"/>
            <a:ext cx="2225225" cy="461665"/>
          </a:xfrm>
          <a:prstGeom prst="rect">
            <a:avLst/>
          </a:prstGeom>
          <a:ln>
            <a:solidFill>
              <a:schemeClr val="bg1"/>
            </a:solidFill>
          </a:ln>
        </p:spPr>
        <p:txBody>
          <a:bodyPr wrap="none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  <a:sym typeface="Wingdings 3" pitchFamily="18" charset="2"/>
              </a:rPr>
              <a:t>zámek Versailles</a:t>
            </a:r>
            <a:endParaRPr lang="cs-CZ" sz="2400" i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4301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12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4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4" dur="1" fill="hold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2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8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nu-tips.com/wp-content/uploads/2011/09/blu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1142998" y="-1142999"/>
            <a:ext cx="6858003" cy="9144003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-18256"/>
            <a:ext cx="8229600" cy="1143000"/>
          </a:xfrm>
        </p:spPr>
        <p:txBody>
          <a:bodyPr>
            <a:norm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48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Zámek Versailles</a:t>
            </a:r>
            <a:endParaRPr lang="cs-CZ" sz="48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pic>
        <p:nvPicPr>
          <p:cNvPr id="3" name="Picture 2" descr="http://82.114.195.35:90/ProjektModerniUmeni/Baroko/barokn%C3%AD%20architektura/10.Versailles%20-%20n%C3%A1vrh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1052736"/>
            <a:ext cx="8486775" cy="5419725"/>
          </a:xfrm>
          <a:prstGeom prst="rect">
            <a:avLst/>
          </a:prstGeom>
          <a:noFill/>
          <a:ln>
            <a:solidFill>
              <a:schemeClr val="bg1"/>
            </a:solidFill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" name="Picture 2" descr="http://nu-tips.com/wp-content/uploads/2011/09/blu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27384"/>
            <a:ext cx="9144000" cy="6885384"/>
          </a:xfrm>
          <a:prstGeom prst="rect">
            <a:avLst/>
          </a:prstGeom>
          <a:noFill/>
        </p:spPr>
      </p:pic>
      <p:pic>
        <p:nvPicPr>
          <p:cNvPr id="4" name="Picture 2" descr="Soubor:LouisXIVVersailles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39552" y="284651"/>
            <a:ext cx="4680520" cy="6240693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Obdélník 4"/>
          <p:cNvSpPr/>
          <p:nvPr/>
        </p:nvSpPr>
        <p:spPr>
          <a:xfrm>
            <a:off x="5652120" y="188640"/>
            <a:ext cx="2999796" cy="83099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Socha Ludvíka XIV.</a:t>
            </a:r>
          </a:p>
          <a:p>
            <a:r>
              <a:rPr lang="cs-CZ" sz="2400" i="1" dirty="0" smtClean="0">
                <a:solidFill>
                  <a:schemeClr val="bg1"/>
                </a:solidFill>
              </a:rPr>
              <a:t> před hlavním zámkem</a:t>
            </a:r>
            <a:endParaRPr lang="cs-CZ" sz="2400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2" descr="http://nu-tips.com/wp-content/uploads/2011/09/blu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-27384"/>
            <a:ext cx="9144000" cy="6885384"/>
          </a:xfrm>
          <a:prstGeom prst="rect">
            <a:avLst/>
          </a:prstGeom>
          <a:noFill/>
        </p:spPr>
      </p:pic>
      <p:sp>
        <p:nvSpPr>
          <p:cNvPr id="44038" name="Rectangle 6"/>
          <p:cNvSpPr>
            <a:spLocks noGrp="1" noRot="1" noChangeArrowheads="1"/>
          </p:cNvSpPr>
          <p:nvPr>
            <p:ph type="title"/>
          </p:nvPr>
        </p:nvSpPr>
        <p:spPr>
          <a:xfrm>
            <a:off x="0" y="44624"/>
            <a:ext cx="8820472" cy="1143000"/>
          </a:xfrm>
        </p:spPr>
        <p:txBody>
          <a:bodyPr>
            <a:normAutofit fontScale="90000"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Francie udávala v Evropě </a:t>
            </a:r>
            <a:r>
              <a:rPr lang="cs-CZ" b="1" spc="150" dirty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tón v módě, kultuře a umění</a:t>
            </a:r>
          </a:p>
        </p:txBody>
      </p:sp>
      <p:sp>
        <p:nvSpPr>
          <p:cNvPr id="44040" name="Rectangle 8"/>
          <p:cNvSpPr>
            <a:spLocks noGrp="1" noRot="1" noChangeArrowheads="1"/>
          </p:cNvSpPr>
          <p:nvPr>
            <p:ph type="body" sz="half" idx="4294967295"/>
          </p:nvPr>
        </p:nvSpPr>
        <p:spPr>
          <a:xfrm>
            <a:off x="323528" y="4762500"/>
            <a:ext cx="8496944" cy="1834852"/>
          </a:xfrm>
        </p:spPr>
        <p:txBody>
          <a:bodyPr>
            <a:normAutofit fontScale="92500" lnSpcReduction="10000"/>
          </a:bodyPr>
          <a:lstStyle/>
          <a:p>
            <a:r>
              <a:rPr lang="cs-CZ" sz="2800" dirty="0" smtClean="0">
                <a:solidFill>
                  <a:schemeClr val="bg1"/>
                </a:solidFill>
              </a:rPr>
              <a:t>ve stylu barokního klasicismu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vzor </a:t>
            </a:r>
            <a:r>
              <a:rPr lang="cs-CZ" sz="2800" dirty="0">
                <a:solidFill>
                  <a:schemeClr val="bg1"/>
                </a:solidFill>
              </a:rPr>
              <a:t>pro evropské </a:t>
            </a:r>
            <a:r>
              <a:rPr lang="cs-CZ" sz="2800" dirty="0" smtClean="0">
                <a:solidFill>
                  <a:schemeClr val="bg1"/>
                </a:solidFill>
              </a:rPr>
              <a:t>panovníky (</a:t>
            </a:r>
            <a:r>
              <a:rPr lang="cs-CZ" sz="2800" dirty="0" err="1" smtClean="0">
                <a:solidFill>
                  <a:schemeClr val="bg1"/>
                </a:solidFill>
              </a:rPr>
              <a:t>Petrodvorec</a:t>
            </a:r>
            <a:r>
              <a:rPr lang="cs-CZ" sz="2800" dirty="0" smtClean="0">
                <a:solidFill>
                  <a:schemeClr val="bg1"/>
                </a:solidFill>
              </a:rPr>
              <a:t>, </a:t>
            </a:r>
            <a:r>
              <a:rPr lang="cs-CZ" sz="2800" dirty="0" err="1" smtClean="0">
                <a:solidFill>
                  <a:schemeClr val="bg1"/>
                </a:solidFill>
              </a:rPr>
              <a:t>Schönbrunn</a:t>
            </a:r>
            <a:r>
              <a:rPr lang="cs-CZ" sz="2800" dirty="0" smtClean="0">
                <a:solidFill>
                  <a:schemeClr val="bg1"/>
                </a:solidFill>
              </a:rPr>
              <a:t>)</a:t>
            </a:r>
            <a:endParaRPr lang="cs-CZ" sz="2800" dirty="0">
              <a:solidFill>
                <a:schemeClr val="bg1"/>
              </a:solidFill>
            </a:endParaRPr>
          </a:p>
          <a:p>
            <a:r>
              <a:rPr lang="cs-CZ" sz="2800" dirty="0">
                <a:solidFill>
                  <a:schemeClr val="bg1"/>
                </a:solidFill>
              </a:rPr>
              <a:t>f</a:t>
            </a:r>
            <a:r>
              <a:rPr lang="cs-CZ" sz="2800" dirty="0" smtClean="0">
                <a:solidFill>
                  <a:schemeClr val="bg1"/>
                </a:solidFill>
              </a:rPr>
              <a:t>ontány</a:t>
            </a:r>
            <a:r>
              <a:rPr lang="cs-CZ" sz="2800" dirty="0">
                <a:solidFill>
                  <a:schemeClr val="bg1"/>
                </a:solidFill>
              </a:rPr>
              <a:t>, vodotrysky, </a:t>
            </a:r>
            <a:r>
              <a:rPr lang="cs-CZ" sz="2800" dirty="0" smtClean="0">
                <a:solidFill>
                  <a:schemeClr val="bg1"/>
                </a:solidFill>
              </a:rPr>
              <a:t>kaskády, umělé jeskyně, geometricky </a:t>
            </a:r>
            <a:r>
              <a:rPr lang="cs-CZ" sz="2800" dirty="0">
                <a:solidFill>
                  <a:schemeClr val="bg1"/>
                </a:solidFill>
              </a:rPr>
              <a:t>zastřižené </a:t>
            </a:r>
            <a:r>
              <a:rPr lang="cs-CZ" sz="2800" dirty="0" smtClean="0">
                <a:solidFill>
                  <a:schemeClr val="bg1"/>
                </a:solidFill>
              </a:rPr>
              <a:t>keře aj.</a:t>
            </a:r>
            <a:endParaRPr lang="cs-CZ" sz="2800" dirty="0">
              <a:solidFill>
                <a:schemeClr val="bg1"/>
              </a:solidFill>
            </a:endParaRPr>
          </a:p>
        </p:txBody>
      </p:sp>
      <p:pic>
        <p:nvPicPr>
          <p:cNvPr id="8" name="Picture 2" descr="Soubor:Chateau-de-versailles-cour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55576" y="1340768"/>
            <a:ext cx="7620000" cy="322897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403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8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0" dur="1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5" dur="1" fill="hold"/>
                                        <p:tgtEl>
                                          <p:spTgt spid="4404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0" dur="1" fill="hold"/>
                                        <p:tgtEl>
                                          <p:spTgt spid="4404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5" dur="1" fill="hold"/>
                                        <p:tgtEl>
                                          <p:spTgt spid="4404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8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2" descr="http://nu-tips.com/wp-content/uploads/2011/09/blu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 rot="5400000">
            <a:off x="1142998" y="-1142999"/>
            <a:ext cx="6858003" cy="9144003"/>
          </a:xfrm>
          <a:prstGeom prst="rect">
            <a:avLst/>
          </a:prstGeom>
          <a:noFill/>
        </p:spPr>
      </p:pic>
      <p:pic>
        <p:nvPicPr>
          <p:cNvPr id="3" name="Picture 2" descr="http://francie.slantour.cz/foto/versailles-3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258025" y="3212976"/>
            <a:ext cx="4418431" cy="33123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pic>
        <p:nvPicPr>
          <p:cNvPr id="4" name="Picture 4" descr="http://www.miss-pepper.cz/wp-content/uploads/2011/05/versailles1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1520" y="260648"/>
            <a:ext cx="3312368" cy="2482068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6" name="Obdélník 5"/>
          <p:cNvSpPr/>
          <p:nvPr/>
        </p:nvSpPr>
        <p:spPr>
          <a:xfrm>
            <a:off x="3779912" y="116632"/>
            <a:ext cx="5184576" cy="289310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600" b="1" i="1" dirty="0" smtClean="0">
                <a:solidFill>
                  <a:schemeClr val="bg1"/>
                </a:solidFill>
              </a:rPr>
              <a:t>Zámek ve Versailles</a:t>
            </a:r>
            <a:r>
              <a:rPr lang="cs-CZ" sz="2600" i="1" dirty="0" smtClean="0">
                <a:solidFill>
                  <a:schemeClr val="bg1"/>
                </a:solidFill>
              </a:rPr>
              <a:t> se nachází ve městě Versailles u Paříže.</a:t>
            </a:r>
          </a:p>
          <a:p>
            <a:r>
              <a:rPr lang="cs-CZ" sz="2600" i="1" dirty="0" smtClean="0">
                <a:solidFill>
                  <a:schemeClr val="bg1"/>
                </a:solidFill>
              </a:rPr>
              <a:t>S přestávkou za vlády regenta Filipa </a:t>
            </a:r>
            <a:r>
              <a:rPr lang="cs-CZ" sz="2600" i="1" dirty="0" err="1" smtClean="0">
                <a:solidFill>
                  <a:schemeClr val="bg1"/>
                </a:solidFill>
              </a:rPr>
              <a:t>Orleánskeho</a:t>
            </a:r>
            <a:r>
              <a:rPr lang="cs-CZ" sz="2600" i="1" dirty="0" smtClean="0">
                <a:solidFill>
                  <a:schemeClr val="bg1"/>
                </a:solidFill>
              </a:rPr>
              <a:t> byl zámek od roku 1682 až do Francouzské revoluce (1789) sídlem královského dvora a vlády Francie.</a:t>
            </a:r>
            <a:endParaRPr lang="cs-CZ" sz="2600" i="1" dirty="0">
              <a:solidFill>
                <a:schemeClr val="bg1"/>
              </a:solidFill>
            </a:endParaRPr>
          </a:p>
        </p:txBody>
      </p:sp>
      <p:sp>
        <p:nvSpPr>
          <p:cNvPr id="7" name="Obdélník 6"/>
          <p:cNvSpPr/>
          <p:nvPr/>
        </p:nvSpPr>
        <p:spPr>
          <a:xfrm>
            <a:off x="323528" y="3140968"/>
            <a:ext cx="3744416" cy="156966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400" i="1" dirty="0" smtClean="0">
                <a:solidFill>
                  <a:schemeClr val="bg1"/>
                </a:solidFill>
              </a:rPr>
              <a:t>V roce 1688 byl zámek prakticky hotový; jeho údržba stála asi 25% vládních příjmů Francie.</a:t>
            </a:r>
            <a:endParaRPr lang="cs-CZ" sz="2400" i="1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1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2000"/>
                            </p:stCondLst>
                            <p:childTnLst>
                              <p:par>
                                <p:cTn id="13" presetID="12" presetClass="entr" presetSubtype="2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Right)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9" dur="1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1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Left)">
                                      <p:cBhvr>
                                        <p:cTn id="23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nu-tips.com/wp-content/uploads/2011/09/blu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5496" y="0"/>
            <a:ext cx="9179496" cy="68580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50180" name="Picture 4" descr="http://82.114.195.35:90/ProjektModerniUmeni/Baroko/barokn%C3%AD%20architektura/10.Versailles%20-%20interier%20-%20zrcadlov%C3%A1%20galeri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1693" y="1052736"/>
            <a:ext cx="7950747" cy="5328592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Obdélník 4"/>
          <p:cNvSpPr/>
          <p:nvPr/>
        </p:nvSpPr>
        <p:spPr>
          <a:xfrm>
            <a:off x="1475656" y="200834"/>
            <a:ext cx="6192688" cy="707886"/>
          </a:xfrm>
          <a:prstGeom prst="rect">
            <a:avLst/>
          </a:prstGeom>
        </p:spPr>
        <p:txBody>
          <a:bodyPr wrap="square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40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Zrcadlový sál z roku 1680</a:t>
            </a:r>
            <a:endParaRPr lang="cs-CZ" sz="40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nu-tips.com/wp-content/uploads/2011/09/blue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5496" y="-27384"/>
            <a:ext cx="9144000" cy="6885384"/>
          </a:xfrm>
          <a:prstGeom prst="rect">
            <a:avLst/>
          </a:prstGeom>
          <a:noFill/>
        </p:spPr>
      </p:pic>
      <p:pic>
        <p:nvPicPr>
          <p:cNvPr id="5122" name="Picture 2" descr="http://upload.wikimedia.org/wikipedia/commons/4/42/Versailles%2C_Chapelle_royale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99592" y="1177627"/>
            <a:ext cx="7229475" cy="5419725"/>
          </a:xfrm>
          <a:prstGeom prst="rect">
            <a:avLst/>
          </a:prstGeom>
          <a:solidFill>
            <a:srgbClr val="FFFFFF">
              <a:shade val="85000"/>
            </a:srgbClr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</p:pic>
      <p:sp>
        <p:nvSpPr>
          <p:cNvPr id="5" name="Obdélník 4"/>
          <p:cNvSpPr/>
          <p:nvPr/>
        </p:nvSpPr>
        <p:spPr>
          <a:xfrm>
            <a:off x="611560" y="188640"/>
            <a:ext cx="7772192" cy="707886"/>
          </a:xfrm>
          <a:prstGeom prst="rect">
            <a:avLst/>
          </a:prstGeom>
        </p:spPr>
        <p:txBody>
          <a:bodyPr wrap="none">
            <a:spAutoFit/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sz="4000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Královská kaple v hlavním zámku</a:t>
            </a:r>
            <a:endParaRPr lang="cs-CZ" sz="4000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4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1" dur="1" fill="hold"/>
                                        <p:tgtEl>
                                          <p:spTgt spid="5122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000000"/>
            </a:gs>
            <a:gs pos="20000">
              <a:srgbClr val="000040"/>
            </a:gs>
            <a:gs pos="50000">
              <a:srgbClr val="400040"/>
            </a:gs>
            <a:gs pos="75000">
              <a:srgbClr val="8F0040"/>
            </a:gs>
            <a:gs pos="89999">
              <a:srgbClr val="F27300"/>
            </a:gs>
            <a:gs pos="100000">
              <a:srgbClr val="FFBF00"/>
            </a:gs>
          </a:gsLst>
          <a:lin ang="27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2"/>
          <p:cNvSpPr>
            <a:spLocks noGrp="1" noRot="1" noChangeArrowheads="1"/>
          </p:cNvSpPr>
          <p:nvPr>
            <p:ph type="title"/>
          </p:nvPr>
        </p:nvSpPr>
        <p:spPr>
          <a:xfrm>
            <a:off x="107504" y="-243408"/>
            <a:ext cx="8229600" cy="1143000"/>
          </a:xfrm>
        </p:spPr>
        <p:txBody>
          <a:bodyPr>
            <a:norm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Shrnutí:  Ludvík XIV.</a:t>
            </a:r>
            <a:endParaRPr lang="cs-CZ" sz="3600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sp>
        <p:nvSpPr>
          <p:cNvPr id="48131" name="Rectangle 3"/>
          <p:cNvSpPr>
            <a:spLocks noGrp="1" noRot="1" noChangeArrowheads="1"/>
          </p:cNvSpPr>
          <p:nvPr>
            <p:ph type="body" idx="1"/>
          </p:nvPr>
        </p:nvSpPr>
        <p:spPr>
          <a:xfrm>
            <a:off x="107504" y="620688"/>
            <a:ext cx="9036496" cy="5949280"/>
          </a:xfrm>
        </p:spPr>
        <p:txBody>
          <a:bodyPr>
            <a:noAutofit/>
          </a:bodyPr>
          <a:lstStyle/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chemeClr val="bg1"/>
                </a:solidFill>
              </a:rPr>
              <a:t>absolutistický </a:t>
            </a:r>
            <a:r>
              <a:rPr lang="cs-CZ" sz="2000" dirty="0">
                <a:solidFill>
                  <a:schemeClr val="bg1"/>
                </a:solidFill>
              </a:rPr>
              <a:t>panovník (</a:t>
            </a:r>
            <a:r>
              <a:rPr lang="cs-CZ" sz="2000" dirty="0" smtClean="0">
                <a:solidFill>
                  <a:schemeClr val="bg1"/>
                </a:solidFill>
              </a:rPr>
              <a:t>samovládce), král Slunce, vládl 1643 - 1715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chemeClr val="bg1"/>
                </a:solidFill>
              </a:rPr>
              <a:t>matka Anna Rakouská, otec Ludvík XIII., manželka Marie Tereza Habsburská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chemeClr val="bg1"/>
                </a:solidFill>
              </a:rPr>
              <a:t>doba </a:t>
            </a:r>
            <a:r>
              <a:rPr lang="cs-CZ" sz="2000" dirty="0">
                <a:solidFill>
                  <a:schemeClr val="bg1"/>
                </a:solidFill>
              </a:rPr>
              <a:t>rozkvětu i </a:t>
            </a:r>
            <a:r>
              <a:rPr lang="cs-CZ" sz="2000" dirty="0" smtClean="0">
                <a:solidFill>
                  <a:schemeClr val="bg1"/>
                </a:solidFill>
              </a:rPr>
              <a:t>úpadku, daně platí jen buržoazie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chemeClr val="bg1"/>
                </a:solidFill>
              </a:rPr>
              <a:t>stavovský odboj proti </a:t>
            </a:r>
            <a:r>
              <a:rPr lang="cs-CZ" sz="2000" dirty="0" err="1" smtClean="0">
                <a:solidFill>
                  <a:schemeClr val="bg1"/>
                </a:solidFill>
              </a:rPr>
              <a:t>Mazarinovi</a:t>
            </a:r>
            <a:r>
              <a:rPr lang="cs-CZ" sz="2000" dirty="0" smtClean="0">
                <a:solidFill>
                  <a:schemeClr val="bg1"/>
                </a:solidFill>
              </a:rPr>
              <a:t> – fronda parlamentu, princů = poražena</a:t>
            </a:r>
            <a:endParaRPr lang="cs-CZ" sz="2000" dirty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chemeClr val="bg1"/>
                </a:solidFill>
              </a:rPr>
              <a:t>opory - katolická církev - kardinál </a:t>
            </a:r>
            <a:r>
              <a:rPr lang="cs-CZ" sz="2000" dirty="0" err="1">
                <a:solidFill>
                  <a:schemeClr val="bg1"/>
                </a:solidFill>
              </a:rPr>
              <a:t>Mazarin</a:t>
            </a:r>
            <a:r>
              <a:rPr lang="cs-CZ" sz="2000" dirty="0">
                <a:solidFill>
                  <a:schemeClr val="bg1"/>
                </a:solidFill>
              </a:rPr>
              <a:t> </a:t>
            </a:r>
            <a:r>
              <a:rPr lang="cs-CZ" sz="2000" dirty="0" smtClean="0">
                <a:solidFill>
                  <a:schemeClr val="bg1"/>
                </a:solidFill>
              </a:rPr>
              <a:t>, policejní aparát, stálá placená armáda, vzdělaní bohatí měšťané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chemeClr val="bg1"/>
                </a:solidFill>
              </a:rPr>
              <a:t>náboženství katolické - boj proti hugenotům, 1685 zrušen Nantský edikt,dragonády, Jeden král, jedna víra, jeden zákon“</a:t>
            </a:r>
            <a:endParaRPr lang="cs-CZ" sz="2000" dirty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chemeClr val="bg1"/>
                </a:solidFill>
              </a:rPr>
              <a:t>podporoval manufaktury, budování stálé armády, obchod  -merkantilismus – </a:t>
            </a:r>
            <a:r>
              <a:rPr lang="cs-CZ" sz="2000" dirty="0" err="1" smtClean="0">
                <a:solidFill>
                  <a:schemeClr val="bg1"/>
                </a:solidFill>
              </a:rPr>
              <a:t>Colbert</a:t>
            </a:r>
            <a:r>
              <a:rPr lang="cs-CZ" sz="2000" dirty="0" smtClean="0">
                <a:solidFill>
                  <a:schemeClr val="bg1"/>
                </a:solidFill>
              </a:rPr>
              <a:t>, pronikání do kolonií (v Americe získal kolonii </a:t>
            </a:r>
            <a:r>
              <a:rPr lang="cs-CZ" sz="2000" dirty="0" err="1" smtClean="0">
                <a:solidFill>
                  <a:schemeClr val="bg1"/>
                </a:solidFill>
              </a:rPr>
              <a:t>Luisianu</a:t>
            </a:r>
            <a:r>
              <a:rPr lang="cs-CZ" sz="2000" dirty="0" smtClean="0">
                <a:solidFill>
                  <a:schemeClr val="bg1"/>
                </a:solidFill>
              </a:rPr>
              <a:t>, část Indonésie, Madagaskar, část Kanady (obchod s </a:t>
            </a:r>
            <a:r>
              <a:rPr lang="cs-CZ" sz="2000" dirty="0" err="1" smtClean="0">
                <a:solidFill>
                  <a:schemeClr val="bg1"/>
                </a:solidFill>
              </a:rPr>
              <a:t>černošškými</a:t>
            </a:r>
            <a:r>
              <a:rPr lang="cs-CZ" sz="2000" dirty="0" smtClean="0">
                <a:solidFill>
                  <a:schemeClr val="bg1"/>
                </a:solidFill>
              </a:rPr>
              <a:t> otroky) </a:t>
            </a:r>
            <a:endParaRPr lang="cs-CZ" sz="2000" dirty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chemeClr val="bg1"/>
                </a:solidFill>
              </a:rPr>
              <a:t>nákladný život - přepychové šperky, móda, stavba honosného zámku Versailles  = vysoké daně, cla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chemeClr val="bg1"/>
                </a:solidFill>
              </a:rPr>
              <a:t>život </a:t>
            </a:r>
            <a:r>
              <a:rPr lang="cs-CZ" sz="2000" dirty="0">
                <a:solidFill>
                  <a:schemeClr val="bg1"/>
                </a:solidFill>
              </a:rPr>
              <a:t>na venkově </a:t>
            </a:r>
            <a:r>
              <a:rPr lang="cs-CZ" sz="2000" dirty="0" smtClean="0">
                <a:solidFill>
                  <a:schemeClr val="bg1"/>
                </a:solidFill>
              </a:rPr>
              <a:t>= tvrdý feudalismus, vysoké daně za pronájem půdy, daně </a:t>
            </a:r>
            <a:r>
              <a:rPr lang="cs-CZ" sz="2000" dirty="0">
                <a:solidFill>
                  <a:schemeClr val="bg1"/>
                </a:solidFill>
              </a:rPr>
              <a:t>feudálům = králi, církvi, šlechtě 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chemeClr val="bg1"/>
                </a:solidFill>
              </a:rPr>
              <a:t>Francie ve válkách -válka o dědictví falcké, válka </a:t>
            </a:r>
            <a:r>
              <a:rPr lang="cs-CZ" sz="2000" dirty="0">
                <a:solidFill>
                  <a:schemeClr val="bg1"/>
                </a:solidFill>
              </a:rPr>
              <a:t>o španělské </a:t>
            </a:r>
            <a:r>
              <a:rPr lang="cs-CZ" sz="2000" dirty="0" smtClean="0">
                <a:solidFill>
                  <a:schemeClr val="bg1"/>
                </a:solidFill>
              </a:rPr>
              <a:t>dědictví (získal </a:t>
            </a:r>
            <a:r>
              <a:rPr lang="cs-CZ" sz="2000" dirty="0">
                <a:solidFill>
                  <a:schemeClr val="bg1"/>
                </a:solidFill>
              </a:rPr>
              <a:t>část Španělského Nizozemí, </a:t>
            </a:r>
            <a:r>
              <a:rPr lang="cs-CZ" sz="2000" dirty="0" smtClean="0">
                <a:solidFill>
                  <a:schemeClr val="bg1"/>
                </a:solidFill>
              </a:rPr>
              <a:t>Alsasko)</a:t>
            </a:r>
            <a:endParaRPr lang="cs-CZ" sz="2000" dirty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chemeClr val="bg1"/>
                </a:solidFill>
              </a:rPr>
              <a:t>po jeho smrti země finančně vyčerpaná = nespokojení </a:t>
            </a:r>
            <a:r>
              <a:rPr lang="cs-CZ" sz="2000" dirty="0">
                <a:solidFill>
                  <a:schemeClr val="bg1"/>
                </a:solidFill>
              </a:rPr>
              <a:t>poddaní </a:t>
            </a:r>
            <a:r>
              <a:rPr lang="cs-CZ" sz="2000" dirty="0" smtClean="0">
                <a:solidFill>
                  <a:schemeClr val="bg1"/>
                </a:solidFill>
              </a:rPr>
              <a:t>i šlechta</a:t>
            </a:r>
            <a:endParaRPr lang="cs-CZ" sz="2000" dirty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  <a:buNone/>
            </a:pPr>
            <a:r>
              <a:rPr lang="cs-CZ" sz="2000" dirty="0" smtClean="0">
                <a:solidFill>
                  <a:schemeClr val="bg1"/>
                </a:solidFill>
              </a:rPr>
              <a:t>       = podmínky </a:t>
            </a:r>
            <a:r>
              <a:rPr lang="cs-CZ" sz="2000" dirty="0">
                <a:solidFill>
                  <a:schemeClr val="bg1"/>
                </a:solidFill>
              </a:rPr>
              <a:t>pro vypuknutí Velké Francouzské </a:t>
            </a:r>
            <a:r>
              <a:rPr lang="cs-CZ" sz="2000" dirty="0" smtClean="0">
                <a:solidFill>
                  <a:schemeClr val="bg1"/>
                </a:solidFill>
              </a:rPr>
              <a:t>revoluce</a:t>
            </a:r>
          </a:p>
          <a:p>
            <a:pPr>
              <a:lnSpc>
                <a:spcPct val="80000"/>
              </a:lnSpc>
            </a:pPr>
            <a:r>
              <a:rPr lang="cs-CZ" sz="2000" dirty="0" smtClean="0">
                <a:solidFill>
                  <a:schemeClr val="bg1"/>
                </a:solidFill>
              </a:rPr>
              <a:t>po smrti Ludvíka – pravnuk Ludvík XV. – slabý, za Ludvíka XVI. ( 1774 – 1792) + manželka Marie Antoinetta ( dcera Marie Terezie) = krize vrcholí, popraveni za revoluce</a:t>
            </a:r>
            <a:endParaRPr lang="cs-CZ" sz="2000" dirty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</a:pPr>
            <a:endParaRPr lang="en-US" sz="2000" dirty="0">
              <a:solidFill>
                <a:schemeClr val="bg1"/>
              </a:solidFill>
            </a:endParaRPr>
          </a:p>
          <a:p>
            <a:pPr>
              <a:lnSpc>
                <a:spcPct val="80000"/>
              </a:lnSpc>
            </a:pPr>
            <a:endParaRPr lang="cs-CZ" sz="2000" dirty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4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" dur="1" fill="hold"/>
                                        <p:tgtEl>
                                          <p:spTgt spid="48130"/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2" dur="1" fill="hold"/>
                                        <p:tgtEl>
                                          <p:spTgt spid="4813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17" dur="1" fill="hold"/>
                                        <p:tgtEl>
                                          <p:spTgt spid="4813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2" dur="1" fill="hold"/>
                                        <p:tgtEl>
                                          <p:spTgt spid="4813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27" dur="1" fill="hold"/>
                                        <p:tgtEl>
                                          <p:spTgt spid="4813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2" dur="1" fill="hold"/>
                                        <p:tgtEl>
                                          <p:spTgt spid="4813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37" dur="1" fill="hold"/>
                                        <p:tgtEl>
                                          <p:spTgt spid="4813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2" dur="1" fill="hold"/>
                                        <p:tgtEl>
                                          <p:spTgt spid="4813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47" dur="1" fill="hold"/>
                                        <p:tgtEl>
                                          <p:spTgt spid="4813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2" dur="1" fill="hold"/>
                                        <p:tgtEl>
                                          <p:spTgt spid="4813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57" dur="1" fill="hold"/>
                                        <p:tgtEl>
                                          <p:spTgt spid="4813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2" dur="1" fill="hold"/>
                                        <p:tgtEl>
                                          <p:spTgt spid="48131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  <p:par>
                                <p:cTn id="63" presetID="24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65" dur="1" fill="hold"/>
                                        <p:tgtEl>
                                          <p:spTgt spid="48131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to="" calcmode="lin" valueType="num">
                                      <p:cBhvr>
                                        <p:cTn id="70" dur="1" fill="hold"/>
                                        <p:tgtEl>
                                          <p:spTgt spid="48131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/>
                                        </p:attrNameLst>
                                      </p:cBhvr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0" grpId="0"/>
    </p:bld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http://www.blueskiesmusic.net/sitebuilder/images/Blue_background_2-1184x75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192921" cy="6858000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-171400"/>
            <a:ext cx="8229600" cy="1143000"/>
          </a:xfrm>
        </p:spPr>
        <p:txBody>
          <a:bodyPr>
            <a:scene3d>
              <a:camera prst="orthographicFront"/>
              <a:lightRig rig="soft" dir="t">
                <a:rot lat="0" lon="0" rev="10800000"/>
              </a:lightRig>
            </a:scene3d>
            <a:sp3d>
              <a:bevelT w="27940" h="12700"/>
              <a:contourClr>
                <a:srgbClr val="DDDDDD"/>
              </a:contourClr>
            </a:sp3d>
          </a:bodyPr>
          <a:lstStyle/>
          <a:p>
            <a:r>
              <a:rPr lang="cs-CZ" b="1" spc="150" dirty="0" smtClean="0">
                <a:ln w="11430"/>
                <a:solidFill>
                  <a:srgbClr val="F8F8F8"/>
                </a:solidFill>
                <a:effectLst>
                  <a:outerShdw blurRad="25400" algn="tl" rotWithShape="0">
                    <a:srgbClr val="000000">
                      <a:alpha val="43000"/>
                    </a:srgbClr>
                  </a:outerShdw>
                </a:effectLst>
              </a:rPr>
              <a:t>Použité zdroje:</a:t>
            </a:r>
            <a:endParaRPr lang="cs-CZ" b="1" spc="150" dirty="0">
              <a:ln w="11430"/>
              <a:solidFill>
                <a:srgbClr val="F8F8F8"/>
              </a:solidFill>
              <a:effectLst>
                <a:outerShdw blurRad="25400" algn="tl" rotWithShape="0">
                  <a:srgbClr val="000000">
                    <a:alpha val="43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620688"/>
            <a:ext cx="8892480" cy="4525963"/>
          </a:xfrm>
        </p:spPr>
        <p:txBody>
          <a:bodyPr>
            <a:no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http://francie.slantour.cz/foto/versailles-1.jpg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http://upload.wikimedia.org/wikipedia/commons/thumb/b/b9/MariaAnnaofSpain06.jpg/220px-MariaAnnaofSpain06.jpg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http://cs.wikipedia.org/wiki/Soubor:Mazarin.jpg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http://forum.valka.cz/files/ludvik_xiii.jpg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http://cs.wikipedia.org/wiki/Soubor:AnnaofAustria08.jpg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http://cs.wikipedia.org/wiki/Soubor:Maria_Teresa12.jpg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http://upload.wikimedia.org/wikipedia/commons/5/5f/Louis_XIV_of_France.jpg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http://simonak.eu/images/obrazky_ostatni_strany/h_k/6_7_3.jpg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http://img.signaly.cz/blogy/p/i/tka.signaly.cz/2008-7-2-louisxiv.gif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http://upload.wikimedia.org/wikipedia/commons/thumb/4/40/Louis-xiv-lebrunl.jpg/220px-Louis-xiv-lebrunl.jpg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</a:rPr>
              <a:t>galleryhistoricalfigures.com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images</a:t>
            </a:r>
            <a:r>
              <a:rPr lang="cs-CZ" sz="1200" dirty="0" smtClean="0">
                <a:solidFill>
                  <a:schemeClr val="bg1"/>
                </a:solidFill>
              </a:rPr>
              <a:t>/Louis_XIV_</a:t>
            </a:r>
            <a:r>
              <a:rPr lang="cs-CZ" sz="1200" dirty="0" err="1" smtClean="0">
                <a:solidFill>
                  <a:schemeClr val="bg1"/>
                </a:solidFill>
              </a:rPr>
              <a:t>Robes</a:t>
            </a:r>
            <a:r>
              <a:rPr lang="cs-CZ" sz="1200" dirty="0" smtClean="0">
                <a:solidFill>
                  <a:schemeClr val="bg1"/>
                </a:solidFill>
              </a:rPr>
              <a:t>_</a:t>
            </a:r>
            <a:r>
              <a:rPr lang="cs-CZ" sz="1200" dirty="0" err="1" smtClean="0">
                <a:solidFill>
                  <a:schemeClr val="bg1"/>
                </a:solidFill>
              </a:rPr>
              <a:t>Full.jpg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http://forum.jajjun.com/viewtopic.php?f=52&amp;t=4635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</a:rPr>
              <a:t>google.cz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imgres</a:t>
            </a:r>
            <a:r>
              <a:rPr lang="cs-CZ" sz="1200" dirty="0" smtClean="0">
                <a:solidFill>
                  <a:schemeClr val="bg1"/>
                </a:solidFill>
              </a:rPr>
              <a:t>?q=</a:t>
            </a:r>
            <a:r>
              <a:rPr lang="cs-CZ" sz="1200" dirty="0" err="1" smtClean="0">
                <a:solidFill>
                  <a:schemeClr val="bg1"/>
                </a:solidFill>
              </a:rPr>
              <a:t>Colbert</a:t>
            </a:r>
            <a:r>
              <a:rPr lang="cs-CZ" sz="1200" dirty="0" smtClean="0">
                <a:solidFill>
                  <a:schemeClr val="bg1"/>
                </a:solidFill>
              </a:rPr>
              <a:t>+-+ministr+</a:t>
            </a:r>
            <a:r>
              <a:rPr lang="cs-CZ" sz="1200" dirty="0" err="1" smtClean="0">
                <a:solidFill>
                  <a:schemeClr val="bg1"/>
                </a:solidFill>
              </a:rPr>
              <a:t>Ludv</a:t>
            </a:r>
            <a:r>
              <a:rPr lang="cs-CZ" sz="1200" dirty="0" smtClean="0">
                <a:solidFill>
                  <a:schemeClr val="bg1"/>
                </a:solidFill>
              </a:rPr>
              <a:t>%C3%</a:t>
            </a:r>
            <a:r>
              <a:rPr lang="cs-CZ" sz="1200" dirty="0" err="1" smtClean="0">
                <a:solidFill>
                  <a:schemeClr val="bg1"/>
                </a:solidFill>
              </a:rPr>
              <a:t>ADka</a:t>
            </a:r>
            <a:r>
              <a:rPr lang="cs-CZ" sz="1200" dirty="0" smtClean="0">
                <a:solidFill>
                  <a:schemeClr val="bg1"/>
                </a:solidFill>
              </a:rPr>
              <a:t>+XIV.&amp;</a:t>
            </a:r>
            <a:r>
              <a:rPr lang="cs-CZ" sz="1200" dirty="0" err="1" smtClean="0">
                <a:solidFill>
                  <a:schemeClr val="bg1"/>
                </a:solidFill>
              </a:rPr>
              <a:t>hl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cs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gbv</a:t>
            </a:r>
            <a:r>
              <a:rPr lang="cs-CZ" sz="1200" dirty="0" smtClean="0">
                <a:solidFill>
                  <a:schemeClr val="bg1"/>
                </a:solidFill>
              </a:rPr>
              <a:t>=2&amp;</a:t>
            </a:r>
            <a:r>
              <a:rPr lang="cs-CZ" sz="1200" dirty="0" err="1" smtClean="0">
                <a:solidFill>
                  <a:schemeClr val="bg1"/>
                </a:solidFill>
              </a:rPr>
              <a:t>biw</a:t>
            </a:r>
            <a:r>
              <a:rPr lang="cs-CZ" sz="1200" dirty="0" smtClean="0">
                <a:solidFill>
                  <a:schemeClr val="bg1"/>
                </a:solidFill>
              </a:rPr>
              <a:t>=1280&amp;</a:t>
            </a:r>
            <a:r>
              <a:rPr lang="cs-CZ" sz="1200" dirty="0" err="1" smtClean="0">
                <a:solidFill>
                  <a:schemeClr val="bg1"/>
                </a:solidFill>
              </a:rPr>
              <a:t>bih</a:t>
            </a:r>
            <a:r>
              <a:rPr lang="cs-CZ" sz="1200" dirty="0" smtClean="0">
                <a:solidFill>
                  <a:schemeClr val="bg1"/>
                </a:solidFill>
              </a:rPr>
              <a:t>=603&amp;</a:t>
            </a:r>
            <a:r>
              <a:rPr lang="cs-CZ" sz="1200" dirty="0" err="1" smtClean="0">
                <a:solidFill>
                  <a:schemeClr val="bg1"/>
                </a:solidFill>
              </a:rPr>
              <a:t>tbm</a:t>
            </a:r>
            <a:r>
              <a:rPr lang="cs-CZ" sz="1200" dirty="0" smtClean="0">
                <a:solidFill>
                  <a:schemeClr val="bg1"/>
                </a:solidFill>
              </a:rPr>
              <a:t>=</a:t>
            </a:r>
            <a:r>
              <a:rPr lang="cs-CZ" sz="1200" dirty="0" err="1" smtClean="0">
                <a:solidFill>
                  <a:schemeClr val="bg1"/>
                </a:solidFill>
              </a:rPr>
              <a:t>isch</a:t>
            </a:r>
            <a:r>
              <a:rPr lang="cs-CZ" sz="1200" dirty="0" smtClean="0">
                <a:solidFill>
                  <a:schemeClr val="bg1"/>
                </a:solidFill>
              </a:rPr>
              <a:t>&amp;</a:t>
            </a:r>
            <a:r>
              <a:rPr lang="cs-CZ" sz="1200" dirty="0" err="1" smtClean="0">
                <a:solidFill>
                  <a:schemeClr val="bg1"/>
                </a:solidFill>
              </a:rPr>
              <a:t>tbnid</a:t>
            </a:r>
            <a:r>
              <a:rPr lang="cs-CZ" sz="1200" dirty="0" smtClean="0">
                <a:solidFill>
                  <a:schemeClr val="bg1"/>
                </a:solidFill>
              </a:rPr>
              <a:t>=j_</a:t>
            </a:r>
            <a:r>
              <a:rPr lang="cs-CZ" sz="1200" dirty="0" err="1" smtClean="0">
                <a:solidFill>
                  <a:schemeClr val="bg1"/>
                </a:solidFill>
              </a:rPr>
              <a:t>DhcruX</a:t>
            </a:r>
            <a:r>
              <a:rPr lang="cs-CZ" sz="1200" dirty="0" smtClean="0">
                <a:solidFill>
                  <a:schemeClr val="bg1"/>
                </a:solidFill>
              </a:rPr>
              <a:t>_</a:t>
            </a:r>
            <a:r>
              <a:rPr lang="cs-CZ" sz="1200" dirty="0" err="1" smtClean="0">
                <a:solidFill>
                  <a:schemeClr val="bg1"/>
                </a:solidFill>
              </a:rPr>
              <a:t>ogqnM</a:t>
            </a:r>
            <a:r>
              <a:rPr lang="cs-CZ" sz="1200" dirty="0" smtClean="0">
                <a:solidFill>
                  <a:schemeClr val="bg1"/>
                </a:solidFill>
              </a:rPr>
              <a:t>:&amp;</a:t>
            </a:r>
            <a:r>
              <a:rPr lang="cs-CZ" sz="1200" dirty="0" err="1" smtClean="0">
                <a:solidFill>
                  <a:schemeClr val="bg1"/>
                </a:solidFill>
              </a:rPr>
              <a:t>imgrefurl</a:t>
            </a:r>
            <a:r>
              <a:rPr lang="cs-CZ" sz="1200" dirty="0" smtClean="0">
                <a:solidFill>
                  <a:schemeClr val="bg1"/>
                </a:solidFill>
              </a:rPr>
              <a:t>=http://forum.jajjun.com/viewtopic.php%3Ff%3D52%26t%3D4635&amp;docid=i5W68gXXgvC3QM&amp;imgurl=http://img146.imageshack.us/img146/5682/colbert5ia5.jpg&amp;w=315&amp;h=480&amp;ei=BTCcTsKDOovEsgaio_mBBA&amp;zoom=1&amp;iact=hc&amp;vpx=173&amp;vpy=205&amp;dur=875&amp;hovh=277&amp;hovw=182&amp;tx=123&amp;ty=206&amp;sig=111114414075059893946&amp;page=1&amp;tbnh=120&amp;tbnw=91&amp;start=0&amp;ndsp=22&amp;ved=1t:429,r:7,s:0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http://upload.wikimedia.org/wikipedia/commons/thumb/7/70/Jean-Baptiste_Colbert.jpg/220px-Jean-Baptiste_Colbert.jpg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http://simonak.eu/images/obrazky_ostatni_strany/h_k/9_6.jpg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http://cs.wikipedia.org/wiki/Soubor:Sebastien_le_Prestre_de_Vauban.png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http://cs.wikipedia.org/wiki/Soubor:Vaubaninvalides01.JPG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http://cs.wikipedia.org/wiki/Soubor:Vaubau_par_Pierre_Duc.jpg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http://cs.wikipedia.org/wiki/Soubor:Citadelle_Besan%C3%A7on.jpg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http://82.114.195.35:90/</a:t>
            </a:r>
            <a:r>
              <a:rPr lang="cs-CZ" sz="1200" dirty="0" err="1" smtClean="0">
                <a:solidFill>
                  <a:schemeClr val="bg1"/>
                </a:solidFill>
              </a:rPr>
              <a:t>ProjektModerniUmeni</a:t>
            </a:r>
            <a:r>
              <a:rPr lang="cs-CZ" sz="1200" dirty="0" smtClean="0">
                <a:solidFill>
                  <a:schemeClr val="bg1"/>
                </a:solidFill>
              </a:rPr>
              <a:t>/Baroko/</a:t>
            </a:r>
            <a:r>
              <a:rPr lang="cs-CZ" sz="1200" dirty="0" err="1" smtClean="0">
                <a:solidFill>
                  <a:schemeClr val="bg1"/>
                </a:solidFill>
              </a:rPr>
              <a:t>barokn</a:t>
            </a:r>
            <a:r>
              <a:rPr lang="cs-CZ" sz="1200" dirty="0" smtClean="0">
                <a:solidFill>
                  <a:schemeClr val="bg1"/>
                </a:solidFill>
              </a:rPr>
              <a:t>%C3%AD%20architektura/10.Versailles%20-%20n%C3%A1vrh.jpg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http://francie.slantour.cz/foto/versailles-3.jpg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</a:rPr>
              <a:t>visitingdc.com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images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versailles</a:t>
            </a:r>
            <a:r>
              <a:rPr lang="cs-CZ" sz="1200" dirty="0" smtClean="0">
                <a:solidFill>
                  <a:schemeClr val="bg1"/>
                </a:solidFill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</a:rPr>
              <a:t>palace</a:t>
            </a:r>
            <a:r>
              <a:rPr lang="cs-CZ" sz="1200" dirty="0" smtClean="0">
                <a:solidFill>
                  <a:schemeClr val="bg1"/>
                </a:solidFill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</a:rPr>
              <a:t>picture</a:t>
            </a:r>
            <a:r>
              <a:rPr lang="cs-CZ" sz="1200" dirty="0" smtClean="0">
                <a:solidFill>
                  <a:schemeClr val="bg1"/>
                </a:solidFill>
              </a:rPr>
              <a:t>-4.jpg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http://upload.wikimedia.org/wikipedia/commons/4/42/Versailles%2C_Chapelle_royale.jpg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http://cs.wikipedia.org/wiki/Soubor:LouisXIVVersailles.jpg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http://www.miss-</a:t>
            </a:r>
            <a:r>
              <a:rPr lang="cs-CZ" sz="1200" dirty="0" err="1" smtClean="0">
                <a:solidFill>
                  <a:schemeClr val="bg1"/>
                </a:solidFill>
              </a:rPr>
              <a:t>pepper.cz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wp</a:t>
            </a:r>
            <a:r>
              <a:rPr lang="cs-CZ" sz="1200" dirty="0" smtClean="0">
                <a:solidFill>
                  <a:schemeClr val="bg1"/>
                </a:solidFill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</a:rPr>
              <a:t>content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uploads</a:t>
            </a:r>
            <a:r>
              <a:rPr lang="cs-CZ" sz="1200" dirty="0" smtClean="0">
                <a:solidFill>
                  <a:schemeClr val="bg1"/>
                </a:solidFill>
              </a:rPr>
              <a:t>/2011/05/versailles1.jpg</a:t>
            </a: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endParaRPr lang="cs-CZ" sz="1200" dirty="0" smtClean="0">
              <a:solidFill>
                <a:schemeClr val="bg1"/>
              </a:solidFill>
            </a:endParaRPr>
          </a:p>
          <a:p>
            <a:endParaRPr lang="cs-CZ" sz="1200" dirty="0" smtClean="0">
              <a:solidFill>
                <a:schemeClr val="bg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 descr="http://www.blueskiesmusic.net/sitebuilder/images/Blue_background_2-1184x757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1" y="0"/>
            <a:ext cx="9192921" cy="6858000"/>
          </a:xfrm>
          <a:prstGeom prst="rect">
            <a:avLst/>
          </a:prstGeom>
          <a:noFill/>
        </p:spPr>
      </p:pic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16632"/>
            <a:ext cx="8640960" cy="6336704"/>
          </a:xfrm>
        </p:spPr>
        <p:txBody>
          <a:bodyPr>
            <a:noAutofit/>
          </a:bodyPr>
          <a:lstStyle/>
          <a:p>
            <a:r>
              <a:rPr lang="cs-CZ" sz="1200" dirty="0" smtClean="0">
                <a:solidFill>
                  <a:schemeClr val="bg1"/>
                </a:solidFill>
              </a:rPr>
              <a:t>http://82.114.195.35:90/</a:t>
            </a:r>
            <a:r>
              <a:rPr lang="cs-CZ" sz="1200" dirty="0" err="1" smtClean="0">
                <a:solidFill>
                  <a:schemeClr val="bg1"/>
                </a:solidFill>
              </a:rPr>
              <a:t>ProjektModerniUmeni</a:t>
            </a:r>
            <a:r>
              <a:rPr lang="cs-CZ" sz="1200" dirty="0" smtClean="0">
                <a:solidFill>
                  <a:schemeClr val="bg1"/>
                </a:solidFill>
              </a:rPr>
              <a:t>/Baroko/</a:t>
            </a:r>
            <a:r>
              <a:rPr lang="cs-CZ" sz="1200" dirty="0" err="1" smtClean="0">
                <a:solidFill>
                  <a:schemeClr val="bg1"/>
                </a:solidFill>
              </a:rPr>
              <a:t>barokn</a:t>
            </a:r>
            <a:r>
              <a:rPr lang="cs-CZ" sz="1200" dirty="0" smtClean="0">
                <a:solidFill>
                  <a:schemeClr val="bg1"/>
                </a:solidFill>
              </a:rPr>
              <a:t>%C3%AD%20architektura/10.Versailles%20-%20interier%20-%20zrcadlov%C3%A1%20galerie.jpg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http://upload.wikimedia.org/wikipedia/commons/f/fc/Schloss-Versailles.jpg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http://nd04.jxs.cz/143/404/170172f739_73174708_o2.jpg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http://images.bigoo.ws/content/background/color_red/color_red_155.jpg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http://nd01.jxs.cz/693/853/18dddbb3da_1982921_o2.jpg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http://thumbs.dreamstime.com/thumb_490/126980466695Qk6J.jpg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http://zdendos.inted.cz/fotky/slunce.jpg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http://nd04.jxs.cz/097/280/f063e75ba5_72630967_o2.gif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</a:rPr>
              <a:t>afrikaonline.cz</a:t>
            </a:r>
            <a:r>
              <a:rPr lang="cs-CZ" sz="1200" dirty="0" smtClean="0">
                <a:solidFill>
                  <a:schemeClr val="bg1"/>
                </a:solidFill>
              </a:rPr>
              <a:t>/image/</a:t>
            </a:r>
            <a:r>
              <a:rPr lang="cs-CZ" sz="1200" dirty="0" err="1" smtClean="0">
                <a:solidFill>
                  <a:schemeClr val="bg1"/>
                </a:solidFill>
              </a:rPr>
              <a:t>picture</a:t>
            </a:r>
            <a:r>
              <a:rPr lang="cs-CZ" sz="1200" dirty="0" smtClean="0">
                <a:solidFill>
                  <a:schemeClr val="bg1"/>
                </a:solidFill>
              </a:rPr>
              <a:t>/200705242154_</a:t>
            </a:r>
            <a:r>
              <a:rPr lang="cs-CZ" sz="1200" dirty="0" err="1" smtClean="0">
                <a:solidFill>
                  <a:schemeClr val="bg1"/>
                </a:solidFill>
              </a:rPr>
              <a:t>vychod</a:t>
            </a:r>
            <a:r>
              <a:rPr lang="cs-CZ" sz="1200" dirty="0" smtClean="0">
                <a:solidFill>
                  <a:schemeClr val="bg1"/>
                </a:solidFill>
              </a:rPr>
              <a:t>%20Slunce%20nad%20Mawenzi.jpg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</a:rPr>
              <a:t>backgroundimages.info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images</a:t>
            </a:r>
            <a:r>
              <a:rPr lang="cs-CZ" sz="1200" dirty="0" smtClean="0">
                <a:solidFill>
                  <a:schemeClr val="bg1"/>
                </a:solidFill>
              </a:rPr>
              <a:t>/image/green%20background%20image.jpg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http://nd01.jxs.cz/227/417/8fa8cecfd9_39995477_o2.jpg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http://newlifechurchva.org/blue-background.jpg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http://nu-</a:t>
            </a:r>
            <a:r>
              <a:rPr lang="cs-CZ" sz="1200" dirty="0" err="1" smtClean="0">
                <a:solidFill>
                  <a:schemeClr val="bg1"/>
                </a:solidFill>
              </a:rPr>
              <a:t>tips.com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wp</a:t>
            </a:r>
            <a:r>
              <a:rPr lang="cs-CZ" sz="1200" dirty="0" smtClean="0">
                <a:solidFill>
                  <a:schemeClr val="bg1"/>
                </a:solidFill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</a:rPr>
              <a:t>content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uploads</a:t>
            </a:r>
            <a:r>
              <a:rPr lang="cs-CZ" sz="1200" dirty="0" smtClean="0">
                <a:solidFill>
                  <a:schemeClr val="bg1"/>
                </a:solidFill>
              </a:rPr>
              <a:t>/2011/09/</a:t>
            </a:r>
            <a:r>
              <a:rPr lang="cs-CZ" sz="1200" dirty="0" err="1" smtClean="0">
                <a:solidFill>
                  <a:schemeClr val="bg1"/>
                </a:solidFill>
              </a:rPr>
              <a:t>blue.jpg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http://thumbnail038.mylivepage.com/chunk38/502782/599/</a:t>
            </a:r>
            <a:r>
              <a:rPr lang="cs-CZ" sz="1200" dirty="0" err="1" smtClean="0">
                <a:solidFill>
                  <a:schemeClr val="bg1"/>
                </a:solidFill>
              </a:rPr>
              <a:t>small</a:t>
            </a:r>
            <a:r>
              <a:rPr lang="cs-CZ" sz="1200" dirty="0" smtClean="0">
                <a:solidFill>
                  <a:schemeClr val="bg1"/>
                </a:solidFill>
              </a:rPr>
              <a:t>_POZAD%C3%8D%20-</a:t>
            </a:r>
            <a:r>
              <a:rPr lang="cs-CZ" sz="1200" dirty="0" err="1" smtClean="0">
                <a:solidFill>
                  <a:schemeClr val="bg1"/>
                </a:solidFill>
              </a:rPr>
              <a:t>SLUNCE</a:t>
            </a:r>
            <a:r>
              <a:rPr lang="cs-CZ" sz="1200" dirty="0" smtClean="0">
                <a:solidFill>
                  <a:schemeClr val="bg1"/>
                </a:solidFill>
              </a:rPr>
              <a:t>.</a:t>
            </a:r>
            <a:r>
              <a:rPr lang="cs-CZ" sz="1200" dirty="0" err="1" smtClean="0">
                <a:solidFill>
                  <a:schemeClr val="bg1"/>
                </a:solidFill>
              </a:rPr>
              <a:t>gif.jpg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http://wallpapers.fun4you.cz/</a:t>
            </a:r>
            <a:r>
              <a:rPr lang="cs-CZ" sz="1200" dirty="0" err="1" smtClean="0">
                <a:solidFill>
                  <a:schemeClr val="bg1"/>
                </a:solidFill>
              </a:rPr>
              <a:t>walls</a:t>
            </a:r>
            <a:r>
              <a:rPr lang="cs-CZ" sz="1200" dirty="0" smtClean="0">
                <a:solidFill>
                  <a:schemeClr val="bg1"/>
                </a:solidFill>
              </a:rPr>
              <a:t>/w1973/7994_</a:t>
            </a:r>
            <a:r>
              <a:rPr lang="cs-CZ" sz="1200" dirty="0" err="1" smtClean="0">
                <a:solidFill>
                  <a:schemeClr val="bg1"/>
                </a:solidFill>
              </a:rPr>
              <a:t>e.jpg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http://nd01.jxs.cz/149/438/e724ad0b53_21731903_o2.jpg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</a:rPr>
              <a:t>internetstones.com</a:t>
            </a:r>
            <a:r>
              <a:rPr lang="cs-CZ" sz="1200" dirty="0" smtClean="0">
                <a:solidFill>
                  <a:schemeClr val="bg1"/>
                </a:solidFill>
              </a:rPr>
              <a:t>/image-</a:t>
            </a:r>
            <a:r>
              <a:rPr lang="cs-CZ" sz="1200" dirty="0" err="1" smtClean="0">
                <a:solidFill>
                  <a:schemeClr val="bg1"/>
                </a:solidFill>
              </a:rPr>
              <a:t>files</a:t>
            </a:r>
            <a:r>
              <a:rPr lang="cs-CZ" sz="1200" dirty="0" smtClean="0">
                <a:solidFill>
                  <a:schemeClr val="bg1"/>
                </a:solidFill>
              </a:rPr>
              <a:t>/louis-</a:t>
            </a:r>
            <a:r>
              <a:rPr lang="cs-CZ" sz="1200" dirty="0" err="1" smtClean="0">
                <a:solidFill>
                  <a:schemeClr val="bg1"/>
                </a:solidFill>
              </a:rPr>
              <a:t>ii</a:t>
            </a:r>
            <a:r>
              <a:rPr lang="cs-CZ" sz="1200" dirty="0" smtClean="0">
                <a:solidFill>
                  <a:schemeClr val="bg1"/>
                </a:solidFill>
              </a:rPr>
              <a:t>-de-</a:t>
            </a:r>
            <a:r>
              <a:rPr lang="cs-CZ" sz="1200" dirty="0" err="1" smtClean="0">
                <a:solidFill>
                  <a:schemeClr val="bg1"/>
                </a:solidFill>
              </a:rPr>
              <a:t>bourbon</a:t>
            </a:r>
            <a:r>
              <a:rPr lang="cs-CZ" sz="1200" dirty="0" smtClean="0">
                <a:solidFill>
                  <a:schemeClr val="bg1"/>
                </a:solidFill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</a:rPr>
              <a:t>the</a:t>
            </a:r>
            <a:r>
              <a:rPr lang="cs-CZ" sz="1200" dirty="0" smtClean="0">
                <a:solidFill>
                  <a:schemeClr val="bg1"/>
                </a:solidFill>
              </a:rPr>
              <a:t>-prince-</a:t>
            </a:r>
            <a:r>
              <a:rPr lang="cs-CZ" sz="1200" dirty="0" err="1" smtClean="0">
                <a:solidFill>
                  <a:schemeClr val="bg1"/>
                </a:solidFill>
              </a:rPr>
              <a:t>of</a:t>
            </a:r>
            <a:r>
              <a:rPr lang="cs-CZ" sz="1200" dirty="0" smtClean="0">
                <a:solidFill>
                  <a:schemeClr val="bg1"/>
                </a:solidFill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</a:rPr>
              <a:t>conde.jpg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</a:rPr>
              <a:t>sonofthesouth.net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texas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pictures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louisiana</a:t>
            </a:r>
            <a:r>
              <a:rPr lang="cs-CZ" sz="1200" dirty="0" smtClean="0">
                <a:solidFill>
                  <a:schemeClr val="bg1"/>
                </a:solidFill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</a:rPr>
              <a:t>purchase</a:t>
            </a:r>
            <a:r>
              <a:rPr lang="cs-CZ" sz="1200" dirty="0" smtClean="0">
                <a:solidFill>
                  <a:schemeClr val="bg1"/>
                </a:solidFill>
              </a:rPr>
              <a:t>-map.</a:t>
            </a:r>
            <a:r>
              <a:rPr lang="cs-CZ" sz="1200" dirty="0" err="1" smtClean="0">
                <a:solidFill>
                  <a:schemeClr val="bg1"/>
                </a:solidFill>
              </a:rPr>
              <a:t>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</a:rPr>
              <a:t>frenchcreoles.com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louisiana.jpg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http://wwp.greenwichmeantime.com/images/usa/mississippi.jpg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</a:rPr>
              <a:t>tpwd.state.tx.us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learning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webcasts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texas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images</a:t>
            </a:r>
            <a:r>
              <a:rPr lang="cs-CZ" sz="1200" dirty="0" smtClean="0">
                <a:solidFill>
                  <a:schemeClr val="bg1"/>
                </a:solidFill>
              </a:rPr>
              <a:t>/05_la_</a:t>
            </a:r>
            <a:r>
              <a:rPr lang="cs-CZ" sz="1200" dirty="0" err="1" smtClean="0">
                <a:solidFill>
                  <a:schemeClr val="bg1"/>
                </a:solidFill>
              </a:rPr>
              <a:t>salle.jpg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</a:rPr>
              <a:t>enchantedlearning.com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explorers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gifs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Lasallemap.GIF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http://www.</a:t>
            </a:r>
            <a:r>
              <a:rPr lang="cs-CZ" sz="1200" dirty="0" err="1" smtClean="0">
                <a:solidFill>
                  <a:schemeClr val="bg1"/>
                </a:solidFill>
              </a:rPr>
              <a:t>jimwegryn.com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Names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Ships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labelle.jpg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http://cache2.artprintimages.com/p/LRG/37/3729/UZQAF00Z/</a:t>
            </a:r>
            <a:r>
              <a:rPr lang="cs-CZ" sz="1200" dirty="0" err="1" smtClean="0">
                <a:solidFill>
                  <a:schemeClr val="bg1"/>
                </a:solidFill>
              </a:rPr>
              <a:t>art</a:t>
            </a:r>
            <a:r>
              <a:rPr lang="cs-CZ" sz="1200" dirty="0" smtClean="0">
                <a:solidFill>
                  <a:schemeClr val="bg1"/>
                </a:solidFill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</a:rPr>
              <a:t>print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robert</a:t>
            </a:r>
            <a:r>
              <a:rPr lang="cs-CZ" sz="1200" dirty="0" smtClean="0">
                <a:solidFill>
                  <a:schemeClr val="bg1"/>
                </a:solidFill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</a:rPr>
              <a:t>cavalier</a:t>
            </a:r>
            <a:r>
              <a:rPr lang="cs-CZ" sz="1200" dirty="0" smtClean="0">
                <a:solidFill>
                  <a:schemeClr val="bg1"/>
                </a:solidFill>
              </a:rPr>
              <a:t>-</a:t>
            </a:r>
            <a:r>
              <a:rPr lang="cs-CZ" sz="1200" dirty="0" err="1" smtClean="0">
                <a:solidFill>
                  <a:schemeClr val="bg1"/>
                </a:solidFill>
              </a:rPr>
              <a:t>sieur</a:t>
            </a:r>
            <a:r>
              <a:rPr lang="cs-CZ" sz="1200" dirty="0" smtClean="0">
                <a:solidFill>
                  <a:schemeClr val="bg1"/>
                </a:solidFill>
              </a:rPr>
              <a:t>-de-la-</a:t>
            </a:r>
            <a:r>
              <a:rPr lang="cs-CZ" sz="1200" dirty="0" err="1" smtClean="0">
                <a:solidFill>
                  <a:schemeClr val="bg1"/>
                </a:solidFill>
              </a:rPr>
              <a:t>salle.jpg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http://pic.</a:t>
            </a:r>
            <a:r>
              <a:rPr lang="cs-CZ" sz="1200" dirty="0" err="1" smtClean="0">
                <a:solidFill>
                  <a:schemeClr val="bg1"/>
                </a:solidFill>
              </a:rPr>
              <a:t>aceboard.net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img</a:t>
            </a:r>
            <a:r>
              <a:rPr lang="cs-CZ" sz="1200" dirty="0" smtClean="0">
                <a:solidFill>
                  <a:schemeClr val="bg1"/>
                </a:solidFill>
              </a:rPr>
              <a:t>/5500/8828/1124392567.jpg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http://leccos.</a:t>
            </a:r>
            <a:r>
              <a:rPr lang="cs-CZ" sz="1200" dirty="0" err="1" smtClean="0">
                <a:solidFill>
                  <a:schemeClr val="bg1"/>
                </a:solidFill>
              </a:rPr>
              <a:t>com</a:t>
            </a:r>
            <a:r>
              <a:rPr lang="cs-CZ" sz="1200" dirty="0" smtClean="0">
                <a:solidFill>
                  <a:schemeClr val="bg1"/>
                </a:solidFill>
              </a:rPr>
              <a:t>/</a:t>
            </a:r>
            <a:r>
              <a:rPr lang="cs-CZ" sz="1200" dirty="0" err="1" smtClean="0">
                <a:solidFill>
                  <a:schemeClr val="bg1"/>
                </a:solidFill>
              </a:rPr>
              <a:t>pics</a:t>
            </a:r>
            <a:r>
              <a:rPr lang="cs-CZ" sz="1200" dirty="0" smtClean="0">
                <a:solidFill>
                  <a:schemeClr val="bg1"/>
                </a:solidFill>
              </a:rPr>
              <a:t>/pic/</a:t>
            </a:r>
            <a:r>
              <a:rPr lang="cs-CZ" sz="1200" dirty="0" err="1" smtClean="0">
                <a:solidFill>
                  <a:schemeClr val="bg1"/>
                </a:solidFill>
              </a:rPr>
              <a:t>filip</a:t>
            </a:r>
            <a:r>
              <a:rPr lang="cs-CZ" sz="1200" dirty="0" smtClean="0">
                <a:solidFill>
                  <a:schemeClr val="bg1"/>
                </a:solidFill>
              </a:rPr>
              <a:t>_v._z_</a:t>
            </a:r>
            <a:r>
              <a:rPr lang="cs-CZ" sz="1200" dirty="0" err="1" smtClean="0">
                <a:solidFill>
                  <a:schemeClr val="bg1"/>
                </a:solidFill>
              </a:rPr>
              <a:t>anjou.jpg</a:t>
            </a:r>
            <a:endParaRPr lang="cs-CZ" sz="1200" dirty="0" smtClean="0">
              <a:solidFill>
                <a:schemeClr val="bg1"/>
              </a:solidFill>
            </a:endParaRPr>
          </a:p>
          <a:p>
            <a:r>
              <a:rPr lang="cs-CZ" sz="1200" dirty="0" smtClean="0">
                <a:solidFill>
                  <a:schemeClr val="bg1"/>
                </a:solidFill>
              </a:rPr>
              <a:t>http://cs.wikipedia.org/wiki/Soubor:Philip_V_3.jpg</a:t>
            </a:r>
          </a:p>
          <a:p>
            <a:r>
              <a:rPr lang="cs-CZ" sz="1200" dirty="0" smtClean="0">
                <a:solidFill>
                  <a:schemeClr val="bg1"/>
                </a:solidFill>
              </a:rPr>
              <a:t>http://cs.wikipedia.org/wiki/Soubor:Chateau-de-versailles-cour.jpg</a:t>
            </a:r>
          </a:p>
          <a:p>
            <a:r>
              <a:rPr lang="cs-CZ" sz="1200" dirty="0" err="1" smtClean="0">
                <a:solidFill>
                  <a:schemeClr val="bg1"/>
                </a:solidFill>
              </a:rPr>
              <a:t>Sochrová</a:t>
            </a:r>
            <a:r>
              <a:rPr lang="cs-CZ" sz="1200" dirty="0" smtClean="0">
                <a:solidFill>
                  <a:schemeClr val="bg1"/>
                </a:solidFill>
              </a:rPr>
              <a:t>, Marie : Dějepis v kostce II.,Fragment, 1998</a:t>
            </a:r>
          </a:p>
          <a:p>
            <a:endParaRPr lang="cs-CZ" sz="1200" dirty="0" smtClean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860032" y="6372036"/>
            <a:ext cx="4273286" cy="369332"/>
          </a:xfrm>
          <a:prstGeom prst="rect">
            <a:avLst/>
          </a:prstGeom>
          <a:noFill/>
        </p:spPr>
        <p:txBody>
          <a:bodyPr wrap="none" rtlCol="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Zpracovala : Mgr. Kateřina </a:t>
            </a:r>
            <a:r>
              <a:rPr lang="cs-CZ" b="1" dirty="0" err="1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Karbulová</a:t>
            </a:r>
            <a:r>
              <a:rPr lang="cs-CZ" b="1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, 2011</a:t>
            </a:r>
            <a:endParaRPr lang="cs-CZ" b="1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646</TotalTime>
  <Words>2061</Words>
  <Application>Microsoft Office PowerPoint</Application>
  <PresentationFormat>Předvádění na obrazovce (4:3)</PresentationFormat>
  <Paragraphs>269</Paragraphs>
  <Slides>42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42</vt:i4>
      </vt:variant>
    </vt:vector>
  </HeadingPairs>
  <TitlesOfParts>
    <vt:vector size="43" baseType="lpstr">
      <vt:lpstr>Motiv sady Office</vt:lpstr>
      <vt:lpstr>Francie za vlády Ludvíka XIV. (1643 – 1715) </vt:lpstr>
      <vt:lpstr>Snímek 2</vt:lpstr>
      <vt:lpstr>Francie v 17. století</vt:lpstr>
      <vt:lpstr>Ludvík XIV. (* 1638 – †1715)</vt:lpstr>
      <vt:lpstr>Snímek 5</vt:lpstr>
      <vt:lpstr>Snímek 6</vt:lpstr>
      <vt:lpstr>Otec -  Ludvík XIII. (*1601 - † 1643) </vt:lpstr>
      <vt:lpstr>Kardinál Jules Mazarin  (*16O2 – †1661)</vt:lpstr>
      <vt:lpstr>Stavovský odboj proti Mazarinovi</vt:lpstr>
      <vt:lpstr>Ludvík XIV. -„ Stát  jsem  já…“ </vt:lpstr>
      <vt:lpstr>Manželka - Marie Tereza Habsburská  (* 1638 – †1683)</vt:lpstr>
      <vt:lpstr>Společenská struktura společnosti</vt:lpstr>
      <vt:lpstr>Opory Ludvíka XIV. </vt:lpstr>
      <vt:lpstr>Náboženská politika</vt:lpstr>
      <vt:lpstr>Ludvík XIV. - hospodářská politika</vt:lpstr>
      <vt:lpstr>Hospodářská politika</vt:lpstr>
      <vt:lpstr>Pronikání do kolonií</vt:lpstr>
      <vt:lpstr>Poloha Louisiany v USA</vt:lpstr>
      <vt:lpstr>Kanada</vt:lpstr>
      <vt:lpstr>Snímek 20</vt:lpstr>
      <vt:lpstr>Jean-Baptiste Colbert (*1619 – †1683)</vt:lpstr>
      <vt:lpstr>Merkantilismus</vt:lpstr>
      <vt:lpstr>Zásady merkantilismu</vt:lpstr>
      <vt:lpstr>Kde vzít na nákladný život krále?</vt:lpstr>
      <vt:lpstr>Válečné loďstvo</vt:lpstr>
      <vt:lpstr>Michel Le Tellier, markýz de Louvois </vt:lpstr>
      <vt:lpstr>Snímek 27</vt:lpstr>
      <vt:lpstr>Sébastien Le Prestre de Vauban  (*1633 – †1707)</vt:lpstr>
      <vt:lpstr>Vaubanova plastika umístěná v citadele pevnosti Besançon</vt:lpstr>
      <vt:lpstr>Snímek 30</vt:lpstr>
      <vt:lpstr>Francie ve válkách</vt:lpstr>
      <vt:lpstr>Snímek 32</vt:lpstr>
      <vt:lpstr>Po smrti Ludvíka XIV.</vt:lpstr>
      <vt:lpstr>Zámek Versailles</vt:lpstr>
      <vt:lpstr>Snímek 35</vt:lpstr>
      <vt:lpstr>Francie udávala v Evropě tón v módě, kultuře a umění</vt:lpstr>
      <vt:lpstr>Snímek 37</vt:lpstr>
      <vt:lpstr>Snímek 38</vt:lpstr>
      <vt:lpstr>Snímek 39</vt:lpstr>
      <vt:lpstr>Shrnutí:  Ludvík XIV.</vt:lpstr>
      <vt:lpstr>Použité zdroje:</vt:lpstr>
      <vt:lpstr>Snímek 42</vt:lpstr>
    </vt:vector>
  </TitlesOfParts>
  <Company>Sportovní gymnázium Dany a Emila Zátopkových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Francie za vlády Ludvíka XIV. (1643 – 1715)</dc:title>
  <dc:creator>katka</dc:creator>
  <cp:lastModifiedBy>katka</cp:lastModifiedBy>
  <cp:revision>75</cp:revision>
  <dcterms:created xsi:type="dcterms:W3CDTF">2011-10-12T16:03:11Z</dcterms:created>
  <dcterms:modified xsi:type="dcterms:W3CDTF">2012-05-21T12:14:53Z</dcterms:modified>
</cp:coreProperties>
</file>