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dp" ContentType="image/vnd.ms-photo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9" r:id="rId2"/>
    <p:sldId id="258" r:id="rId3"/>
    <p:sldId id="257" r:id="rId4"/>
    <p:sldId id="265" r:id="rId5"/>
    <p:sldId id="261" r:id="rId6"/>
    <p:sldId id="259" r:id="rId7"/>
    <p:sldId id="260" r:id="rId8"/>
    <p:sldId id="264" r:id="rId9"/>
    <p:sldId id="263" r:id="rId10"/>
    <p:sldId id="266" r:id="rId11"/>
    <p:sldId id="267" r:id="rId12"/>
    <p:sldId id="262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0EAAC5-915F-4E78-8113-8BFF80F8D717}" type="datetimeFigureOut">
              <a:rPr lang="cs-CZ" smtClean="0"/>
              <a:t>26.8.2011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4CBAFA-2044-439E-954E-C2B6CE6D710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3769301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14:vortex dir="r"/>
      </p:transition>
    </mc:Choice>
    <mc:Fallback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0EAAC5-915F-4E78-8113-8BFF80F8D717}" type="datetimeFigureOut">
              <a:rPr lang="cs-CZ" smtClean="0"/>
              <a:t>26.8.2011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4CBAFA-2044-439E-954E-C2B6CE6D710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4121500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14:vortex dir="r"/>
      </p:transition>
    </mc:Choice>
    <mc:Fallback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0EAAC5-915F-4E78-8113-8BFF80F8D717}" type="datetimeFigureOut">
              <a:rPr lang="cs-CZ" smtClean="0"/>
              <a:t>26.8.2011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4CBAFA-2044-439E-954E-C2B6CE6D710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6997536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14:vortex dir="r"/>
      </p:transition>
    </mc:Choice>
    <mc:Fallback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0EAAC5-915F-4E78-8113-8BFF80F8D717}" type="datetimeFigureOut">
              <a:rPr lang="cs-CZ" smtClean="0"/>
              <a:t>26.8.2011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4CBAFA-2044-439E-954E-C2B6CE6D710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5454855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14:vortex dir="r"/>
      </p:transition>
    </mc:Choice>
    <mc:Fallback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0EAAC5-915F-4E78-8113-8BFF80F8D717}" type="datetimeFigureOut">
              <a:rPr lang="cs-CZ" smtClean="0"/>
              <a:t>26.8.2011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4CBAFA-2044-439E-954E-C2B6CE6D710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9426278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14:vortex dir="r"/>
      </p:transition>
    </mc:Choice>
    <mc:Fallback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0EAAC5-915F-4E78-8113-8BFF80F8D717}" type="datetimeFigureOut">
              <a:rPr lang="cs-CZ" smtClean="0"/>
              <a:t>26.8.2011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4CBAFA-2044-439E-954E-C2B6CE6D710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2817902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14:vortex dir="r"/>
      </p:transition>
    </mc:Choice>
    <mc:Fallback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0EAAC5-915F-4E78-8113-8BFF80F8D717}" type="datetimeFigureOut">
              <a:rPr lang="cs-CZ" smtClean="0"/>
              <a:t>26.8.2011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4CBAFA-2044-439E-954E-C2B6CE6D710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3780430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14:vortex dir="r"/>
      </p:transition>
    </mc:Choice>
    <mc:Fallback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0EAAC5-915F-4E78-8113-8BFF80F8D717}" type="datetimeFigureOut">
              <a:rPr lang="cs-CZ" smtClean="0"/>
              <a:t>26.8.2011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4CBAFA-2044-439E-954E-C2B6CE6D710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1809194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14:vortex dir="r"/>
      </p:transition>
    </mc:Choice>
    <mc:Fallback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0EAAC5-915F-4E78-8113-8BFF80F8D717}" type="datetimeFigureOut">
              <a:rPr lang="cs-CZ" smtClean="0"/>
              <a:t>26.8.2011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4CBAFA-2044-439E-954E-C2B6CE6D710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0017532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14:vortex dir="r"/>
      </p:transition>
    </mc:Choice>
    <mc:Fallback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0EAAC5-915F-4E78-8113-8BFF80F8D717}" type="datetimeFigureOut">
              <a:rPr lang="cs-CZ" smtClean="0"/>
              <a:t>26.8.2011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4CBAFA-2044-439E-954E-C2B6CE6D710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780093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14:vortex dir="r"/>
      </p:transition>
    </mc:Choice>
    <mc:Fallback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0EAAC5-915F-4E78-8113-8BFF80F8D717}" type="datetimeFigureOut">
              <a:rPr lang="cs-CZ" smtClean="0"/>
              <a:t>26.8.2011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4CBAFA-2044-439E-954E-C2B6CE6D710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709058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14:vortex dir="r"/>
      </p:transition>
    </mc:Choice>
    <mc:Fallback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0EAAC5-915F-4E78-8113-8BFF80F8D717}" type="datetimeFigureOut">
              <a:rPr lang="cs-CZ" smtClean="0"/>
              <a:t>26.8.2011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84CBAFA-2044-439E-954E-C2B6CE6D710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1570223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>
    <mc:Choice xmlns:p14="http://schemas.microsoft.com/office/powerpoint/2010/main" Requires="p14">
      <p:transition spd="slow" p14:dur="2000">
        <p14:vortex dir="r"/>
      </p:transition>
    </mc:Choice>
    <mc:Fallback>
      <p:transition spd="slow">
        <p:fade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wmf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jpg"/><Relationship Id="rId3" Type="http://schemas.microsoft.com/office/2007/relationships/hdphoto" Target="../media/hdphoto1.wdp"/><Relationship Id="rId7" Type="http://schemas.openxmlformats.org/officeDocument/2006/relationships/image" Target="../media/image8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7.jpg"/><Relationship Id="rId5" Type="http://schemas.openxmlformats.org/officeDocument/2006/relationships/image" Target="../media/image6.gif"/><Relationship Id="rId4" Type="http://schemas.openxmlformats.org/officeDocument/2006/relationships/image" Target="../media/image5.jpg"/><Relationship Id="rId9" Type="http://schemas.openxmlformats.org/officeDocument/2006/relationships/image" Target="../media/image10.jpg"/></Relationships>
</file>

<file path=ppt/slides/_rels/slide6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slides/_rels/slide11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://pcworld.cz/novinky/genius-trojice-novych-periferii-7669" TargetMode="External"/><Relationship Id="rId13" Type="http://schemas.openxmlformats.org/officeDocument/2006/relationships/hyperlink" Target="http://cs.wikipedia.org/wiki/Software" TargetMode="External"/><Relationship Id="rId3" Type="http://schemas.microsoft.com/office/2007/relationships/hdphoto" Target="../media/hdphoto1.wdp"/><Relationship Id="rId7" Type="http://schemas.openxmlformats.org/officeDocument/2006/relationships/hyperlink" Target="http://www.everythingusb.com/logitech_g15_gaming_keyboard_13079.html" TargetMode="External"/><Relationship Id="rId12" Type="http://schemas.openxmlformats.org/officeDocument/2006/relationships/hyperlink" Target="http://cs.wikipedia.org/wiki/Hardware" TargetMode="Externa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netra.cz/news/pc-skrine-thermaltake-pro-ty-kteri-se-chteji-odlisovat-a-37.html" TargetMode="External"/><Relationship Id="rId11" Type="http://schemas.openxmlformats.org/officeDocument/2006/relationships/hyperlink" Target="http://cs.wikipedia.org/wiki/Informace" TargetMode="External"/><Relationship Id="rId5" Type="http://schemas.openxmlformats.org/officeDocument/2006/relationships/hyperlink" Target="http://hdmag.cz/clanek/chytre-full-hd-monitory-lg-setri-vase-oci" TargetMode="External"/><Relationship Id="rId10" Type="http://schemas.openxmlformats.org/officeDocument/2006/relationships/hyperlink" Target="http://www.akton-elektro.sk/index.php?main_page=index&amp;cPath=12_270_541" TargetMode="External"/><Relationship Id="rId4" Type="http://schemas.openxmlformats.org/officeDocument/2006/relationships/hyperlink" Target="http://london.adzooks.co.uk/for-sale/computers-phones-printers/enjoy-a-brilliant-and-immersive-widescreen-viewing-experience-with-hp-w1907v-monitor-3304204.html" TargetMode="External"/><Relationship Id="rId9" Type="http://schemas.openxmlformats.org/officeDocument/2006/relationships/hyperlink" Target="http://www.printer-printer.com/what-is-a-good-very-low-cost-printer-needed-mostly-for-black-and-white-printing-with-cheap-ink-refills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/>
          </a:solidFill>
          <a:ln w="762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1412776"/>
            <a:ext cx="4129841" cy="38016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69607545"/>
              </p:ext>
            </p:extLst>
          </p:nvPr>
        </p:nvGraphicFramePr>
        <p:xfrm>
          <a:off x="683568" y="5229200"/>
          <a:ext cx="7848872" cy="1402080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Zpracování a využití informací pro 6. ročník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smtClean="0">
                          <a:latin typeface="Times New Roman"/>
                          <a:ea typeface="Calibri"/>
                          <a:cs typeface="Times New Roman"/>
                        </a:rPr>
                        <a:t>VY_32_INOVACE_01_Základní pojmy, PC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Hartmannová Hana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5788452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Zástupný symbol pro obsah 3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GlowEdges/>
                    </a14:imgEffect>
                    <a14:imgEffect>
                      <a14:colorTemperature colorTemp="4700"/>
                    </a14:imgEffect>
                    <a14:imgEffect>
                      <a14:saturation sat="66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332657"/>
            <a:ext cx="7772400" cy="3090150"/>
          </a:xfrm>
        </p:spPr>
        <p:txBody>
          <a:bodyPr>
            <a:normAutofit/>
          </a:bodyPr>
          <a:lstStyle/>
          <a:p>
            <a:r>
              <a:rPr lang="cs-CZ" sz="60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1.</a:t>
            </a:r>
            <a:r>
              <a:rPr lang="cs-CZ" sz="6000" u="sng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sz="6000" u="sng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6000" u="sng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Základní pojmy a stavba stolního PC</a:t>
            </a:r>
            <a:endParaRPr lang="cs-CZ" sz="6000" u="sng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61048"/>
            <a:ext cx="6400800" cy="1944216"/>
          </a:xfrm>
        </p:spPr>
        <p:txBody>
          <a:bodyPr/>
          <a:lstStyle/>
          <a:p>
            <a:pPr algn="l"/>
            <a:r>
              <a:rPr lang="cs-CZ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Autor:</a:t>
            </a:r>
          </a:p>
          <a:p>
            <a:r>
              <a:rPr lang="cs-CZ" sz="40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Mgr. Hana Hartmannová</a:t>
            </a:r>
            <a:endParaRPr lang="cs-CZ" sz="40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57029277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14:vortex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Zástupný symbol pro obsah 3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GlowEdges/>
                    </a14:imgEffect>
                    <a14:imgEffect>
                      <a14:colorTemperature colorTemp="4700"/>
                    </a14:imgEffect>
                    <a14:imgEffect>
                      <a14:saturation sat="66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794410"/>
          </a:xfrm>
          <a:ln>
            <a:solidFill>
              <a:schemeClr val="bg1"/>
            </a:solidFill>
          </a:ln>
        </p:spPr>
        <p:txBody>
          <a:bodyPr/>
          <a:lstStyle/>
          <a:p>
            <a:r>
              <a:rPr lang="cs-CZ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Informatika</a:t>
            </a:r>
            <a:endParaRPr lang="cs-CZ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67544" y="983050"/>
            <a:ext cx="7992888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500" dirty="0" smtClean="0">
                <a:solidFill>
                  <a:schemeClr val="bg1"/>
                </a:solidFill>
              </a:rPr>
              <a:t>vědní obor, který se zabývá získáváním, zpracováváním a využitím informací</a:t>
            </a:r>
            <a:endParaRPr lang="cs-CZ" sz="2500" dirty="0">
              <a:solidFill>
                <a:schemeClr val="bg1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17040" y="1772816"/>
            <a:ext cx="8208912" cy="769441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44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Informace</a:t>
            </a:r>
            <a:endParaRPr lang="cs-CZ" sz="44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17040" y="2545871"/>
            <a:ext cx="7992888" cy="201593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500" dirty="0" smtClean="0">
                <a:solidFill>
                  <a:schemeClr val="bg1"/>
                </a:solidFill>
              </a:rPr>
              <a:t>= znalost, kterou lze vysílat, přijímat, uchovávat a zpracovávat technickými prostředky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500" dirty="0">
                <a:solidFill>
                  <a:schemeClr val="bg1"/>
                </a:solidFill>
              </a:rPr>
              <a:t>n</a:t>
            </a:r>
            <a:r>
              <a:rPr lang="cs-CZ" sz="2500" dirty="0" smtClean="0">
                <a:solidFill>
                  <a:schemeClr val="bg1"/>
                </a:solidFill>
              </a:rPr>
              <a:t>osičem informace může být hlas, zvuk, obraz, písmo, atd.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500" dirty="0" smtClean="0">
                <a:solidFill>
                  <a:schemeClr val="bg1"/>
                </a:solidFill>
              </a:rPr>
              <a:t>z latinského </a:t>
            </a:r>
            <a:r>
              <a:rPr lang="cs-CZ" sz="2500" i="1" dirty="0" err="1" smtClean="0">
                <a:solidFill>
                  <a:schemeClr val="bg1"/>
                </a:solidFill>
              </a:rPr>
              <a:t>informatio</a:t>
            </a:r>
            <a:endParaRPr lang="cs-CZ" sz="2500" i="1" dirty="0" smtClean="0">
              <a:solidFill>
                <a:schemeClr val="bg1"/>
              </a:solidFill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2500" dirty="0" smtClean="0">
                <a:solidFill>
                  <a:schemeClr val="bg1"/>
                </a:solidFill>
              </a:rPr>
              <a:t>(záměrně falešná informace je DEZINFORMACE)</a:t>
            </a:r>
            <a:endParaRPr lang="cs-CZ" sz="2500" dirty="0">
              <a:solidFill>
                <a:schemeClr val="bg1"/>
              </a:solidFill>
            </a:endParaRPr>
          </a:p>
        </p:txBody>
      </p:sp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>
          <a:xfrm rot="10800000" flipV="1">
            <a:off x="457198" y="4724856"/>
            <a:ext cx="946449" cy="45719"/>
          </a:xfrm>
          <a:ln>
            <a:noFill/>
          </a:ln>
        </p:spPr>
        <p:txBody>
          <a:bodyPr>
            <a:normAutofit fontScale="25000" lnSpcReduction="20000"/>
          </a:bodyPr>
          <a:lstStyle/>
          <a:p>
            <a:pPr marL="0" indent="0" algn="ctr">
              <a:buNone/>
            </a:pPr>
            <a:endParaRPr lang="cs-CZ" sz="44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67544" y="5373216"/>
            <a:ext cx="8136904" cy="12464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500" dirty="0" smtClean="0">
                <a:solidFill>
                  <a:schemeClr val="bg1"/>
                </a:solidFill>
              </a:rPr>
              <a:t>systémy, </a:t>
            </a:r>
            <a:r>
              <a:rPr lang="cs-CZ" sz="2500" smtClean="0">
                <a:solidFill>
                  <a:schemeClr val="bg1"/>
                </a:solidFill>
              </a:rPr>
              <a:t>jež jsou </a:t>
            </a:r>
            <a:r>
              <a:rPr lang="cs-CZ" sz="2500" dirty="0" smtClean="0">
                <a:solidFill>
                  <a:schemeClr val="bg1"/>
                </a:solidFill>
              </a:rPr>
              <a:t>nositelem, zprostředkovatelem nebo šiřitelem informací (knihovna, počítačová databáze, </a:t>
            </a:r>
            <a:r>
              <a:rPr lang="cs-CZ" sz="2500" dirty="0" err="1" smtClean="0">
                <a:solidFill>
                  <a:schemeClr val="bg1"/>
                </a:solidFill>
              </a:rPr>
              <a:t>inf</a:t>
            </a:r>
            <a:r>
              <a:rPr lang="cs-CZ" sz="2500" dirty="0" smtClean="0">
                <a:solidFill>
                  <a:schemeClr val="bg1"/>
                </a:solidFill>
              </a:rPr>
              <a:t>. středisko, televize, rozhlas, vlastní paměť, jiné osoby, atd.) </a:t>
            </a:r>
            <a:endParaRPr lang="cs-CZ" sz="2500" dirty="0">
              <a:solidFill>
                <a:schemeClr val="bg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17040" y="4631583"/>
            <a:ext cx="8208911" cy="769441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4400" dirty="0">
                <a:ln>
                  <a:solidFill>
                    <a:schemeClr val="bg1"/>
                  </a:solidFill>
                </a:ln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Zdroje informací</a:t>
            </a:r>
          </a:p>
        </p:txBody>
      </p:sp>
    </p:spTree>
    <p:extLst>
      <p:ext uri="{BB962C8B-B14F-4D97-AF65-F5344CB8AC3E}">
        <p14:creationId xmlns:p14="http://schemas.microsoft.com/office/powerpoint/2010/main" val="286205149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14:vortex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8" grpId="0"/>
      <p:bldP spid="11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GlowEdges/>
                    </a14:imgEffect>
                    <a14:imgEffect>
                      <a14:colorTemperature colorTemp="4700"/>
                    </a14:imgEffect>
                    <a14:imgEffect>
                      <a14:saturation sat="66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solidFill>
              <a:schemeClr val="bg1"/>
            </a:solidFill>
          </a:ln>
        </p:spPr>
        <p:txBody>
          <a:bodyPr/>
          <a:lstStyle/>
          <a:p>
            <a:r>
              <a:rPr lang="cs-CZ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Který z výroků </a:t>
            </a:r>
            <a:r>
              <a:rPr lang="cs-CZ" u="sng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není</a:t>
            </a:r>
            <a:r>
              <a:rPr lang="cs-CZ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pravdivý?</a:t>
            </a:r>
            <a:endParaRPr lang="cs-CZ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informatika se zabývá využíváním informací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informaci můžeme přijímat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nosičem informace není obraz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zdrojem informací je televize</a:t>
            </a:r>
          </a:p>
          <a:p>
            <a:pPr marL="0" indent="0">
              <a:buNone/>
            </a:pPr>
            <a:endParaRPr lang="cs-CZ" sz="2500" dirty="0" smtClean="0">
              <a:solidFill>
                <a:schemeClr val="bg1"/>
              </a:solidFill>
            </a:endParaRPr>
          </a:p>
          <a:p>
            <a:pPr marL="0" indent="0">
              <a:buNone/>
            </a:pPr>
            <a:endParaRPr lang="cs-CZ" sz="2500" dirty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cs-CZ" sz="2500" dirty="0" smtClean="0">
                <a:solidFill>
                  <a:schemeClr val="bg1"/>
                </a:solidFill>
              </a:rPr>
              <a:t>Své tvrzení zkontroluj kliknutím na myšku: </a:t>
            </a:r>
            <a:endParaRPr lang="cs-CZ" sz="2500" dirty="0">
              <a:solidFill>
                <a:schemeClr val="bg1"/>
              </a:solidFill>
            </a:endParaRPr>
          </a:p>
        </p:txBody>
      </p:sp>
      <p:pic>
        <p:nvPicPr>
          <p:cNvPr id="1026" name="Picture 2" descr="C:\Users\OEM\AppData\Local\Microsoft\Windows\Temporary Internet Files\Content.IE5\9VPKX7RK\MC90028715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89224" y="4906575"/>
            <a:ext cx="1244063" cy="8640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370812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14:vortex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10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295 -0.00092 L 0.15469 -0.11355 C 0.18854 -0.1376 0.20538 -0.1679 0.20278 -0.19565 C 0.19948 -0.22803 0.17726 -0.25023 0.1401 -0.26272 L -0.02622 -0.32238 " pathEditMode="relative" rAng="10366230" ptsTypes="FffFF">
                                      <p:cBhvr>
                                        <p:cTn id="29" dur="3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9219" y="-1787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6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Zástupný symbol pro obsah 3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GlowEdges/>
                    </a14:imgEffect>
                    <a14:imgEffect>
                      <a14:colorTemperature colorTemp="4700"/>
                    </a14:imgEffect>
                    <a14:imgEffect>
                      <a14:saturation sat="66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12822"/>
          </a:xfrm>
          <a:ln>
            <a:solidFill>
              <a:schemeClr val="bg1"/>
            </a:solidFill>
          </a:ln>
        </p:spPr>
        <p:txBody>
          <a:bodyPr/>
          <a:lstStyle/>
          <a:p>
            <a:r>
              <a:rPr lang="cs-CZ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PC a základní příslušenství</a:t>
            </a:r>
            <a:endParaRPr lang="cs-CZ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95536" y="1187460"/>
            <a:ext cx="8352928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500" dirty="0" smtClean="0">
                <a:solidFill>
                  <a:schemeClr val="bg1"/>
                </a:solidFill>
              </a:rPr>
              <a:t>PC </a:t>
            </a:r>
            <a:r>
              <a:rPr lang="cs-CZ" sz="2500" dirty="0">
                <a:solidFill>
                  <a:schemeClr val="bg1"/>
                </a:solidFill>
              </a:rPr>
              <a:t>= </a:t>
            </a:r>
            <a:r>
              <a:rPr lang="cs-CZ" sz="2500" dirty="0" err="1" smtClean="0">
                <a:solidFill>
                  <a:schemeClr val="bg1"/>
                </a:solidFill>
              </a:rPr>
              <a:t>personal</a:t>
            </a:r>
            <a:r>
              <a:rPr lang="cs-CZ" sz="2500" dirty="0" smtClean="0">
                <a:solidFill>
                  <a:schemeClr val="bg1"/>
                </a:solidFill>
              </a:rPr>
              <a:t> </a:t>
            </a:r>
            <a:r>
              <a:rPr lang="cs-CZ" sz="2500" dirty="0" err="1" smtClean="0">
                <a:solidFill>
                  <a:schemeClr val="bg1"/>
                </a:solidFill>
              </a:rPr>
              <a:t>computer</a:t>
            </a:r>
            <a:r>
              <a:rPr lang="cs-CZ" sz="2500" dirty="0" smtClean="0">
                <a:solidFill>
                  <a:schemeClr val="bg1"/>
                </a:solidFill>
              </a:rPr>
              <a:t> („osobní počítač“)</a:t>
            </a:r>
            <a:endParaRPr lang="cs-CZ" sz="2500" dirty="0">
              <a:solidFill>
                <a:schemeClr val="bg1"/>
              </a:solidFill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15169" y="1815522"/>
            <a:ext cx="1883241" cy="1883241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1970" y="1815523"/>
            <a:ext cx="1699670" cy="1888522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96136" y="1815523"/>
            <a:ext cx="2815983" cy="1914497"/>
          </a:xfrm>
          <a:prstGeom prst="rect">
            <a:avLst/>
          </a:prstGeom>
        </p:spPr>
      </p:pic>
      <p:sp>
        <p:nvSpPr>
          <p:cNvPr id="8" name="TextovéPole 7"/>
          <p:cNvSpPr txBox="1"/>
          <p:nvPr/>
        </p:nvSpPr>
        <p:spPr>
          <a:xfrm>
            <a:off x="689083" y="3697252"/>
            <a:ext cx="1728192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500" dirty="0" smtClean="0">
                <a:solidFill>
                  <a:schemeClr val="bg1"/>
                </a:solidFill>
              </a:rPr>
              <a:t>PC </a:t>
            </a:r>
            <a:endParaRPr lang="cs-CZ" sz="2500" dirty="0">
              <a:solidFill>
                <a:schemeClr val="bg1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400705" y="3704045"/>
            <a:ext cx="1512168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500" dirty="0" smtClean="0">
                <a:solidFill>
                  <a:schemeClr val="bg1"/>
                </a:solidFill>
              </a:rPr>
              <a:t>monitor</a:t>
            </a:r>
            <a:endParaRPr lang="cs-CZ" sz="2500" dirty="0">
              <a:solidFill>
                <a:schemeClr val="bg1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210519" y="3721980"/>
            <a:ext cx="1656184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500" dirty="0" smtClean="0">
                <a:solidFill>
                  <a:schemeClr val="bg1"/>
                </a:solidFill>
              </a:rPr>
              <a:t>klávesnice</a:t>
            </a:r>
            <a:endParaRPr lang="cs-CZ" sz="2500" dirty="0">
              <a:solidFill>
                <a:schemeClr val="bg1"/>
              </a:solidFill>
            </a:endParaRPr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1970" y="4392053"/>
            <a:ext cx="1682419" cy="1620169"/>
          </a:xfrm>
          <a:prstGeom prst="rect">
            <a:avLst/>
          </a:prstGeom>
        </p:spPr>
      </p:pic>
      <p:sp>
        <p:nvSpPr>
          <p:cNvPr id="12" name="TextovéPole 11"/>
          <p:cNvSpPr txBox="1"/>
          <p:nvPr/>
        </p:nvSpPr>
        <p:spPr>
          <a:xfrm>
            <a:off x="1000146" y="6024284"/>
            <a:ext cx="1106067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500" dirty="0" smtClean="0">
                <a:solidFill>
                  <a:schemeClr val="bg1"/>
                </a:solidFill>
              </a:rPr>
              <a:t>PC myš</a:t>
            </a:r>
            <a:endParaRPr lang="cs-CZ" sz="2500" dirty="0">
              <a:solidFill>
                <a:schemeClr val="bg1"/>
              </a:solidFill>
            </a:endParaRPr>
          </a:p>
        </p:txBody>
      </p:sp>
      <p:pic>
        <p:nvPicPr>
          <p:cNvPr id="13" name="Obrázek 12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86627" y="4377430"/>
            <a:ext cx="1940324" cy="1620170"/>
          </a:xfrm>
          <a:prstGeom prst="rect">
            <a:avLst/>
          </a:prstGeom>
        </p:spPr>
      </p:pic>
      <p:sp>
        <p:nvSpPr>
          <p:cNvPr id="14" name="TextovéPole 13"/>
          <p:cNvSpPr txBox="1"/>
          <p:nvPr/>
        </p:nvSpPr>
        <p:spPr>
          <a:xfrm>
            <a:off x="3589538" y="6002357"/>
            <a:ext cx="1224136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500" dirty="0" smtClean="0">
                <a:solidFill>
                  <a:schemeClr val="bg1"/>
                </a:solidFill>
              </a:rPr>
              <a:t>tiskárna</a:t>
            </a:r>
            <a:endParaRPr lang="cs-CZ" sz="2500" dirty="0">
              <a:solidFill>
                <a:schemeClr val="bg1"/>
              </a:solidFill>
            </a:endParaRPr>
          </a:p>
        </p:txBody>
      </p:sp>
      <p:pic>
        <p:nvPicPr>
          <p:cNvPr id="15" name="Obrázek 14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90804" y="4349435"/>
            <a:ext cx="1826645" cy="1633542"/>
          </a:xfrm>
          <a:prstGeom prst="rect">
            <a:avLst/>
          </a:prstGeom>
        </p:spPr>
      </p:pic>
      <p:sp>
        <p:nvSpPr>
          <p:cNvPr id="16" name="TextovéPole 15"/>
          <p:cNvSpPr txBox="1"/>
          <p:nvPr/>
        </p:nvSpPr>
        <p:spPr>
          <a:xfrm>
            <a:off x="6239508" y="5977850"/>
            <a:ext cx="1916317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500" dirty="0" smtClean="0">
                <a:solidFill>
                  <a:schemeClr val="bg1"/>
                </a:solidFill>
              </a:rPr>
              <a:t>webkamera</a:t>
            </a:r>
            <a:endParaRPr lang="cs-CZ" sz="25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8042386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14:vortex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Zástupný symbol pro obsah 3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GlowEdges/>
                    </a14:imgEffect>
                    <a14:imgEffect>
                      <a14:colorTemperature colorTemp="4700"/>
                    </a14:imgEffect>
                    <a14:imgEffect>
                      <a14:saturation sat="66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645024"/>
            <a:ext cx="8229600" cy="1224136"/>
          </a:xfrm>
        </p:spPr>
        <p:txBody>
          <a:bodyPr>
            <a:normAutofit fontScale="90000"/>
          </a:bodyPr>
          <a:lstStyle/>
          <a:p>
            <a:pPr algn="l"/>
            <a:r>
              <a:rPr lang="cs-CZ" dirty="0" smtClean="0">
                <a:solidFill>
                  <a:schemeClr val="bg1"/>
                </a:solidFill>
              </a:rPr>
              <a:t/>
            </a:r>
            <a:br>
              <a:rPr lang="cs-CZ" dirty="0" smtClean="0">
                <a:solidFill>
                  <a:schemeClr val="bg1"/>
                </a:solidFill>
              </a:rPr>
            </a:br>
            <a:r>
              <a:rPr lang="cs-CZ" dirty="0" smtClean="0">
                <a:solidFill>
                  <a:schemeClr val="bg1"/>
                </a:solidFill>
              </a:rPr>
              <a:t/>
            </a:r>
            <a:br>
              <a:rPr lang="cs-CZ" dirty="0" smtClean="0">
                <a:solidFill>
                  <a:schemeClr val="bg1"/>
                </a:solidFill>
              </a:rPr>
            </a:b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0" name="Zástupný symbol pro obsah 9"/>
          <p:cNvSpPr>
            <a:spLocks noGrp="1"/>
          </p:cNvSpPr>
          <p:nvPr>
            <p:ph idx="1"/>
          </p:nvPr>
        </p:nvSpPr>
        <p:spPr>
          <a:xfrm>
            <a:off x="457200" y="6597352"/>
            <a:ext cx="8219256" cy="72008"/>
          </a:xfrm>
        </p:spPr>
        <p:txBody>
          <a:bodyPr>
            <a:normAutofit fontScale="25000" lnSpcReduction="20000"/>
          </a:bodyPr>
          <a:lstStyle/>
          <a:p>
            <a:pPr marL="0" indent="0" algn="ctr">
              <a:buNone/>
            </a:pP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67544" y="251356"/>
            <a:ext cx="8280920" cy="769441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44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Hardware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395536" y="1020796"/>
            <a:ext cx="8505058" cy="54784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500" dirty="0" smtClean="0">
                <a:solidFill>
                  <a:schemeClr val="bg1"/>
                </a:solidFill>
              </a:rPr>
              <a:t>všechny technické díly počítače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500" u="sng" dirty="0" smtClean="0">
                <a:solidFill>
                  <a:schemeClr val="bg1"/>
                </a:solidFill>
              </a:rPr>
              <a:t>uvnitř PC :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500" dirty="0" smtClean="0">
                <a:solidFill>
                  <a:schemeClr val="bg1"/>
                </a:solidFill>
              </a:rPr>
              <a:t>základní deska (obsahuje sběrnici pro připojení komponent, zajišťuje komunikaci mezi nimi)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500" dirty="0" smtClean="0">
                <a:solidFill>
                  <a:schemeClr val="bg1"/>
                </a:solidFill>
              </a:rPr>
              <a:t>procesor – nejdůležitější část, „mozek PC“, řídí veškerou činnost PC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500" dirty="0" smtClean="0">
                <a:solidFill>
                  <a:schemeClr val="bg1"/>
                </a:solidFill>
              </a:rPr>
              <a:t>paměť – HDD</a:t>
            </a:r>
            <a:r>
              <a:rPr lang="cs-CZ" sz="2500" smtClean="0">
                <a:solidFill>
                  <a:schemeClr val="bg1"/>
                </a:solidFill>
              </a:rPr>
              <a:t>, SSD, operační </a:t>
            </a:r>
            <a:r>
              <a:rPr lang="cs-CZ" sz="2500" dirty="0" smtClean="0">
                <a:solidFill>
                  <a:schemeClr val="bg1"/>
                </a:solidFill>
              </a:rPr>
              <a:t>(RAM), optické mech. (CD, DVD)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500" dirty="0" smtClean="0">
                <a:solidFill>
                  <a:schemeClr val="bg1"/>
                </a:solidFill>
              </a:rPr>
              <a:t>zdroj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500" dirty="0" smtClean="0">
                <a:solidFill>
                  <a:schemeClr val="bg1"/>
                </a:solidFill>
              </a:rPr>
              <a:t>přídavné karty – např. zvuková, grafická, síťová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500" u="sng" dirty="0" smtClean="0">
                <a:solidFill>
                  <a:schemeClr val="bg1"/>
                </a:solidFill>
              </a:rPr>
              <a:t>periferní zařízení: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500" dirty="0" smtClean="0">
                <a:solidFill>
                  <a:schemeClr val="bg1"/>
                </a:solidFill>
              </a:rPr>
              <a:t>vstupní – klávesnice, myš, tablet, joystick, scanner, webkamera, atd.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500" dirty="0" smtClean="0">
                <a:solidFill>
                  <a:schemeClr val="bg1"/>
                </a:solidFill>
              </a:rPr>
              <a:t>výstupní – monitor, tiskárna, reproduktory, atd.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500" dirty="0" smtClean="0">
                <a:solidFill>
                  <a:schemeClr val="bg1"/>
                </a:solidFill>
              </a:rPr>
              <a:t>vstupně/výstupní – modem, </a:t>
            </a:r>
            <a:r>
              <a:rPr lang="cs-CZ" sz="2500" dirty="0" err="1" smtClean="0">
                <a:solidFill>
                  <a:schemeClr val="bg1"/>
                </a:solidFill>
              </a:rPr>
              <a:t>flash</a:t>
            </a:r>
            <a:r>
              <a:rPr lang="cs-CZ" sz="2500" dirty="0" smtClean="0">
                <a:solidFill>
                  <a:schemeClr val="bg1"/>
                </a:solidFill>
              </a:rPr>
              <a:t>, externí HDD</a:t>
            </a:r>
          </a:p>
        </p:txBody>
      </p:sp>
    </p:spTree>
    <p:extLst>
      <p:ext uri="{BB962C8B-B14F-4D97-AF65-F5344CB8AC3E}">
        <p14:creationId xmlns:p14="http://schemas.microsoft.com/office/powerpoint/2010/main" val="408552260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14:vortex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GlowEdges/>
                    </a14:imgEffect>
                    <a14:imgEffect>
                      <a14:colorTemperature colorTemp="4700"/>
                    </a14:imgEffect>
                    <a14:imgEffect>
                      <a14:saturation sat="66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72334"/>
          </a:xfr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  <a:ln>
            <a:solidFill>
              <a:schemeClr val="bg1"/>
            </a:solidFill>
          </a:ln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Software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60870" y="908720"/>
            <a:ext cx="8208912" cy="58631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500" dirty="0" smtClean="0">
                <a:solidFill>
                  <a:schemeClr val="bg1"/>
                </a:solidFill>
              </a:rPr>
              <a:t>programy v počítači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500" u="sng" dirty="0" smtClean="0">
                <a:solidFill>
                  <a:schemeClr val="bg1"/>
                </a:solidFill>
              </a:rPr>
              <a:t>operační systém: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500" dirty="0" smtClean="0">
                <a:solidFill>
                  <a:schemeClr val="bg1"/>
                </a:solidFill>
              </a:rPr>
              <a:t>je na každém PC, základní program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500" dirty="0" smtClean="0">
                <a:solidFill>
                  <a:schemeClr val="bg1"/>
                </a:solidFill>
              </a:rPr>
              <a:t>např. Windows(Win7, XP, Vista, atd.), Linux, atd.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500" dirty="0" smtClean="0">
                <a:solidFill>
                  <a:schemeClr val="bg1"/>
                </a:solidFill>
              </a:rPr>
              <a:t>funkce * poskytuje prostředí pro práci ostatních programů (okna, panely, tlačítka, atd.),</a:t>
            </a:r>
          </a:p>
          <a:p>
            <a:r>
              <a:rPr lang="cs-CZ" sz="2500" dirty="0">
                <a:solidFill>
                  <a:schemeClr val="bg1"/>
                </a:solidFill>
              </a:rPr>
              <a:t> </a:t>
            </a:r>
            <a:r>
              <a:rPr lang="cs-CZ" sz="2500" dirty="0" smtClean="0">
                <a:solidFill>
                  <a:schemeClr val="bg1"/>
                </a:solidFill>
              </a:rPr>
              <a:t>                 * obsahuje základní programy (např. web)</a:t>
            </a:r>
          </a:p>
          <a:p>
            <a:r>
              <a:rPr lang="cs-CZ" sz="2500" dirty="0">
                <a:solidFill>
                  <a:schemeClr val="bg1"/>
                </a:solidFill>
              </a:rPr>
              <a:t> </a:t>
            </a:r>
            <a:r>
              <a:rPr lang="cs-CZ" sz="2500" dirty="0" smtClean="0">
                <a:solidFill>
                  <a:schemeClr val="bg1"/>
                </a:solidFill>
              </a:rPr>
              <a:t>                 * zajišťuje dialog mezi uživatelem a počítačem</a:t>
            </a:r>
          </a:p>
          <a:p>
            <a:pPr marL="457200" indent="-457200">
              <a:buAutoNum type="arabicPeriod" startAt="2"/>
            </a:pPr>
            <a:r>
              <a:rPr lang="cs-CZ" sz="2500" u="sng" dirty="0" smtClean="0">
                <a:solidFill>
                  <a:schemeClr val="bg1"/>
                </a:solidFill>
              </a:rPr>
              <a:t>aplikační software: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500" dirty="0" smtClean="0">
                <a:solidFill>
                  <a:schemeClr val="bg1"/>
                </a:solidFill>
              </a:rPr>
              <a:t>hry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500" dirty="0" smtClean="0">
                <a:solidFill>
                  <a:schemeClr val="bg1"/>
                </a:solidFill>
              </a:rPr>
              <a:t>textové editory (např. Word)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500" dirty="0" smtClean="0">
                <a:solidFill>
                  <a:schemeClr val="bg1"/>
                </a:solidFill>
              </a:rPr>
              <a:t>grafické programy (např. Malování)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500" dirty="0" smtClean="0">
                <a:solidFill>
                  <a:schemeClr val="bg1"/>
                </a:solidFill>
              </a:rPr>
              <a:t>výukové programy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500" dirty="0" smtClean="0">
                <a:solidFill>
                  <a:schemeClr val="bg1"/>
                </a:solidFill>
              </a:rPr>
              <a:t>antivirové programy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500" dirty="0" err="1" smtClean="0">
                <a:solidFill>
                  <a:schemeClr val="bg1"/>
                </a:solidFill>
              </a:rPr>
              <a:t>multimedia</a:t>
            </a:r>
            <a:r>
              <a:rPr lang="cs-CZ" sz="2500" dirty="0" smtClean="0">
                <a:solidFill>
                  <a:schemeClr val="bg1"/>
                </a:solidFill>
              </a:rPr>
              <a:t>, atd.</a:t>
            </a:r>
          </a:p>
        </p:txBody>
      </p:sp>
    </p:spTree>
    <p:extLst>
      <p:ext uri="{BB962C8B-B14F-4D97-AF65-F5344CB8AC3E}">
        <p14:creationId xmlns:p14="http://schemas.microsoft.com/office/powerpoint/2010/main" val="201019033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14:vortex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Zástupný symbol pro obsah 3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GlowEdges/>
                    </a14:imgEffect>
                    <a14:imgEffect>
                      <a14:colorTemperature colorTemp="4700"/>
                    </a14:imgEffect>
                    <a14:imgEffect>
                      <a14:saturation sat="66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solidFill>
              <a:schemeClr val="bg1"/>
            </a:solidFill>
          </a:ln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Který z následujících pojmů je HARDWARE? (</a:t>
            </a:r>
            <a:r>
              <a:rPr lang="cs-CZ" sz="22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klikni na ně</a:t>
            </a:r>
            <a:r>
              <a:rPr lang="cs-CZ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</a:t>
            </a:r>
            <a:endParaRPr lang="cs-CZ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95781" y="2239252"/>
            <a:ext cx="2292043" cy="646331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chemeClr val="bg1"/>
                </a:solidFill>
              </a:rPr>
              <a:t>klávesnice</a:t>
            </a:r>
            <a:endParaRPr lang="cs-CZ" sz="2500" dirty="0">
              <a:solidFill>
                <a:schemeClr val="bg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516216" y="4226214"/>
            <a:ext cx="1224136" cy="646331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chemeClr val="bg1"/>
                </a:solidFill>
              </a:rPr>
              <a:t>myš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195736" y="5085184"/>
            <a:ext cx="3960440" cy="707886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>
                <a:solidFill>
                  <a:schemeClr val="bg1"/>
                </a:solidFill>
              </a:rPr>
              <a:t>antivirový </a:t>
            </a:r>
            <a:r>
              <a:rPr lang="cs-CZ" sz="4000" dirty="0" smtClean="0">
                <a:solidFill>
                  <a:schemeClr val="bg1"/>
                </a:solidFill>
              </a:rPr>
              <a:t>program</a:t>
            </a:r>
            <a:endParaRPr lang="cs-CZ" sz="3600" dirty="0">
              <a:solidFill>
                <a:schemeClr val="bg1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487925" y="3212874"/>
            <a:ext cx="3448070" cy="646331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chemeClr val="bg1"/>
                </a:solidFill>
              </a:rPr>
              <a:t>výukový</a:t>
            </a:r>
            <a:r>
              <a:rPr lang="cs-CZ" sz="2500" dirty="0" smtClean="0">
                <a:solidFill>
                  <a:schemeClr val="bg1"/>
                </a:solidFill>
              </a:rPr>
              <a:t> </a:t>
            </a:r>
            <a:r>
              <a:rPr lang="cs-CZ" sz="3600" dirty="0" smtClean="0">
                <a:solidFill>
                  <a:schemeClr val="bg1"/>
                </a:solidFill>
              </a:rPr>
              <a:t>program</a:t>
            </a:r>
            <a:endParaRPr lang="cs-CZ" sz="2500" dirty="0">
              <a:solidFill>
                <a:schemeClr val="bg1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292081" y="2239252"/>
            <a:ext cx="3266286" cy="707886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chemeClr val="bg1"/>
                </a:solidFill>
              </a:rPr>
              <a:t>počítačová</a:t>
            </a:r>
            <a:r>
              <a:rPr lang="cs-CZ" sz="3600" dirty="0" smtClean="0">
                <a:solidFill>
                  <a:schemeClr val="bg1"/>
                </a:solidFill>
              </a:rPr>
              <a:t> hra</a:t>
            </a:r>
            <a:endParaRPr lang="cs-CZ" sz="3600" dirty="0">
              <a:solidFill>
                <a:schemeClr val="bg1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875802" y="4221088"/>
            <a:ext cx="1832306" cy="646331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chemeClr val="bg1"/>
                </a:solidFill>
              </a:rPr>
              <a:t>tiskárna</a:t>
            </a:r>
            <a:endParaRPr lang="cs-CZ" sz="25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389966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14:vortex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mph" presetSubtype="0" repeatCount="indefinite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1" dur="2000" fill="hold"/>
                                        <p:tgtEl>
                                          <p:spTgt spid="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mph" presetSubtype="0" repeatCount="indefinite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6" dur="2000" fill="hold"/>
                                        <p:tgtEl>
                                          <p:spTgt spid="9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mph" presetSubtype="0" repeatCount="indefinite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1" dur="2000" fill="hold"/>
                                        <p:tgtEl>
                                          <p:spTgt spid="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GlowEdges/>
                    </a14:imgEffect>
                    <a14:imgEffect>
                      <a14:colorTemperature colorTemp="4700"/>
                    </a14:imgEffect>
                    <a14:imgEffect>
                      <a14:saturation sat="66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  <a:ln>
            <a:solidFill>
              <a:schemeClr val="bg1"/>
            </a:solidFill>
          </a:ln>
        </p:spPr>
        <p:txBody>
          <a:bodyPr/>
          <a:lstStyle/>
          <a:p>
            <a:r>
              <a:rPr lang="cs-CZ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Prostředí operačního systému</a:t>
            </a:r>
            <a:endParaRPr lang="cs-CZ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5400600"/>
          </a:xfrm>
        </p:spPr>
        <p:txBody>
          <a:bodyPr>
            <a:normAutofit lnSpcReduction="10000"/>
          </a:bodyPr>
          <a:lstStyle/>
          <a:p>
            <a:r>
              <a:rPr lang="cs-CZ" sz="2500" dirty="0" smtClean="0">
                <a:solidFill>
                  <a:schemeClr val="bg1"/>
                </a:solidFill>
              </a:rPr>
              <a:t>princip ikon a oken na pracovní ploše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500" u="sng" dirty="0" smtClean="0">
                <a:solidFill>
                  <a:schemeClr val="bg1"/>
                </a:solidFill>
              </a:rPr>
              <a:t>plocha:</a:t>
            </a:r>
          </a:p>
          <a:p>
            <a:r>
              <a:rPr lang="cs-CZ" sz="2500" dirty="0" smtClean="0">
                <a:solidFill>
                  <a:schemeClr val="bg1"/>
                </a:solidFill>
              </a:rPr>
              <a:t>může mít libovolnou barvu či obrázek ( = tapeta)</a:t>
            </a:r>
          </a:p>
          <a:p>
            <a:pPr marL="457200" indent="-457200">
              <a:buAutoNum type="arabicPeriod" startAt="2"/>
            </a:pPr>
            <a:r>
              <a:rPr lang="cs-CZ" sz="2500" u="sng" dirty="0" smtClean="0">
                <a:solidFill>
                  <a:schemeClr val="bg1"/>
                </a:solidFill>
              </a:rPr>
              <a:t>hlavní panel:</a:t>
            </a:r>
          </a:p>
          <a:p>
            <a:r>
              <a:rPr lang="cs-CZ" sz="2500" dirty="0" smtClean="0">
                <a:solidFill>
                  <a:schemeClr val="bg1"/>
                </a:solidFill>
              </a:rPr>
              <a:t>obsahuje tlačítka právě spuštěných programů</a:t>
            </a:r>
          </a:p>
          <a:p>
            <a:pPr marL="0" indent="0">
              <a:buNone/>
            </a:pPr>
            <a:r>
              <a:rPr lang="cs-CZ" sz="2500" dirty="0" smtClean="0">
                <a:solidFill>
                  <a:schemeClr val="bg1"/>
                </a:solidFill>
              </a:rPr>
              <a:t>3.   </a:t>
            </a:r>
            <a:r>
              <a:rPr lang="cs-CZ" sz="2500" u="sng" dirty="0" smtClean="0">
                <a:solidFill>
                  <a:schemeClr val="bg1"/>
                </a:solidFill>
              </a:rPr>
              <a:t>start (tlačítko):</a:t>
            </a:r>
          </a:p>
          <a:p>
            <a:r>
              <a:rPr lang="cs-CZ" sz="2500" dirty="0" smtClean="0">
                <a:solidFill>
                  <a:schemeClr val="bg1"/>
                </a:solidFill>
              </a:rPr>
              <a:t>nabídka příkazů k činnostem</a:t>
            </a:r>
          </a:p>
          <a:p>
            <a:r>
              <a:rPr lang="cs-CZ" sz="2500" dirty="0" smtClean="0">
                <a:solidFill>
                  <a:schemeClr val="bg1"/>
                </a:solidFill>
              </a:rPr>
              <a:t>např. kalkulačka, vyhledávání, odhlášení, vypnutí</a:t>
            </a:r>
          </a:p>
          <a:p>
            <a:pPr marL="0" indent="0">
              <a:buNone/>
            </a:pPr>
            <a:r>
              <a:rPr lang="cs-CZ" sz="2500" dirty="0" smtClean="0">
                <a:solidFill>
                  <a:schemeClr val="bg1"/>
                </a:solidFill>
              </a:rPr>
              <a:t>4.   </a:t>
            </a:r>
            <a:r>
              <a:rPr lang="cs-CZ" sz="2500" u="sng" dirty="0" smtClean="0">
                <a:solidFill>
                  <a:schemeClr val="bg1"/>
                </a:solidFill>
              </a:rPr>
              <a:t>počítač:</a:t>
            </a:r>
          </a:p>
          <a:p>
            <a:r>
              <a:rPr lang="cs-CZ" sz="2500" dirty="0" smtClean="0">
                <a:solidFill>
                  <a:schemeClr val="bg1"/>
                </a:solidFill>
              </a:rPr>
              <a:t>obsahuje programy pro správu PC, seznam jednotek</a:t>
            </a:r>
          </a:p>
          <a:p>
            <a:pPr marL="0" indent="0">
              <a:buNone/>
            </a:pPr>
            <a:r>
              <a:rPr lang="cs-CZ" sz="2500" dirty="0" smtClean="0">
                <a:solidFill>
                  <a:schemeClr val="bg1"/>
                </a:solidFill>
              </a:rPr>
              <a:t>5.   </a:t>
            </a:r>
            <a:r>
              <a:rPr lang="cs-CZ" sz="2500" u="sng" dirty="0" smtClean="0">
                <a:solidFill>
                  <a:schemeClr val="bg1"/>
                </a:solidFill>
              </a:rPr>
              <a:t>koš:</a:t>
            </a:r>
          </a:p>
          <a:p>
            <a:r>
              <a:rPr lang="cs-CZ" sz="2500" dirty="0" smtClean="0">
                <a:solidFill>
                  <a:schemeClr val="bg1"/>
                </a:solidFill>
              </a:rPr>
              <a:t>obsahuje odstraněné soubory a složky</a:t>
            </a:r>
          </a:p>
        </p:txBody>
      </p:sp>
    </p:spTree>
    <p:extLst>
      <p:ext uri="{BB962C8B-B14F-4D97-AF65-F5344CB8AC3E}">
        <p14:creationId xmlns:p14="http://schemas.microsoft.com/office/powerpoint/2010/main" val="362168552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14:vortex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GlowEdges/>
                    </a14:imgEffect>
                    <a14:imgEffect>
                      <a14:colorTemperature colorTemp="4700"/>
                    </a14:imgEffect>
                    <a14:imgEffect>
                      <a14:saturation sat="66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9699" y="-17408"/>
            <a:ext cx="9144000" cy="6858000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1080120"/>
          </a:xfrm>
          <a:ln>
            <a:solidFill>
              <a:schemeClr val="bg1"/>
            </a:solidFill>
          </a:ln>
        </p:spPr>
        <p:txBody>
          <a:bodyPr/>
          <a:lstStyle/>
          <a:p>
            <a:r>
              <a:rPr lang="cs-CZ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Plocha operačního systému</a:t>
            </a:r>
            <a:endParaRPr lang="cs-CZ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s-CZ" sz="2500" dirty="0" smtClean="0">
              <a:solidFill>
                <a:schemeClr val="bg1"/>
              </a:solidFill>
            </a:endParaRPr>
          </a:p>
          <a:p>
            <a:pPr marL="0" indent="0">
              <a:buNone/>
            </a:pPr>
            <a:endParaRPr lang="cs-CZ" sz="2500" dirty="0">
              <a:solidFill>
                <a:schemeClr val="bg1"/>
              </a:solidFill>
            </a:endParaRP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1484784"/>
            <a:ext cx="8208912" cy="4896544"/>
          </a:xfrm>
          <a:prstGeom prst="rect">
            <a:avLst/>
          </a:prstGeom>
          <a:ln>
            <a:solidFill>
              <a:schemeClr val="bg1"/>
            </a:solidFill>
          </a:ln>
        </p:spPr>
      </p:pic>
      <p:sp>
        <p:nvSpPr>
          <p:cNvPr id="7" name="Zaoblený obdélníkový popisek 6"/>
          <p:cNvSpPr/>
          <p:nvPr/>
        </p:nvSpPr>
        <p:spPr>
          <a:xfrm>
            <a:off x="1187624" y="1599223"/>
            <a:ext cx="2880320" cy="612648"/>
          </a:xfrm>
          <a:prstGeom prst="wedgeRoundRectCallout">
            <a:avLst>
              <a:gd name="adj1" fmla="val -67401"/>
              <a:gd name="adj2" fmla="val -46048"/>
              <a:gd name="adj3" fmla="val 16667"/>
            </a:avLst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Obsahuje programy pro obsluhu a nastavení PC</a:t>
            </a:r>
            <a:endParaRPr lang="cs-CZ" dirty="0"/>
          </a:p>
        </p:txBody>
      </p:sp>
      <p:sp>
        <p:nvSpPr>
          <p:cNvPr id="8" name="Zaoblený obdélníkový popisek 7"/>
          <p:cNvSpPr/>
          <p:nvPr/>
        </p:nvSpPr>
        <p:spPr>
          <a:xfrm>
            <a:off x="2195736" y="5124886"/>
            <a:ext cx="1584176" cy="432048"/>
          </a:xfrm>
          <a:prstGeom prst="wedgeRoundRectCallout">
            <a:avLst>
              <a:gd name="adj1" fmla="val -5840"/>
              <a:gd name="adj2" fmla="val 226043"/>
              <a:gd name="adj3" fmla="val 16667"/>
            </a:avLst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Hlavní panel</a:t>
            </a:r>
            <a:endParaRPr lang="cs-CZ" dirty="0"/>
          </a:p>
        </p:txBody>
      </p:sp>
      <p:sp>
        <p:nvSpPr>
          <p:cNvPr id="9" name="Zaoblený obdélníkový popisek 8"/>
          <p:cNvSpPr/>
          <p:nvPr/>
        </p:nvSpPr>
        <p:spPr>
          <a:xfrm>
            <a:off x="2627784" y="3717032"/>
            <a:ext cx="1634480" cy="612648"/>
          </a:xfrm>
          <a:prstGeom prst="wedgeRoundRectCallout">
            <a:avLst>
              <a:gd name="adj1" fmla="val 131560"/>
              <a:gd name="adj2" fmla="val 128404"/>
              <a:gd name="adj3" fmla="val 16667"/>
            </a:avLst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Otevřené okno složky</a:t>
            </a:r>
            <a:endParaRPr lang="cs-CZ" dirty="0"/>
          </a:p>
        </p:txBody>
      </p:sp>
      <p:sp>
        <p:nvSpPr>
          <p:cNvPr id="10" name="Zaoblený obdélníkový popisek 9"/>
          <p:cNvSpPr/>
          <p:nvPr/>
        </p:nvSpPr>
        <p:spPr>
          <a:xfrm>
            <a:off x="5184068" y="1905547"/>
            <a:ext cx="936104" cy="306324"/>
          </a:xfrm>
          <a:prstGeom prst="wedgeRoundRectCallout">
            <a:avLst>
              <a:gd name="adj1" fmla="val -116992"/>
              <a:gd name="adj2" fmla="val -135213"/>
              <a:gd name="adj3" fmla="val 16667"/>
            </a:avLst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Složka</a:t>
            </a:r>
            <a:endParaRPr lang="cs-CZ" dirty="0"/>
          </a:p>
        </p:txBody>
      </p:sp>
      <p:sp>
        <p:nvSpPr>
          <p:cNvPr id="11" name="Zaoblený obdélníkový popisek 10"/>
          <p:cNvSpPr/>
          <p:nvPr/>
        </p:nvSpPr>
        <p:spPr>
          <a:xfrm>
            <a:off x="1043608" y="2780928"/>
            <a:ext cx="2304256" cy="630664"/>
          </a:xfrm>
          <a:prstGeom prst="wedgeRoundRectCallout">
            <a:avLst>
              <a:gd name="adj1" fmla="val -64165"/>
              <a:gd name="adj2" fmla="val 269385"/>
              <a:gd name="adj3" fmla="val 16667"/>
            </a:avLst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Zástupce – odkaz na skutečný program</a:t>
            </a:r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82912" y="5013176"/>
            <a:ext cx="257211" cy="447738"/>
          </a:xfrm>
          <a:prstGeom prst="rect">
            <a:avLst/>
          </a:prstGeom>
        </p:spPr>
      </p:pic>
      <p:sp>
        <p:nvSpPr>
          <p:cNvPr id="12" name="Zaoblený obdélníkový popisek 11"/>
          <p:cNvSpPr/>
          <p:nvPr/>
        </p:nvSpPr>
        <p:spPr>
          <a:xfrm>
            <a:off x="1259632" y="4653136"/>
            <a:ext cx="576064" cy="288032"/>
          </a:xfrm>
          <a:prstGeom prst="wedgeRoundRectCallout">
            <a:avLst>
              <a:gd name="adj1" fmla="val -86800"/>
              <a:gd name="adj2" fmla="val 144959"/>
              <a:gd name="adj3" fmla="val 16667"/>
            </a:avLst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Koš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8101323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14:vortex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GlowEdges/>
                    </a14:imgEffect>
                    <a14:imgEffect>
                      <a14:colorTemperature colorTemp="4700"/>
                    </a14:imgEffect>
                    <a14:imgEffect>
                      <a14:saturation sat="66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solidFill>
              <a:schemeClr val="bg1"/>
            </a:solidFill>
          </a:ln>
        </p:spPr>
        <p:txBody>
          <a:bodyPr/>
          <a:lstStyle/>
          <a:p>
            <a:r>
              <a:rPr lang="cs-CZ" dirty="0" smtClean="0">
                <a:ln>
                  <a:solidFill>
                    <a:schemeClr val="bg1"/>
                  </a:solidFill>
                </a:ln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Praktické</a:t>
            </a:r>
            <a:r>
              <a:rPr lang="cs-CZ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úkoly</a:t>
            </a:r>
            <a:endParaRPr lang="cs-CZ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2116831"/>
          </a:xfrm>
        </p:spPr>
        <p:txBody>
          <a:bodyPr>
            <a:normAutofit/>
          </a:bodyPr>
          <a:lstStyle/>
          <a:p>
            <a:r>
              <a:rPr lang="cs-CZ" sz="2500" dirty="0" smtClean="0">
                <a:solidFill>
                  <a:schemeClr val="bg1"/>
                </a:solidFill>
              </a:rPr>
              <a:t>otevři libovolnou složku na ploše</a:t>
            </a:r>
          </a:p>
          <a:p>
            <a:r>
              <a:rPr lang="cs-CZ" sz="2500" dirty="0">
                <a:solidFill>
                  <a:schemeClr val="bg1"/>
                </a:solidFill>
              </a:rPr>
              <a:t>pomocí </a:t>
            </a:r>
            <a:r>
              <a:rPr lang="cs-CZ" sz="2500" i="1" dirty="0">
                <a:solidFill>
                  <a:schemeClr val="bg1"/>
                </a:solidFill>
              </a:rPr>
              <a:t>zástupce</a:t>
            </a:r>
            <a:r>
              <a:rPr lang="cs-CZ" sz="2500" dirty="0">
                <a:solidFill>
                  <a:schemeClr val="bg1"/>
                </a:solidFill>
              </a:rPr>
              <a:t> na ploše otevři zvolený </a:t>
            </a:r>
            <a:r>
              <a:rPr lang="cs-CZ" sz="2500" dirty="0" smtClean="0">
                <a:solidFill>
                  <a:schemeClr val="bg1"/>
                </a:solidFill>
              </a:rPr>
              <a:t>program</a:t>
            </a:r>
          </a:p>
          <a:p>
            <a:r>
              <a:rPr lang="cs-CZ" sz="2500" dirty="0">
                <a:solidFill>
                  <a:schemeClr val="bg1"/>
                </a:solidFill>
              </a:rPr>
              <a:t>pomocí nástroje </a:t>
            </a:r>
            <a:r>
              <a:rPr lang="cs-CZ" sz="2500" i="1" dirty="0">
                <a:solidFill>
                  <a:schemeClr val="bg1"/>
                </a:solidFill>
              </a:rPr>
              <a:t>Prohledat programy a soubory</a:t>
            </a:r>
            <a:r>
              <a:rPr lang="cs-CZ" sz="2500" dirty="0">
                <a:solidFill>
                  <a:schemeClr val="bg1"/>
                </a:solidFill>
              </a:rPr>
              <a:t> (hlavní panel &gt;&gt; start) najdi kalkulačku</a:t>
            </a:r>
          </a:p>
          <a:p>
            <a:endParaRPr lang="cs-CZ" sz="2500" dirty="0" smtClean="0">
              <a:solidFill>
                <a:schemeClr val="bg1"/>
              </a:solidFill>
            </a:endParaRPr>
          </a:p>
          <a:p>
            <a:pPr marL="0" indent="0">
              <a:buNone/>
            </a:pPr>
            <a:endParaRPr lang="cs-CZ" sz="25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4233670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14:vortex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GlowEdges/>
                    </a14:imgEffect>
                    <a14:imgEffect>
                      <a14:colorTemperature colorTemp="4700"/>
                    </a14:imgEffect>
                    <a14:imgEffect>
                      <a14:saturation sat="66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  <a:ln>
            <a:solidFill>
              <a:schemeClr val="bg1"/>
            </a:solidFill>
          </a:ln>
        </p:spPr>
        <p:txBody>
          <a:bodyPr/>
          <a:lstStyle/>
          <a:p>
            <a:r>
              <a:rPr lang="cs-CZ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Zdroje</a:t>
            </a:r>
            <a:endParaRPr lang="cs-CZ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97152"/>
          </a:xfrm>
        </p:spPr>
        <p:txBody>
          <a:bodyPr/>
          <a:lstStyle/>
          <a:p>
            <a:r>
              <a:rPr lang="cs-CZ" sz="1600" u="sng" dirty="0">
                <a:solidFill>
                  <a:schemeClr val="bg1"/>
                </a:solidFill>
                <a:hlinkClick r:id="rId4"/>
              </a:rPr>
              <a:t>http://london.adzooks.co.uk/for-sale/computers-phones-printers/enjoy-a-brilliant-and-immersive-widescreen-viewing-experience-with-hp-w1907v-monitor-3304204.html</a:t>
            </a:r>
            <a:endParaRPr lang="cs-CZ" sz="1600" dirty="0">
              <a:solidFill>
                <a:schemeClr val="bg1"/>
              </a:solidFill>
            </a:endParaRPr>
          </a:p>
          <a:p>
            <a:r>
              <a:rPr lang="cs-CZ" sz="1600" u="sng" dirty="0">
                <a:solidFill>
                  <a:schemeClr val="bg1"/>
                </a:solidFill>
                <a:hlinkClick r:id="rId5"/>
              </a:rPr>
              <a:t>http://hdmag.cz/clanek/chytre-full-hd-monitory-lg-setri-vase-oci</a:t>
            </a:r>
            <a:endParaRPr lang="cs-CZ" sz="1600" dirty="0">
              <a:solidFill>
                <a:schemeClr val="bg1"/>
              </a:solidFill>
            </a:endParaRPr>
          </a:p>
          <a:p>
            <a:r>
              <a:rPr lang="cs-CZ" sz="1600" u="sng" dirty="0">
                <a:solidFill>
                  <a:schemeClr val="bg1"/>
                </a:solidFill>
                <a:hlinkClick r:id="rId6"/>
              </a:rPr>
              <a:t>http://www.netra.cz/news/pc-skrine-thermaltake-pro-ty-kteri-se-chteji-odlisovat-a-37.html</a:t>
            </a:r>
            <a:endParaRPr lang="cs-CZ" sz="1600" dirty="0">
              <a:solidFill>
                <a:schemeClr val="bg1"/>
              </a:solidFill>
            </a:endParaRPr>
          </a:p>
          <a:p>
            <a:r>
              <a:rPr lang="cs-CZ" sz="1600" u="sng" dirty="0">
                <a:solidFill>
                  <a:schemeClr val="bg1"/>
                </a:solidFill>
                <a:hlinkClick r:id="rId7"/>
              </a:rPr>
              <a:t>http://www.everythingusb.com/logitech_g15_gaming_keyboard_13079.html</a:t>
            </a:r>
            <a:endParaRPr lang="cs-CZ" sz="1600" dirty="0">
              <a:solidFill>
                <a:schemeClr val="bg1"/>
              </a:solidFill>
            </a:endParaRPr>
          </a:p>
          <a:p>
            <a:r>
              <a:rPr lang="cs-CZ" sz="1600" u="sng" dirty="0">
                <a:solidFill>
                  <a:schemeClr val="bg1"/>
                </a:solidFill>
                <a:hlinkClick r:id="rId8"/>
              </a:rPr>
              <a:t>http://pcworld.cz/novinky/genius-trojice-novych-periferii-7669</a:t>
            </a:r>
            <a:endParaRPr lang="cs-CZ" sz="1600" dirty="0">
              <a:solidFill>
                <a:schemeClr val="bg1"/>
              </a:solidFill>
            </a:endParaRPr>
          </a:p>
          <a:p>
            <a:r>
              <a:rPr lang="cs-CZ" sz="1600" u="sng" dirty="0">
                <a:solidFill>
                  <a:schemeClr val="bg1"/>
                </a:solidFill>
                <a:hlinkClick r:id="rId9"/>
              </a:rPr>
              <a:t>http://www.printer-printer.com/what-is-a-good-very-low-cost-printer-needed-mostly-for-black-and-white-printing-with-cheap-ink-refills/</a:t>
            </a:r>
            <a:endParaRPr lang="cs-CZ" sz="1600" dirty="0">
              <a:solidFill>
                <a:schemeClr val="bg1"/>
              </a:solidFill>
            </a:endParaRPr>
          </a:p>
          <a:p>
            <a:r>
              <a:rPr lang="cs-CZ" sz="1600" u="sng" dirty="0">
                <a:solidFill>
                  <a:schemeClr val="bg1"/>
                </a:solidFill>
                <a:hlinkClick r:id="rId10"/>
              </a:rPr>
              <a:t>http://www.akton-elektro.sk/index.php?main_page=index&amp;cPath=12_270_541</a:t>
            </a:r>
            <a:endParaRPr lang="cs-CZ" sz="1600" dirty="0">
              <a:solidFill>
                <a:schemeClr val="bg1"/>
              </a:solidFill>
            </a:endParaRPr>
          </a:p>
          <a:p>
            <a:r>
              <a:rPr lang="cs-CZ" sz="1600" u="sng" dirty="0">
                <a:solidFill>
                  <a:schemeClr val="bg1"/>
                </a:solidFill>
                <a:hlinkClick r:id="rId11"/>
              </a:rPr>
              <a:t>http://cs.wikipedia.org/wiki/Informace</a:t>
            </a:r>
            <a:endParaRPr lang="cs-CZ" sz="1600" dirty="0">
              <a:solidFill>
                <a:schemeClr val="bg1"/>
              </a:solidFill>
            </a:endParaRPr>
          </a:p>
          <a:p>
            <a:r>
              <a:rPr lang="cs-CZ" sz="1600" dirty="0" smtClean="0">
                <a:solidFill>
                  <a:schemeClr val="bg1"/>
                </a:solidFill>
                <a:hlinkClick r:id="rId12"/>
              </a:rPr>
              <a:t>http://cs.wikipedia.org/wiki/Hardware</a:t>
            </a:r>
            <a:endParaRPr lang="cs-CZ" sz="1600" dirty="0" smtClean="0">
              <a:solidFill>
                <a:schemeClr val="bg1"/>
              </a:solidFill>
            </a:endParaRPr>
          </a:p>
          <a:p>
            <a:r>
              <a:rPr lang="cs-CZ" sz="1600" dirty="0" smtClean="0">
                <a:solidFill>
                  <a:schemeClr val="bg1"/>
                </a:solidFill>
                <a:hlinkClick r:id="rId13"/>
              </a:rPr>
              <a:t>http://cs.wikipedia.org/wiki/Software</a:t>
            </a:r>
            <a:endParaRPr lang="cs-CZ" sz="1600" dirty="0" smtClean="0">
              <a:solidFill>
                <a:schemeClr val="bg1"/>
              </a:solidFill>
            </a:endParaRPr>
          </a:p>
          <a:p>
            <a:r>
              <a:rPr lang="cs-CZ" sz="1600" dirty="0" smtClean="0">
                <a:solidFill>
                  <a:schemeClr val="bg1"/>
                </a:solidFill>
              </a:rPr>
              <a:t>vlastní zdroje</a:t>
            </a:r>
          </a:p>
        </p:txBody>
      </p:sp>
    </p:spTree>
    <p:extLst>
      <p:ext uri="{BB962C8B-B14F-4D97-AF65-F5344CB8AC3E}">
        <p14:creationId xmlns:p14="http://schemas.microsoft.com/office/powerpoint/2010/main" val="348392713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14:vortex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922</TotalTime>
  <Words>531</Words>
  <Application>Microsoft Office PowerPoint</Application>
  <PresentationFormat>Předvádění na obrazovce (4:3)</PresentationFormat>
  <Paragraphs>107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Prezentace aplikace PowerPoint</vt:lpstr>
      <vt:lpstr>1. Základní pojmy a stavba stolního PC</vt:lpstr>
      <vt:lpstr>Informatika</vt:lpstr>
      <vt:lpstr>Který z výroků není pravdivý?</vt:lpstr>
      <vt:lpstr>PC a základní příslušenství</vt:lpstr>
      <vt:lpstr>  </vt:lpstr>
      <vt:lpstr>Software</vt:lpstr>
      <vt:lpstr>Který z následujících pojmů je HARDWARE? (klikni na ně)</vt:lpstr>
      <vt:lpstr>Prostředí operačního systému</vt:lpstr>
      <vt:lpstr>Plocha operačního systému</vt:lpstr>
      <vt:lpstr>Praktické úkoly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OEM</dc:creator>
  <cp:lastModifiedBy>OEM</cp:lastModifiedBy>
  <cp:revision>59</cp:revision>
  <dcterms:created xsi:type="dcterms:W3CDTF">2011-07-12T12:05:59Z</dcterms:created>
  <dcterms:modified xsi:type="dcterms:W3CDTF">2011-08-26T15:35:06Z</dcterms:modified>
</cp:coreProperties>
</file>